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78" r:id="rId2"/>
  </p:sldMasterIdLst>
  <p:notesMasterIdLst>
    <p:notesMasterId r:id="rId9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6BB831-4BE7-4EF1-B520-6D9C93DC0837}">
  <a:tblStyle styleId="{3E6BB831-4BE7-4EF1-B520-6D9C93DC083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577"/>
    <p:restoredTop sz="92574"/>
  </p:normalViewPr>
  <p:slideViewPr>
    <p:cSldViewPr snapToGrid="0">
      <p:cViewPr varScale="1">
        <p:scale>
          <a:sx n="96" d="100"/>
          <a:sy n="96" d="100"/>
        </p:scale>
        <p:origin x="183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notesMaster" Target="notesMasters/notesMaster1.xml"/><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18826470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1" name="Shape 19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192" name="Shape 192"/>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a:p>
        </p:txBody>
      </p:sp>
    </p:spTree>
    <p:extLst>
      <p:ext uri="{BB962C8B-B14F-4D97-AF65-F5344CB8AC3E}">
        <p14:creationId xmlns:p14="http://schemas.microsoft.com/office/powerpoint/2010/main" val="625015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67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86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15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836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794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3" name="Shape 313"/>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15</a:t>
            </a:fld>
            <a:endParaRPr sz="1400"/>
          </a:p>
        </p:txBody>
      </p:sp>
    </p:spTree>
    <p:extLst>
      <p:ext uri="{BB962C8B-B14F-4D97-AF65-F5344CB8AC3E}">
        <p14:creationId xmlns:p14="http://schemas.microsoft.com/office/powerpoint/2010/main" val="1170538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23" name="Shape 323"/>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16</a:t>
            </a:fld>
            <a:endParaRPr sz="1400"/>
          </a:p>
        </p:txBody>
      </p:sp>
    </p:spTree>
    <p:extLst>
      <p:ext uri="{BB962C8B-B14F-4D97-AF65-F5344CB8AC3E}">
        <p14:creationId xmlns:p14="http://schemas.microsoft.com/office/powerpoint/2010/main" val="148677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1" name="Shape 331"/>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17</a:t>
            </a:fld>
            <a:endParaRPr sz="1400"/>
          </a:p>
        </p:txBody>
      </p:sp>
    </p:spTree>
    <p:extLst>
      <p:ext uri="{BB962C8B-B14F-4D97-AF65-F5344CB8AC3E}">
        <p14:creationId xmlns:p14="http://schemas.microsoft.com/office/powerpoint/2010/main" val="1303429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9" name="Shape 339"/>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18</a:t>
            </a:fld>
            <a:endParaRPr sz="1400"/>
          </a:p>
        </p:txBody>
      </p:sp>
    </p:spTree>
    <p:extLst>
      <p:ext uri="{BB962C8B-B14F-4D97-AF65-F5344CB8AC3E}">
        <p14:creationId xmlns:p14="http://schemas.microsoft.com/office/powerpoint/2010/main" val="253461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8" name="Shape 348"/>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19</a:t>
            </a:fld>
            <a:endParaRPr sz="1400"/>
          </a:p>
        </p:txBody>
      </p:sp>
    </p:spTree>
    <p:extLst>
      <p:ext uri="{BB962C8B-B14F-4D97-AF65-F5344CB8AC3E}">
        <p14:creationId xmlns:p14="http://schemas.microsoft.com/office/powerpoint/2010/main" val="146194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9" name="Shape 199"/>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2</a:t>
            </a:fld>
            <a:endParaRPr sz="1400"/>
          </a:p>
        </p:txBody>
      </p:sp>
    </p:spTree>
    <p:extLst>
      <p:ext uri="{BB962C8B-B14F-4D97-AF65-F5344CB8AC3E}">
        <p14:creationId xmlns:p14="http://schemas.microsoft.com/office/powerpoint/2010/main" val="1289528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6" name="Shape 356"/>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20</a:t>
            </a:fld>
            <a:endParaRPr sz="1400"/>
          </a:p>
        </p:txBody>
      </p:sp>
    </p:spTree>
    <p:extLst>
      <p:ext uri="{BB962C8B-B14F-4D97-AF65-F5344CB8AC3E}">
        <p14:creationId xmlns:p14="http://schemas.microsoft.com/office/powerpoint/2010/main" val="1576857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71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591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236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5617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44" name="Shape 444"/>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25</a:t>
            </a:fld>
            <a:endParaRPr sz="1400"/>
          </a:p>
        </p:txBody>
      </p:sp>
    </p:spTree>
    <p:extLst>
      <p:ext uri="{BB962C8B-B14F-4D97-AF65-F5344CB8AC3E}">
        <p14:creationId xmlns:p14="http://schemas.microsoft.com/office/powerpoint/2010/main" val="1804059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52" name="Shape 45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26</a:t>
            </a:fld>
            <a:endParaRPr sz="1400"/>
          </a:p>
        </p:txBody>
      </p:sp>
    </p:spTree>
    <p:extLst>
      <p:ext uri="{BB962C8B-B14F-4D97-AF65-F5344CB8AC3E}">
        <p14:creationId xmlns:p14="http://schemas.microsoft.com/office/powerpoint/2010/main" val="503614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8" name="Shape 4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59" name="Shape 459"/>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27</a:t>
            </a:fld>
            <a:endParaRPr sz="1400"/>
          </a:p>
        </p:txBody>
      </p:sp>
    </p:spTree>
    <p:extLst>
      <p:ext uri="{BB962C8B-B14F-4D97-AF65-F5344CB8AC3E}">
        <p14:creationId xmlns:p14="http://schemas.microsoft.com/office/powerpoint/2010/main" val="1016604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6" name="Shape 4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67" name="Shape 467"/>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28</a:t>
            </a:fld>
            <a:endParaRPr sz="1400"/>
          </a:p>
        </p:txBody>
      </p:sp>
    </p:spTree>
    <p:extLst>
      <p:ext uri="{BB962C8B-B14F-4D97-AF65-F5344CB8AC3E}">
        <p14:creationId xmlns:p14="http://schemas.microsoft.com/office/powerpoint/2010/main" val="700137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4" name="Shape 4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5" name="Shape 475"/>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29</a:t>
            </a:fld>
            <a:endParaRPr sz="1400"/>
          </a:p>
        </p:txBody>
      </p:sp>
    </p:spTree>
    <p:extLst>
      <p:ext uri="{BB962C8B-B14F-4D97-AF65-F5344CB8AC3E}">
        <p14:creationId xmlns:p14="http://schemas.microsoft.com/office/powerpoint/2010/main" val="115283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7" name="Shape 207"/>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3</a:t>
            </a:fld>
            <a:endParaRPr sz="1400"/>
          </a:p>
        </p:txBody>
      </p:sp>
    </p:spTree>
    <p:extLst>
      <p:ext uri="{BB962C8B-B14F-4D97-AF65-F5344CB8AC3E}">
        <p14:creationId xmlns:p14="http://schemas.microsoft.com/office/powerpoint/2010/main" val="705256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2" name="Shape 4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83" name="Shape 483"/>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30</a:t>
            </a:fld>
            <a:endParaRPr sz="1400"/>
          </a:p>
        </p:txBody>
      </p:sp>
    </p:spTree>
    <p:extLst>
      <p:ext uri="{BB962C8B-B14F-4D97-AF65-F5344CB8AC3E}">
        <p14:creationId xmlns:p14="http://schemas.microsoft.com/office/powerpoint/2010/main" val="1079793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7343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Shape 5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304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33</a:t>
            </a:fld>
            <a:endParaRPr/>
          </a:p>
        </p:txBody>
      </p:sp>
      <p:sp>
        <p:nvSpPr>
          <p:cNvPr id="527" name="Shape 527"/>
          <p:cNvSpPr txBox="1"/>
          <p:nvPr/>
        </p:nvSpPr>
        <p:spPr>
          <a:xfrm>
            <a:off x="0" y="0"/>
            <a:ext cx="2971800" cy="457200"/>
          </a:xfrm>
          <a:prstGeom prst="rect">
            <a:avLst/>
          </a:prstGeom>
          <a:noFill/>
          <a:ln>
            <a:noFill/>
          </a:ln>
        </p:spPr>
        <p:txBody>
          <a:bodyPr spcFirstLastPara="1" wrap="square" lIns="91950" tIns="45975" rIns="91950" bIns="45975" anchor="t" anchorCtr="0">
            <a:noAutofit/>
          </a:bodyPr>
          <a:lstStyle/>
          <a:p>
            <a:pPr marL="0" marR="0" lvl="0" indent="0" algn="l" rtl="0">
              <a:lnSpc>
                <a:spcPct val="100000"/>
              </a:lnSpc>
              <a:spcBef>
                <a:spcPts val="0"/>
              </a:spcBef>
              <a:spcAft>
                <a:spcPts val="0"/>
              </a:spcAft>
              <a:buClr>
                <a:srgbClr val="FFFF00"/>
              </a:buClr>
              <a:buSzPts val="1200"/>
              <a:buFont typeface="Times New Roman"/>
              <a:buNone/>
            </a:pPr>
            <a:r>
              <a:rPr lang="en-US" sz="1200" b="0" i="0" u="none">
                <a:solidFill>
                  <a:srgbClr val="FFFF00"/>
                </a:solidFill>
                <a:latin typeface="Times New Roman"/>
                <a:ea typeface="Times New Roman"/>
                <a:cs typeface="Times New Roman"/>
                <a:sym typeface="Times New Roman"/>
              </a:rPr>
              <a:t>Mendelian Genetics</a:t>
            </a:r>
            <a:endParaRPr/>
          </a:p>
        </p:txBody>
      </p:sp>
      <p:sp>
        <p:nvSpPr>
          <p:cNvPr id="528" name="Shape 528"/>
          <p:cNvSpPr txBox="1"/>
          <p:nvPr/>
        </p:nvSpPr>
        <p:spPr>
          <a:xfrm>
            <a:off x="3886200" y="0"/>
            <a:ext cx="2971800" cy="457200"/>
          </a:xfrm>
          <a:prstGeom prst="rect">
            <a:avLst/>
          </a:prstGeom>
          <a:noFill/>
          <a:ln>
            <a:noFill/>
          </a:ln>
        </p:spPr>
        <p:txBody>
          <a:bodyPr spcFirstLastPara="1" wrap="square" lIns="91950" tIns="45975" rIns="91950" bIns="45975" anchor="t" anchorCtr="0">
            <a:noAutofit/>
          </a:bodyPr>
          <a:lstStyle/>
          <a:p>
            <a:pPr marL="0" marR="0" lvl="0" indent="0" algn="r" rtl="0">
              <a:lnSpc>
                <a:spcPct val="100000"/>
              </a:lnSpc>
              <a:spcBef>
                <a:spcPts val="0"/>
              </a:spcBef>
              <a:spcAft>
                <a:spcPts val="0"/>
              </a:spcAft>
              <a:buClr>
                <a:srgbClr val="FFFF00"/>
              </a:buClr>
              <a:buSzPts val="1200"/>
              <a:buFont typeface="Times New Roman"/>
              <a:buNone/>
            </a:pPr>
            <a:r>
              <a:rPr lang="en-US" sz="1200" b="0" i="0" u="none">
                <a:solidFill>
                  <a:srgbClr val="FFFF00"/>
                </a:solidFill>
                <a:latin typeface="Times New Roman"/>
                <a:ea typeface="Times New Roman"/>
                <a:cs typeface="Times New Roman"/>
                <a:sym typeface="Times New Roman"/>
              </a:rPr>
              <a:t>*</a:t>
            </a:r>
            <a:endParaRPr/>
          </a:p>
        </p:txBody>
      </p:sp>
      <p:sp>
        <p:nvSpPr>
          <p:cNvPr id="529" name="Shape 529"/>
          <p:cNvSpPr txBox="1"/>
          <p:nvPr/>
        </p:nvSpPr>
        <p:spPr>
          <a:xfrm>
            <a:off x="3886200" y="8686800"/>
            <a:ext cx="2971800" cy="457200"/>
          </a:xfrm>
          <a:prstGeom prst="rect">
            <a:avLst/>
          </a:prstGeom>
          <a:noFill/>
          <a:ln>
            <a:noFill/>
          </a:ln>
        </p:spPr>
        <p:txBody>
          <a:bodyPr spcFirstLastPara="1" wrap="square" lIns="91950" tIns="45975" rIns="91950" bIns="45975" anchor="b" anchorCtr="0">
            <a:noAutofit/>
          </a:bodyPr>
          <a:lstStyle/>
          <a:p>
            <a:pPr marL="0" marR="0" lvl="0" indent="0" algn="r" rtl="0">
              <a:lnSpc>
                <a:spcPct val="100000"/>
              </a:lnSpc>
              <a:spcBef>
                <a:spcPts val="0"/>
              </a:spcBef>
              <a:spcAft>
                <a:spcPts val="0"/>
              </a:spcAft>
              <a:buClr>
                <a:srgbClr val="FFFF00"/>
              </a:buClr>
              <a:buSzPts val="1200"/>
              <a:buFont typeface="Times New Roman"/>
              <a:buNone/>
            </a:pPr>
            <a:fld id="{00000000-1234-1234-1234-123412341234}" type="slidenum">
              <a:rPr lang="en-US" sz="1200" b="0" i="0" u="none">
                <a:solidFill>
                  <a:srgbClr val="FFFF00"/>
                </a:solidFill>
                <a:latin typeface="Times New Roman"/>
                <a:ea typeface="Times New Roman"/>
                <a:cs typeface="Times New Roman"/>
                <a:sym typeface="Times New Roman"/>
              </a:rPr>
              <a:t>33</a:t>
            </a:fld>
            <a:endParaRPr/>
          </a:p>
        </p:txBody>
      </p:sp>
      <p:sp>
        <p:nvSpPr>
          <p:cNvPr id="530" name="Shape 530"/>
          <p:cNvSpPr>
            <a:spLocks noGrp="1" noRot="1" noChangeAspect="1"/>
          </p:cNvSpPr>
          <p:nvPr>
            <p:ph type="sldImg" idx="2"/>
          </p:nvPr>
        </p:nvSpPr>
        <p:spPr>
          <a:xfrm>
            <a:off x="1146175" y="687387"/>
            <a:ext cx="4570412" cy="342741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1" name="Shape 531"/>
          <p:cNvSpPr txBox="1">
            <a:spLocks noGrp="1"/>
          </p:cNvSpPr>
          <p:nvPr>
            <p:ph type="body" idx="1"/>
          </p:nvPr>
        </p:nvSpPr>
        <p:spPr>
          <a:xfrm>
            <a:off x="914400" y="4343400"/>
            <a:ext cx="5029200" cy="4113212"/>
          </a:xfrm>
          <a:prstGeom prst="rect">
            <a:avLst/>
          </a:prstGeom>
          <a:noFill/>
          <a:ln>
            <a:noFill/>
          </a:ln>
        </p:spPr>
        <p:txBody>
          <a:bodyPr spcFirstLastPara="1" wrap="square" lIns="91950" tIns="45975" rIns="91950" bIns="45975"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2125059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449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4" name="Shape 5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043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1" name="Shape 5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272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79" name="Shape 5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18038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564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1" name="Shape 6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12" name="Shape 61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39</a:t>
            </a:fld>
            <a:endParaRPr sz="1400"/>
          </a:p>
        </p:txBody>
      </p:sp>
    </p:spTree>
    <p:extLst>
      <p:ext uri="{BB962C8B-B14F-4D97-AF65-F5344CB8AC3E}">
        <p14:creationId xmlns:p14="http://schemas.microsoft.com/office/powerpoint/2010/main" val="1488520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7831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8" name="Shape 6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19" name="Shape 619"/>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40</a:t>
            </a:fld>
            <a:endParaRPr sz="1400"/>
          </a:p>
        </p:txBody>
      </p:sp>
    </p:spTree>
    <p:extLst>
      <p:ext uri="{BB962C8B-B14F-4D97-AF65-F5344CB8AC3E}">
        <p14:creationId xmlns:p14="http://schemas.microsoft.com/office/powerpoint/2010/main" val="15311068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5" name="Shape 6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26" name="Shape 626"/>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41</a:t>
            </a:fld>
            <a:endParaRPr sz="1400"/>
          </a:p>
        </p:txBody>
      </p:sp>
    </p:spTree>
    <p:extLst>
      <p:ext uri="{BB962C8B-B14F-4D97-AF65-F5344CB8AC3E}">
        <p14:creationId xmlns:p14="http://schemas.microsoft.com/office/powerpoint/2010/main" val="16975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3" name="Shape 6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4" name="Shape 634"/>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42</a:t>
            </a:fld>
            <a:endParaRPr sz="1400"/>
          </a:p>
        </p:txBody>
      </p:sp>
    </p:spTree>
    <p:extLst>
      <p:ext uri="{BB962C8B-B14F-4D97-AF65-F5344CB8AC3E}">
        <p14:creationId xmlns:p14="http://schemas.microsoft.com/office/powerpoint/2010/main" val="1831588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1" name="Shape 6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42" name="Shape 64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43</a:t>
            </a:fld>
            <a:endParaRPr sz="1400"/>
          </a:p>
        </p:txBody>
      </p:sp>
    </p:spTree>
    <p:extLst>
      <p:ext uri="{BB962C8B-B14F-4D97-AF65-F5344CB8AC3E}">
        <p14:creationId xmlns:p14="http://schemas.microsoft.com/office/powerpoint/2010/main" val="14798108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9" name="Shape 6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50" name="Shape 650"/>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44</a:t>
            </a:fld>
            <a:endParaRPr sz="1400"/>
          </a:p>
        </p:txBody>
      </p:sp>
    </p:spTree>
    <p:extLst>
      <p:ext uri="{BB962C8B-B14F-4D97-AF65-F5344CB8AC3E}">
        <p14:creationId xmlns:p14="http://schemas.microsoft.com/office/powerpoint/2010/main" val="11726383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6" name="Shape 6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57" name="Shape 657"/>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45</a:t>
            </a:fld>
            <a:endParaRPr sz="1400"/>
          </a:p>
        </p:txBody>
      </p:sp>
    </p:spTree>
    <p:extLst>
      <p:ext uri="{BB962C8B-B14F-4D97-AF65-F5344CB8AC3E}">
        <p14:creationId xmlns:p14="http://schemas.microsoft.com/office/powerpoint/2010/main" val="1075471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4" name="Shape 6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65" name="Shape 665"/>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46</a:t>
            </a:fld>
            <a:endParaRPr sz="1400"/>
          </a:p>
        </p:txBody>
      </p:sp>
    </p:spTree>
    <p:extLst>
      <p:ext uri="{BB962C8B-B14F-4D97-AF65-F5344CB8AC3E}">
        <p14:creationId xmlns:p14="http://schemas.microsoft.com/office/powerpoint/2010/main" val="745007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1" name="Shape 6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6357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8" name="Shape 6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144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4" name="Shape 6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85" name="Shape 685"/>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49</a:t>
            </a:fld>
            <a:endParaRPr sz="1400"/>
          </a:p>
        </p:txBody>
      </p:sp>
    </p:spTree>
    <p:extLst>
      <p:ext uri="{BB962C8B-B14F-4D97-AF65-F5344CB8AC3E}">
        <p14:creationId xmlns:p14="http://schemas.microsoft.com/office/powerpoint/2010/main" val="2026681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3" name="Shape 223"/>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5</a:t>
            </a:fld>
            <a:endParaRPr sz="1400"/>
          </a:p>
        </p:txBody>
      </p:sp>
    </p:spTree>
    <p:extLst>
      <p:ext uri="{BB962C8B-B14F-4D97-AF65-F5344CB8AC3E}">
        <p14:creationId xmlns:p14="http://schemas.microsoft.com/office/powerpoint/2010/main" val="1015189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1" name="Shape 6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92" name="Shape 69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50</a:t>
            </a:fld>
            <a:endParaRPr sz="1400"/>
          </a:p>
        </p:txBody>
      </p:sp>
    </p:spTree>
    <p:extLst>
      <p:ext uri="{BB962C8B-B14F-4D97-AF65-F5344CB8AC3E}">
        <p14:creationId xmlns:p14="http://schemas.microsoft.com/office/powerpoint/2010/main" val="1197307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9" name="Shape 6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72120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5" name="Shape 7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06" name="Shape 706"/>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52</a:t>
            </a:fld>
            <a:endParaRPr sz="1400"/>
          </a:p>
        </p:txBody>
      </p:sp>
    </p:spTree>
    <p:extLst>
      <p:ext uri="{BB962C8B-B14F-4D97-AF65-F5344CB8AC3E}">
        <p14:creationId xmlns:p14="http://schemas.microsoft.com/office/powerpoint/2010/main" val="13203651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3" name="Shape 7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14" name="Shape 714"/>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53</a:t>
            </a:fld>
            <a:endParaRPr sz="1400"/>
          </a:p>
        </p:txBody>
      </p:sp>
    </p:spTree>
    <p:extLst>
      <p:ext uri="{BB962C8B-B14F-4D97-AF65-F5344CB8AC3E}">
        <p14:creationId xmlns:p14="http://schemas.microsoft.com/office/powerpoint/2010/main" val="14280978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1" name="Shape 7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22" name="Shape 72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54</a:t>
            </a:fld>
            <a:endParaRPr sz="1400"/>
          </a:p>
        </p:txBody>
      </p:sp>
    </p:spTree>
    <p:extLst>
      <p:ext uri="{BB962C8B-B14F-4D97-AF65-F5344CB8AC3E}">
        <p14:creationId xmlns:p14="http://schemas.microsoft.com/office/powerpoint/2010/main" val="17626537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8" name="Shape 7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726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9" name="Shape 7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40" name="Shape 740"/>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56</a:t>
            </a:fld>
            <a:endParaRPr sz="1400"/>
          </a:p>
        </p:txBody>
      </p:sp>
    </p:spTree>
    <p:extLst>
      <p:ext uri="{BB962C8B-B14F-4D97-AF65-F5344CB8AC3E}">
        <p14:creationId xmlns:p14="http://schemas.microsoft.com/office/powerpoint/2010/main" val="18276617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8" name="Shape 7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749" name="Shape 749"/>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57</a:t>
            </a:fld>
            <a:endParaRPr sz="1400"/>
          </a:p>
        </p:txBody>
      </p:sp>
    </p:spTree>
    <p:extLst>
      <p:ext uri="{BB962C8B-B14F-4D97-AF65-F5344CB8AC3E}">
        <p14:creationId xmlns:p14="http://schemas.microsoft.com/office/powerpoint/2010/main" val="20531855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6" name="Shape 7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57" name="Shape 757"/>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58</a:t>
            </a:fld>
            <a:endParaRPr sz="1400"/>
          </a:p>
        </p:txBody>
      </p:sp>
    </p:spTree>
    <p:extLst>
      <p:ext uri="{BB962C8B-B14F-4D97-AF65-F5344CB8AC3E}">
        <p14:creationId xmlns:p14="http://schemas.microsoft.com/office/powerpoint/2010/main" val="21218618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5" name="Shape 7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66" name="Shape 766"/>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59</a:t>
            </a:fld>
            <a:endParaRPr sz="1400"/>
          </a:p>
        </p:txBody>
      </p:sp>
    </p:spTree>
    <p:extLst>
      <p:ext uri="{BB962C8B-B14F-4D97-AF65-F5344CB8AC3E}">
        <p14:creationId xmlns:p14="http://schemas.microsoft.com/office/powerpoint/2010/main" val="101904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68592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Shape 7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4" name="Shape 7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75" name="Shape 775"/>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60</a:t>
            </a:fld>
            <a:endParaRPr sz="1400"/>
          </a:p>
        </p:txBody>
      </p:sp>
    </p:spTree>
    <p:extLst>
      <p:ext uri="{BB962C8B-B14F-4D97-AF65-F5344CB8AC3E}">
        <p14:creationId xmlns:p14="http://schemas.microsoft.com/office/powerpoint/2010/main" val="8336491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3" name="Shape 7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84" name="Shape 784"/>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61</a:t>
            </a:fld>
            <a:endParaRPr sz="1400"/>
          </a:p>
        </p:txBody>
      </p:sp>
    </p:spTree>
    <p:extLst>
      <p:ext uri="{BB962C8B-B14F-4D97-AF65-F5344CB8AC3E}">
        <p14:creationId xmlns:p14="http://schemas.microsoft.com/office/powerpoint/2010/main" val="9575980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Shape 7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4" name="Shape 7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3959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3" name="Shape 8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04" name="Shape 804"/>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63</a:t>
            </a:fld>
            <a:endParaRPr sz="1400"/>
          </a:p>
        </p:txBody>
      </p:sp>
    </p:spTree>
    <p:extLst>
      <p:ext uri="{BB962C8B-B14F-4D97-AF65-F5344CB8AC3E}">
        <p14:creationId xmlns:p14="http://schemas.microsoft.com/office/powerpoint/2010/main" val="15368548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1" name="Shape 8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12" name="Shape 81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64</a:t>
            </a:fld>
            <a:endParaRPr sz="1400"/>
          </a:p>
        </p:txBody>
      </p:sp>
    </p:spTree>
    <p:extLst>
      <p:ext uri="{BB962C8B-B14F-4D97-AF65-F5344CB8AC3E}">
        <p14:creationId xmlns:p14="http://schemas.microsoft.com/office/powerpoint/2010/main" val="21339944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Shape 8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0" name="Shape 8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1" name="Shape 821"/>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65</a:t>
            </a:fld>
            <a:endParaRPr sz="1400"/>
          </a:p>
        </p:txBody>
      </p:sp>
    </p:spTree>
    <p:extLst>
      <p:ext uri="{BB962C8B-B14F-4D97-AF65-F5344CB8AC3E}">
        <p14:creationId xmlns:p14="http://schemas.microsoft.com/office/powerpoint/2010/main" val="9199628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0" name="Shape 8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31" name="Shape 831"/>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66</a:t>
            </a:fld>
            <a:endParaRPr sz="1400"/>
          </a:p>
        </p:txBody>
      </p:sp>
    </p:spTree>
    <p:extLst>
      <p:ext uri="{BB962C8B-B14F-4D97-AF65-F5344CB8AC3E}">
        <p14:creationId xmlns:p14="http://schemas.microsoft.com/office/powerpoint/2010/main" val="20808283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837" name="Shape 8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5593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Shape 8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3" name="Shape 8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4978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Shape 8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0" name="Shape 8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34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56864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Shape 8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0" name="Shape 8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624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Shape 8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867" name="Shape 8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9468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6" name="Shape 8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77" name="Shape 877"/>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72</a:t>
            </a:fld>
            <a:endParaRPr sz="1400"/>
          </a:p>
        </p:txBody>
      </p:sp>
    </p:spTree>
    <p:extLst>
      <p:ext uri="{BB962C8B-B14F-4D97-AF65-F5344CB8AC3E}">
        <p14:creationId xmlns:p14="http://schemas.microsoft.com/office/powerpoint/2010/main" val="10314257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Shape 8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2" name="Shape 8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83" name="Shape 883"/>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73</a:t>
            </a:fld>
            <a:endParaRPr sz="1400"/>
          </a:p>
        </p:txBody>
      </p:sp>
    </p:spTree>
    <p:extLst>
      <p:ext uri="{BB962C8B-B14F-4D97-AF65-F5344CB8AC3E}">
        <p14:creationId xmlns:p14="http://schemas.microsoft.com/office/powerpoint/2010/main" val="6849178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Shape 8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3" name="Shape 8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2175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Shape 8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8" name="Shape 8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99" name="Shape 899"/>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75</a:t>
            </a:fld>
            <a:endParaRPr sz="1400"/>
          </a:p>
        </p:txBody>
      </p:sp>
    </p:spTree>
    <p:extLst>
      <p:ext uri="{BB962C8B-B14F-4D97-AF65-F5344CB8AC3E}">
        <p14:creationId xmlns:p14="http://schemas.microsoft.com/office/powerpoint/2010/main" val="5607299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Shape 9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5" name="Shape 9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2451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Shape 9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4" name="Shape 9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8339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Shape 9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1" name="Shape 9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22" name="Shape 92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78</a:t>
            </a:fld>
            <a:endParaRPr sz="1400"/>
          </a:p>
        </p:txBody>
      </p:sp>
    </p:spTree>
    <p:extLst>
      <p:ext uri="{BB962C8B-B14F-4D97-AF65-F5344CB8AC3E}">
        <p14:creationId xmlns:p14="http://schemas.microsoft.com/office/powerpoint/2010/main" val="7667033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Shape 9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31" name="Shape 9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00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78011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8" name="Shape 9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09267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Shape 9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6" name="Shape 9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47" name="Shape 947"/>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81</a:t>
            </a:fld>
            <a:endParaRPr sz="1400"/>
          </a:p>
        </p:txBody>
      </p:sp>
    </p:spTree>
    <p:extLst>
      <p:ext uri="{BB962C8B-B14F-4D97-AF65-F5344CB8AC3E}">
        <p14:creationId xmlns:p14="http://schemas.microsoft.com/office/powerpoint/2010/main" val="9626314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Shape 9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3" name="Shape 9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54" name="Shape 954"/>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SzPts val="1200"/>
              <a:buFont typeface="Constantia"/>
              <a:buNone/>
            </a:pPr>
            <a:fld id="{00000000-1234-1234-1234-123412341234}" type="slidenum">
              <a:rPr lang="en-US"/>
              <a:t>82</a:t>
            </a:fld>
            <a:endParaRPr sz="1400">
              <a:latin typeface="Arial"/>
              <a:ea typeface="Arial"/>
              <a:cs typeface="Arial"/>
              <a:sym typeface="Arial"/>
            </a:endParaRPr>
          </a:p>
        </p:txBody>
      </p:sp>
    </p:spTree>
    <p:extLst>
      <p:ext uri="{BB962C8B-B14F-4D97-AF65-F5344CB8AC3E}">
        <p14:creationId xmlns:p14="http://schemas.microsoft.com/office/powerpoint/2010/main" val="19527025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Shape 9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1" name="Shape 9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62" name="Shape 96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SzPts val="1200"/>
              <a:buFont typeface="Constantia"/>
              <a:buNone/>
            </a:pPr>
            <a:fld id="{00000000-1234-1234-1234-123412341234}" type="slidenum">
              <a:rPr lang="en-US"/>
              <a:t>83</a:t>
            </a:fld>
            <a:endParaRPr sz="1400">
              <a:latin typeface="Arial"/>
              <a:ea typeface="Arial"/>
              <a:cs typeface="Arial"/>
              <a:sym typeface="Arial"/>
            </a:endParaRPr>
          </a:p>
        </p:txBody>
      </p:sp>
    </p:spTree>
    <p:extLst>
      <p:ext uri="{BB962C8B-B14F-4D97-AF65-F5344CB8AC3E}">
        <p14:creationId xmlns:p14="http://schemas.microsoft.com/office/powerpoint/2010/main" val="17392868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Shape 9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9" name="Shape 9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70" name="Shape 970"/>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SzPts val="1200"/>
              <a:buFont typeface="Constantia"/>
              <a:buNone/>
            </a:pPr>
            <a:fld id="{00000000-1234-1234-1234-123412341234}" type="slidenum">
              <a:rPr lang="en-US"/>
              <a:t>84</a:t>
            </a:fld>
            <a:endParaRPr sz="1400">
              <a:latin typeface="Arial"/>
              <a:ea typeface="Arial"/>
              <a:cs typeface="Arial"/>
              <a:sym typeface="Arial"/>
            </a:endParaRPr>
          </a:p>
        </p:txBody>
      </p:sp>
    </p:spTree>
    <p:extLst>
      <p:ext uri="{BB962C8B-B14F-4D97-AF65-F5344CB8AC3E}">
        <p14:creationId xmlns:p14="http://schemas.microsoft.com/office/powerpoint/2010/main" val="6466177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Shape 9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7" name="Shape 9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78" name="Shape 978"/>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85</a:t>
            </a:fld>
            <a:endParaRPr sz="1400"/>
          </a:p>
        </p:txBody>
      </p:sp>
    </p:spTree>
    <p:extLst>
      <p:ext uri="{BB962C8B-B14F-4D97-AF65-F5344CB8AC3E}">
        <p14:creationId xmlns:p14="http://schemas.microsoft.com/office/powerpoint/2010/main" val="14374048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Shape 9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5" name="Shape 9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86" name="Shape 986"/>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86</a:t>
            </a:fld>
            <a:endParaRPr sz="1400"/>
          </a:p>
        </p:txBody>
      </p:sp>
    </p:spTree>
    <p:extLst>
      <p:ext uri="{BB962C8B-B14F-4D97-AF65-F5344CB8AC3E}">
        <p14:creationId xmlns:p14="http://schemas.microsoft.com/office/powerpoint/2010/main" val="14203738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Shape 9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3" name="Shape 9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94" name="Shape 994"/>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87</a:t>
            </a:fld>
            <a:endParaRPr sz="1400"/>
          </a:p>
        </p:txBody>
      </p:sp>
    </p:spTree>
    <p:extLst>
      <p:ext uri="{BB962C8B-B14F-4D97-AF65-F5344CB8AC3E}">
        <p14:creationId xmlns:p14="http://schemas.microsoft.com/office/powerpoint/2010/main" val="7959004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Shape 9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0" name="Shape 10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747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Shape 10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7" name="Shape 10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08" name="Shape 1008"/>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89</a:t>
            </a:fld>
            <a:endParaRPr sz="1400"/>
          </a:p>
        </p:txBody>
      </p:sp>
    </p:spTree>
    <p:extLst>
      <p:ext uri="{BB962C8B-B14F-4D97-AF65-F5344CB8AC3E}">
        <p14:creationId xmlns:p14="http://schemas.microsoft.com/office/powerpoint/2010/main" val="1269829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2629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Shape 10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5" name="Shape 10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16" name="Shape 1016"/>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90</a:t>
            </a:fld>
            <a:endParaRPr sz="1400"/>
          </a:p>
        </p:txBody>
      </p:sp>
    </p:spTree>
    <p:extLst>
      <p:ext uri="{BB962C8B-B14F-4D97-AF65-F5344CB8AC3E}">
        <p14:creationId xmlns:p14="http://schemas.microsoft.com/office/powerpoint/2010/main" val="33709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Shape 14"/>
          <p:cNvSpPr/>
          <p:nvPr/>
        </p:nvSpPr>
        <p:spPr>
          <a:xfrm>
            <a:off x="586721" y="0"/>
            <a:ext cx="7970700" cy="88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586721" y="6769200"/>
            <a:ext cx="7970700" cy="888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6" name="Shape 16"/>
          <p:cNvCxnSpPr/>
          <p:nvPr/>
        </p:nvCxnSpPr>
        <p:spPr>
          <a:xfrm>
            <a:off x="733219" y="2980467"/>
            <a:ext cx="385200" cy="0"/>
          </a:xfrm>
          <a:prstGeom prst="straightConnector1">
            <a:avLst/>
          </a:prstGeom>
          <a:noFill/>
          <a:ln w="28575" cap="flat" cmpd="sng">
            <a:solidFill>
              <a:schemeClr val="dk1"/>
            </a:solidFill>
            <a:prstDash val="solid"/>
            <a:round/>
            <a:headEnd type="none" w="sm" len="sm"/>
            <a:tailEnd type="none" w="sm" len="sm"/>
          </a:ln>
        </p:spPr>
      </p:cxnSp>
      <p:sp>
        <p:nvSpPr>
          <p:cNvPr id="17" name="Shape 17"/>
          <p:cNvSpPr txBox="1">
            <a:spLocks noGrp="1"/>
          </p:cNvSpPr>
          <p:nvPr>
            <p:ph type="ctrTitle"/>
          </p:nvPr>
        </p:nvSpPr>
        <p:spPr>
          <a:xfrm>
            <a:off x="630600" y="182400"/>
            <a:ext cx="7893000" cy="2471700"/>
          </a:xfrm>
          <a:prstGeom prst="rect">
            <a:avLst/>
          </a:prstGeom>
        </p:spPr>
        <p:txBody>
          <a:bodyPr spcFirstLastPara="1" wrap="square" lIns="91425" tIns="91425" rIns="91425" bIns="91425" anchor="b" anchorCtr="0"/>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a:endParaRPr/>
          </a:p>
        </p:txBody>
      </p:sp>
      <p:sp>
        <p:nvSpPr>
          <p:cNvPr id="18" name="Shape 18"/>
          <p:cNvSpPr txBox="1">
            <a:spLocks noGrp="1"/>
          </p:cNvSpPr>
          <p:nvPr>
            <p:ph type="subTitle" idx="1"/>
          </p:nvPr>
        </p:nvSpPr>
        <p:spPr>
          <a:xfrm>
            <a:off x="630600" y="4304500"/>
            <a:ext cx="7893000" cy="1698900"/>
          </a:xfrm>
          <a:prstGeom prst="rect">
            <a:avLst/>
          </a:prstGeom>
        </p:spPr>
        <p:txBody>
          <a:bodyPr spcFirstLastPara="1" wrap="square" lIns="91425" tIns="91425" rIns="91425" bIns="91425" anchor="b" anchorCtr="0"/>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Shape 61"/>
          <p:cNvSpPr/>
          <p:nvPr/>
        </p:nvSpPr>
        <p:spPr>
          <a:xfrm>
            <a:off x="586721" y="0"/>
            <a:ext cx="7970700" cy="88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a:off x="586721" y="6769200"/>
            <a:ext cx="7970700" cy="888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txBox="1">
            <a:spLocks noGrp="1"/>
          </p:cNvSpPr>
          <p:nvPr>
            <p:ph type="title" hasCustomPrompt="1"/>
          </p:nvPr>
        </p:nvSpPr>
        <p:spPr>
          <a:xfrm>
            <a:off x="586725" y="1805050"/>
            <a:ext cx="7970700" cy="2051100"/>
          </a:xfrm>
          <a:prstGeom prst="rect">
            <a:avLst/>
          </a:prstGeom>
        </p:spPr>
        <p:txBody>
          <a:bodyPr spcFirstLastPara="1" wrap="square" lIns="91425" tIns="91425" rIns="91425" bIns="91425" anchor="ctr" anchorCtr="0"/>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4" name="Shape 64"/>
          <p:cNvSpPr txBox="1">
            <a:spLocks noGrp="1"/>
          </p:cNvSpPr>
          <p:nvPr>
            <p:ph type="body" idx="1"/>
          </p:nvPr>
        </p:nvSpPr>
        <p:spPr>
          <a:xfrm>
            <a:off x="586725" y="3957850"/>
            <a:ext cx="7970700" cy="14289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Shape 6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381000"/>
            <a:ext cx="8229600" cy="1371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3200"/>
              <a:buNone/>
              <a:defRPr sz="4400" b="0" i="0" u="none" strike="noStrike" cap="none">
                <a:solidFill>
                  <a:schemeClr val="lt2"/>
                </a:solidFill>
                <a:latin typeface="Tahoma"/>
                <a:ea typeface="Tahoma"/>
                <a:cs typeface="Tahoma"/>
                <a:sym typeface="Tahoma"/>
              </a:defRPr>
            </a:lvl1pPr>
            <a:lvl2pPr marR="0" lvl="1" algn="ctr" rtl="0">
              <a:spcBef>
                <a:spcPts val="0"/>
              </a:spcBef>
              <a:spcAft>
                <a:spcPts val="0"/>
              </a:spcAft>
              <a:buSzPts val="3200"/>
              <a:buNone/>
              <a:defRPr sz="4400" b="0" i="0" u="none" strike="noStrike" cap="none">
                <a:solidFill>
                  <a:schemeClr val="lt2"/>
                </a:solidFill>
                <a:latin typeface="Tahoma"/>
                <a:ea typeface="Tahoma"/>
                <a:cs typeface="Tahoma"/>
                <a:sym typeface="Tahoma"/>
              </a:defRPr>
            </a:lvl2pPr>
            <a:lvl3pPr marR="0" lvl="2" algn="ctr" rtl="0">
              <a:spcBef>
                <a:spcPts val="0"/>
              </a:spcBef>
              <a:spcAft>
                <a:spcPts val="0"/>
              </a:spcAft>
              <a:buSzPts val="3200"/>
              <a:buNone/>
              <a:defRPr sz="4400" b="0" i="0" u="none" strike="noStrike" cap="none">
                <a:solidFill>
                  <a:schemeClr val="lt2"/>
                </a:solidFill>
                <a:latin typeface="Tahoma"/>
                <a:ea typeface="Tahoma"/>
                <a:cs typeface="Tahoma"/>
                <a:sym typeface="Tahoma"/>
              </a:defRPr>
            </a:lvl3pPr>
            <a:lvl4pPr marR="0" lvl="3" algn="ctr" rtl="0">
              <a:spcBef>
                <a:spcPts val="0"/>
              </a:spcBef>
              <a:spcAft>
                <a:spcPts val="0"/>
              </a:spcAft>
              <a:buSzPts val="3200"/>
              <a:buNone/>
              <a:defRPr sz="4400" b="0" i="0" u="none" strike="noStrike" cap="none">
                <a:solidFill>
                  <a:schemeClr val="lt2"/>
                </a:solidFill>
                <a:latin typeface="Tahoma"/>
                <a:ea typeface="Tahoma"/>
                <a:cs typeface="Tahoma"/>
                <a:sym typeface="Tahoma"/>
              </a:defRPr>
            </a:lvl4pPr>
            <a:lvl5pPr marR="0" lvl="4" algn="ctr" rtl="0">
              <a:spcBef>
                <a:spcPts val="0"/>
              </a:spcBef>
              <a:spcAft>
                <a:spcPts val="0"/>
              </a:spcAft>
              <a:buSzPts val="3200"/>
              <a:buNone/>
              <a:defRPr sz="4400" b="0" i="0" u="none" strike="noStrike" cap="none">
                <a:solidFill>
                  <a:schemeClr val="lt2"/>
                </a:solidFill>
                <a:latin typeface="Tahoma"/>
                <a:ea typeface="Tahoma"/>
                <a:cs typeface="Tahoma"/>
                <a:sym typeface="Tahoma"/>
              </a:defRPr>
            </a:lvl5pPr>
            <a:lvl6pPr marR="0" lvl="5" algn="ctr" rtl="0">
              <a:spcBef>
                <a:spcPts val="0"/>
              </a:spcBef>
              <a:spcAft>
                <a:spcPts val="0"/>
              </a:spcAft>
              <a:buSzPts val="3200"/>
              <a:buNone/>
              <a:defRPr sz="4400" b="0" i="0" u="none" strike="noStrike" cap="none">
                <a:solidFill>
                  <a:schemeClr val="lt2"/>
                </a:solidFill>
                <a:latin typeface="Tahoma"/>
                <a:ea typeface="Tahoma"/>
                <a:cs typeface="Tahoma"/>
                <a:sym typeface="Tahoma"/>
              </a:defRPr>
            </a:lvl6pPr>
            <a:lvl7pPr marR="0" lvl="6" algn="ctr" rtl="0">
              <a:spcBef>
                <a:spcPts val="0"/>
              </a:spcBef>
              <a:spcAft>
                <a:spcPts val="0"/>
              </a:spcAft>
              <a:buSzPts val="3200"/>
              <a:buNone/>
              <a:defRPr sz="4400" b="0" i="0" u="none" strike="noStrike" cap="none">
                <a:solidFill>
                  <a:schemeClr val="lt2"/>
                </a:solidFill>
                <a:latin typeface="Tahoma"/>
                <a:ea typeface="Tahoma"/>
                <a:cs typeface="Tahoma"/>
                <a:sym typeface="Tahoma"/>
              </a:defRPr>
            </a:lvl7pPr>
            <a:lvl8pPr marR="0" lvl="7" algn="ctr" rtl="0">
              <a:spcBef>
                <a:spcPts val="0"/>
              </a:spcBef>
              <a:spcAft>
                <a:spcPts val="0"/>
              </a:spcAft>
              <a:buSzPts val="3200"/>
              <a:buNone/>
              <a:defRPr sz="4400" b="0" i="0" u="none" strike="noStrike" cap="none">
                <a:solidFill>
                  <a:schemeClr val="lt2"/>
                </a:solidFill>
                <a:latin typeface="Tahoma"/>
                <a:ea typeface="Tahoma"/>
                <a:cs typeface="Tahoma"/>
                <a:sym typeface="Tahoma"/>
              </a:defRPr>
            </a:lvl8pPr>
            <a:lvl9pPr marR="0" lvl="8" algn="ctr" rtl="0">
              <a:spcBef>
                <a:spcPts val="0"/>
              </a:spcBef>
              <a:spcAft>
                <a:spcPts val="0"/>
              </a:spcAft>
              <a:buSzPts val="3200"/>
              <a:buNone/>
              <a:defRPr sz="4400" b="0" i="0" u="none" strike="noStrike" cap="none">
                <a:solidFill>
                  <a:schemeClr val="lt2"/>
                </a:solidFill>
                <a:latin typeface="Tahoma"/>
                <a:ea typeface="Tahoma"/>
                <a:cs typeface="Tahoma"/>
                <a:sym typeface="Tahoma"/>
              </a:defRPr>
            </a:lvl9pPr>
          </a:lstStyle>
          <a:p>
            <a:endParaRPr/>
          </a:p>
        </p:txBody>
      </p:sp>
      <p:sp>
        <p:nvSpPr>
          <p:cNvPr id="70" name="Shape 70"/>
          <p:cNvSpPr txBox="1">
            <a:spLocks noGrp="1"/>
          </p:cNvSpPr>
          <p:nvPr>
            <p:ph type="body" idx="1"/>
          </p:nvPr>
        </p:nvSpPr>
        <p:spPr>
          <a:xfrm>
            <a:off x="457200" y="1981200"/>
            <a:ext cx="4038600" cy="4114800"/>
          </a:xfrm>
          <a:prstGeom prst="rect">
            <a:avLst/>
          </a:prstGeom>
          <a:noFill/>
          <a:ln>
            <a:noFill/>
          </a:ln>
        </p:spPr>
        <p:txBody>
          <a:bodyPr spcFirstLastPara="1" wrap="square" lIns="91425" tIns="91425" rIns="91425" bIns="91425" anchor="t" anchorCtr="0"/>
          <a:lstStyle>
            <a:lvl1pPr marL="457200" marR="0" lvl="0" indent="-344170" algn="l" rtl="0">
              <a:spcBef>
                <a:spcPts val="560"/>
              </a:spcBef>
              <a:spcAft>
                <a:spcPts val="0"/>
              </a:spcAft>
              <a:buClr>
                <a:schemeClr val="hlink"/>
              </a:buClr>
              <a:buSzPts val="1820"/>
              <a:buFont typeface="Noto Sans Symbols"/>
              <a:buChar char="■"/>
              <a:defRPr sz="2800" b="0" i="0" u="none" strike="noStrike" cap="none">
                <a:solidFill>
                  <a:schemeClr val="lt1"/>
                </a:solidFill>
                <a:latin typeface="Tahoma"/>
                <a:ea typeface="Tahoma"/>
                <a:cs typeface="Tahoma"/>
                <a:sym typeface="Tahoma"/>
              </a:defRPr>
            </a:lvl1pPr>
            <a:lvl2pPr marL="914400" marR="0" lvl="1" indent="-327660" algn="l" rtl="0">
              <a:spcBef>
                <a:spcPts val="480"/>
              </a:spcBef>
              <a:spcAft>
                <a:spcPts val="0"/>
              </a:spcAft>
              <a:buClr>
                <a:schemeClr val="folHlink"/>
              </a:buClr>
              <a:buSzPts val="1560"/>
              <a:buFont typeface="Noto Sans Symbols"/>
              <a:buChar char="■"/>
              <a:defRPr sz="2400" b="0" i="0" u="none" strike="noStrike" cap="none">
                <a:solidFill>
                  <a:schemeClr val="lt1"/>
                </a:solidFill>
                <a:latin typeface="Tahoma"/>
                <a:ea typeface="Tahoma"/>
                <a:cs typeface="Tahoma"/>
                <a:sym typeface="Tahoma"/>
              </a:defRPr>
            </a:lvl2pPr>
            <a:lvl3pPr marL="1371600" marR="0" lvl="2"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3pPr>
            <a:lvl4pPr marL="1828800" marR="0" lvl="3" indent="-302894" algn="l" rtl="0">
              <a:spcBef>
                <a:spcPts val="360"/>
              </a:spcBef>
              <a:spcAft>
                <a:spcPts val="0"/>
              </a:spcAft>
              <a:buClr>
                <a:schemeClr val="folHlink"/>
              </a:buClr>
              <a:buSzPts val="1170"/>
              <a:buFont typeface="Noto Sans Symbols"/>
              <a:buChar char="■"/>
              <a:defRPr sz="1800" b="0" i="0" u="none" strike="noStrike" cap="none">
                <a:solidFill>
                  <a:schemeClr val="lt1"/>
                </a:solidFill>
                <a:latin typeface="Tahoma"/>
                <a:ea typeface="Tahoma"/>
                <a:cs typeface="Tahoma"/>
                <a:sym typeface="Tahoma"/>
              </a:defRPr>
            </a:lvl4pPr>
            <a:lvl5pPr marL="2286000" marR="0" lvl="4" indent="-302895" algn="l" rtl="0">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5pPr>
            <a:lvl6pPr marL="2743200" marR="0" lvl="5" indent="-302895" algn="l" rtl="0">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6pPr>
            <a:lvl7pPr marL="3200400" marR="0" lvl="6" indent="-302895" algn="l" rtl="0">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7pPr>
            <a:lvl8pPr marL="3657600" marR="0" lvl="7" indent="-302895" algn="l" rtl="0">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8pPr>
            <a:lvl9pPr marL="4114800" marR="0" lvl="8" indent="-302895" algn="l" rtl="0">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71" name="Shape 71"/>
          <p:cNvSpPr txBox="1">
            <a:spLocks noGrp="1"/>
          </p:cNvSpPr>
          <p:nvPr>
            <p:ph type="body" idx="2"/>
          </p:nvPr>
        </p:nvSpPr>
        <p:spPr>
          <a:xfrm>
            <a:off x="4648200" y="1981200"/>
            <a:ext cx="4038600" cy="4114800"/>
          </a:xfrm>
          <a:prstGeom prst="rect">
            <a:avLst/>
          </a:prstGeom>
          <a:noFill/>
          <a:ln>
            <a:noFill/>
          </a:ln>
        </p:spPr>
        <p:txBody>
          <a:bodyPr spcFirstLastPara="1" wrap="square" lIns="91425" tIns="91425" rIns="91425" bIns="91425" anchor="t" anchorCtr="0"/>
          <a:lstStyle>
            <a:lvl1pPr marL="457200" marR="0" lvl="0" indent="-344170" algn="l" rtl="0">
              <a:spcBef>
                <a:spcPts val="560"/>
              </a:spcBef>
              <a:spcAft>
                <a:spcPts val="0"/>
              </a:spcAft>
              <a:buClr>
                <a:schemeClr val="hlink"/>
              </a:buClr>
              <a:buSzPts val="1820"/>
              <a:buFont typeface="Noto Sans Symbols"/>
              <a:buChar char="■"/>
              <a:defRPr sz="2800" b="0" i="0" u="none" strike="noStrike" cap="none">
                <a:solidFill>
                  <a:schemeClr val="lt1"/>
                </a:solidFill>
                <a:latin typeface="Tahoma"/>
                <a:ea typeface="Tahoma"/>
                <a:cs typeface="Tahoma"/>
                <a:sym typeface="Tahoma"/>
              </a:defRPr>
            </a:lvl1pPr>
            <a:lvl2pPr marL="914400" marR="0" lvl="1" indent="-327660" algn="l" rtl="0">
              <a:spcBef>
                <a:spcPts val="480"/>
              </a:spcBef>
              <a:spcAft>
                <a:spcPts val="0"/>
              </a:spcAft>
              <a:buClr>
                <a:schemeClr val="folHlink"/>
              </a:buClr>
              <a:buSzPts val="1560"/>
              <a:buFont typeface="Noto Sans Symbols"/>
              <a:buChar char="■"/>
              <a:defRPr sz="2400" b="0" i="0" u="none" strike="noStrike" cap="none">
                <a:solidFill>
                  <a:schemeClr val="lt1"/>
                </a:solidFill>
                <a:latin typeface="Tahoma"/>
                <a:ea typeface="Tahoma"/>
                <a:cs typeface="Tahoma"/>
                <a:sym typeface="Tahoma"/>
              </a:defRPr>
            </a:lvl2pPr>
            <a:lvl3pPr marL="1371600" marR="0" lvl="2"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3pPr>
            <a:lvl4pPr marL="1828800" marR="0" lvl="3" indent="-302894" algn="l" rtl="0">
              <a:spcBef>
                <a:spcPts val="360"/>
              </a:spcBef>
              <a:spcAft>
                <a:spcPts val="0"/>
              </a:spcAft>
              <a:buClr>
                <a:schemeClr val="folHlink"/>
              </a:buClr>
              <a:buSzPts val="1170"/>
              <a:buFont typeface="Noto Sans Symbols"/>
              <a:buChar char="■"/>
              <a:defRPr sz="1800" b="0" i="0" u="none" strike="noStrike" cap="none">
                <a:solidFill>
                  <a:schemeClr val="lt1"/>
                </a:solidFill>
                <a:latin typeface="Tahoma"/>
                <a:ea typeface="Tahoma"/>
                <a:cs typeface="Tahoma"/>
                <a:sym typeface="Tahoma"/>
              </a:defRPr>
            </a:lvl4pPr>
            <a:lvl5pPr marL="2286000" marR="0" lvl="4" indent="-302895" algn="l" rtl="0">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5pPr>
            <a:lvl6pPr marL="2743200" marR="0" lvl="5" indent="-302895" algn="l" rtl="0">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6pPr>
            <a:lvl7pPr marL="3200400" marR="0" lvl="6" indent="-302895" algn="l" rtl="0">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7pPr>
            <a:lvl8pPr marL="3657600" marR="0" lvl="7" indent="-302895" algn="l" rtl="0">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8pPr>
            <a:lvl9pPr marL="4114800" marR="0" lvl="8" indent="-302895" algn="l" rtl="0">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72" name="Shape 72"/>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73" name="Shape 73"/>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74" name="Shape 7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sz="1000">
              <a:solidFill>
                <a:schemeClr val="dk1"/>
              </a:solidFill>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381000"/>
            <a:ext cx="8229600" cy="1371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3200"/>
              <a:buNone/>
              <a:defRPr sz="4400" b="0" i="0" u="none" strike="noStrike" cap="none">
                <a:solidFill>
                  <a:schemeClr val="lt2"/>
                </a:solidFill>
                <a:latin typeface="Tahoma"/>
                <a:ea typeface="Tahoma"/>
                <a:cs typeface="Tahoma"/>
                <a:sym typeface="Tahoma"/>
              </a:defRPr>
            </a:lvl1pPr>
            <a:lvl2pPr marR="0" lvl="1" algn="ctr" rtl="0">
              <a:spcBef>
                <a:spcPts val="0"/>
              </a:spcBef>
              <a:spcAft>
                <a:spcPts val="0"/>
              </a:spcAft>
              <a:buSzPts val="3200"/>
              <a:buNone/>
              <a:defRPr sz="4400" b="0" i="0" u="none" strike="noStrike" cap="none">
                <a:solidFill>
                  <a:schemeClr val="lt2"/>
                </a:solidFill>
                <a:latin typeface="Tahoma"/>
                <a:ea typeface="Tahoma"/>
                <a:cs typeface="Tahoma"/>
                <a:sym typeface="Tahoma"/>
              </a:defRPr>
            </a:lvl2pPr>
            <a:lvl3pPr marR="0" lvl="2" algn="ctr" rtl="0">
              <a:spcBef>
                <a:spcPts val="0"/>
              </a:spcBef>
              <a:spcAft>
                <a:spcPts val="0"/>
              </a:spcAft>
              <a:buSzPts val="3200"/>
              <a:buNone/>
              <a:defRPr sz="4400" b="0" i="0" u="none" strike="noStrike" cap="none">
                <a:solidFill>
                  <a:schemeClr val="lt2"/>
                </a:solidFill>
                <a:latin typeface="Tahoma"/>
                <a:ea typeface="Tahoma"/>
                <a:cs typeface="Tahoma"/>
                <a:sym typeface="Tahoma"/>
              </a:defRPr>
            </a:lvl3pPr>
            <a:lvl4pPr marR="0" lvl="3" algn="ctr" rtl="0">
              <a:spcBef>
                <a:spcPts val="0"/>
              </a:spcBef>
              <a:spcAft>
                <a:spcPts val="0"/>
              </a:spcAft>
              <a:buSzPts val="3200"/>
              <a:buNone/>
              <a:defRPr sz="4400" b="0" i="0" u="none" strike="noStrike" cap="none">
                <a:solidFill>
                  <a:schemeClr val="lt2"/>
                </a:solidFill>
                <a:latin typeface="Tahoma"/>
                <a:ea typeface="Tahoma"/>
                <a:cs typeface="Tahoma"/>
                <a:sym typeface="Tahoma"/>
              </a:defRPr>
            </a:lvl4pPr>
            <a:lvl5pPr marR="0" lvl="4" algn="ctr" rtl="0">
              <a:spcBef>
                <a:spcPts val="0"/>
              </a:spcBef>
              <a:spcAft>
                <a:spcPts val="0"/>
              </a:spcAft>
              <a:buSzPts val="3200"/>
              <a:buNone/>
              <a:defRPr sz="4400" b="0" i="0" u="none" strike="noStrike" cap="none">
                <a:solidFill>
                  <a:schemeClr val="lt2"/>
                </a:solidFill>
                <a:latin typeface="Tahoma"/>
                <a:ea typeface="Tahoma"/>
                <a:cs typeface="Tahoma"/>
                <a:sym typeface="Tahoma"/>
              </a:defRPr>
            </a:lvl5pPr>
            <a:lvl6pPr marR="0" lvl="5" algn="ctr" rtl="0">
              <a:spcBef>
                <a:spcPts val="0"/>
              </a:spcBef>
              <a:spcAft>
                <a:spcPts val="0"/>
              </a:spcAft>
              <a:buSzPts val="3200"/>
              <a:buNone/>
              <a:defRPr sz="4400" b="0" i="0" u="none" strike="noStrike" cap="none">
                <a:solidFill>
                  <a:schemeClr val="lt2"/>
                </a:solidFill>
                <a:latin typeface="Tahoma"/>
                <a:ea typeface="Tahoma"/>
                <a:cs typeface="Tahoma"/>
                <a:sym typeface="Tahoma"/>
              </a:defRPr>
            </a:lvl6pPr>
            <a:lvl7pPr marR="0" lvl="6" algn="ctr" rtl="0">
              <a:spcBef>
                <a:spcPts val="0"/>
              </a:spcBef>
              <a:spcAft>
                <a:spcPts val="0"/>
              </a:spcAft>
              <a:buSzPts val="3200"/>
              <a:buNone/>
              <a:defRPr sz="4400" b="0" i="0" u="none" strike="noStrike" cap="none">
                <a:solidFill>
                  <a:schemeClr val="lt2"/>
                </a:solidFill>
                <a:latin typeface="Tahoma"/>
                <a:ea typeface="Tahoma"/>
                <a:cs typeface="Tahoma"/>
                <a:sym typeface="Tahoma"/>
              </a:defRPr>
            </a:lvl7pPr>
            <a:lvl8pPr marR="0" lvl="7" algn="ctr" rtl="0">
              <a:spcBef>
                <a:spcPts val="0"/>
              </a:spcBef>
              <a:spcAft>
                <a:spcPts val="0"/>
              </a:spcAft>
              <a:buSzPts val="3200"/>
              <a:buNone/>
              <a:defRPr sz="4400" b="0" i="0" u="none" strike="noStrike" cap="none">
                <a:solidFill>
                  <a:schemeClr val="lt2"/>
                </a:solidFill>
                <a:latin typeface="Tahoma"/>
                <a:ea typeface="Tahoma"/>
                <a:cs typeface="Tahoma"/>
                <a:sym typeface="Tahoma"/>
              </a:defRPr>
            </a:lvl8pPr>
            <a:lvl9pPr marR="0" lvl="8" algn="ctr" rtl="0">
              <a:spcBef>
                <a:spcPts val="0"/>
              </a:spcBef>
              <a:spcAft>
                <a:spcPts val="0"/>
              </a:spcAft>
              <a:buSzPts val="3200"/>
              <a:buNone/>
              <a:defRPr sz="4400" b="0" i="0" u="none" strike="noStrike" cap="none">
                <a:solidFill>
                  <a:schemeClr val="lt2"/>
                </a:solidFill>
                <a:latin typeface="Tahoma"/>
                <a:ea typeface="Tahoma"/>
                <a:cs typeface="Tahoma"/>
                <a:sym typeface="Tahoma"/>
              </a:defRPr>
            </a:lvl9pPr>
          </a:lstStyle>
          <a:p>
            <a:endParaRPr/>
          </a:p>
        </p:txBody>
      </p:sp>
      <p:sp>
        <p:nvSpPr>
          <p:cNvPr id="77" name="Shape 77"/>
          <p:cNvSpPr txBox="1">
            <a:spLocks noGrp="1"/>
          </p:cNvSpPr>
          <p:nvPr>
            <p:ph type="body" idx="1"/>
          </p:nvPr>
        </p:nvSpPr>
        <p:spPr>
          <a:xfrm>
            <a:off x="457200" y="1981200"/>
            <a:ext cx="8229600" cy="4114800"/>
          </a:xfrm>
          <a:prstGeom prst="rect">
            <a:avLst/>
          </a:prstGeom>
          <a:noFill/>
          <a:ln>
            <a:noFill/>
          </a:ln>
        </p:spPr>
        <p:txBody>
          <a:bodyPr spcFirstLastPara="1" wrap="square" lIns="91425" tIns="91425" rIns="91425" bIns="91425" anchor="t" anchorCtr="0"/>
          <a:lstStyle>
            <a:lvl1pPr marL="457200" marR="0" lvl="0" indent="-360680" algn="l" rtl="0">
              <a:spcBef>
                <a:spcPts val="640"/>
              </a:spcBef>
              <a:spcAft>
                <a:spcPts val="0"/>
              </a:spcAft>
              <a:buClr>
                <a:schemeClr val="hlink"/>
              </a:buClr>
              <a:buSzPts val="2080"/>
              <a:buFont typeface="Noto Sans Symbols"/>
              <a:buChar char="■"/>
              <a:defRPr sz="3200">
                <a:solidFill>
                  <a:schemeClr val="lt1"/>
                </a:solidFill>
                <a:latin typeface="Tahoma"/>
                <a:ea typeface="Tahoma"/>
                <a:cs typeface="Tahoma"/>
                <a:sym typeface="Tahoma"/>
              </a:defRPr>
            </a:lvl1pPr>
            <a:lvl2pPr marL="914400" marR="0" lvl="1" indent="-344169" algn="l" rtl="0">
              <a:spcBef>
                <a:spcPts val="560"/>
              </a:spcBef>
              <a:spcAft>
                <a:spcPts val="0"/>
              </a:spcAft>
              <a:buClr>
                <a:schemeClr val="folHlink"/>
              </a:buClr>
              <a:buSzPts val="1820"/>
              <a:buFont typeface="Noto Sans Symbols"/>
              <a:buChar char="■"/>
              <a:defRPr sz="2800" b="0" i="0" u="none" strike="noStrike" cap="none">
                <a:solidFill>
                  <a:schemeClr val="lt1"/>
                </a:solidFill>
                <a:latin typeface="Tahoma"/>
                <a:ea typeface="Tahoma"/>
                <a:cs typeface="Tahoma"/>
                <a:sym typeface="Tahoma"/>
              </a:defRPr>
            </a:lvl2pPr>
            <a:lvl3pPr marL="1371600" marR="0" lvl="2" indent="-327660" algn="l" rtl="0">
              <a:spcBef>
                <a:spcPts val="480"/>
              </a:spcBef>
              <a:spcAft>
                <a:spcPts val="0"/>
              </a:spcAft>
              <a:buClr>
                <a:schemeClr val="hlink"/>
              </a:buClr>
              <a:buSzPts val="1560"/>
              <a:buFont typeface="Noto Sans Symbols"/>
              <a:buChar char="■"/>
              <a:defRPr sz="2400" b="0" i="0" u="none" strike="noStrike" cap="none">
                <a:solidFill>
                  <a:schemeClr val="lt1"/>
                </a:solidFill>
                <a:latin typeface="Tahoma"/>
                <a:ea typeface="Tahoma"/>
                <a:cs typeface="Tahoma"/>
                <a:sym typeface="Tahoma"/>
              </a:defRPr>
            </a:lvl3pPr>
            <a:lvl4pPr marL="1828800" marR="0" lvl="3" indent="-311150" algn="l" rtl="0">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4pPr>
            <a:lvl5pPr marL="2286000" marR="0" lvl="4"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5pPr>
            <a:lvl6pPr marL="2743200" marR="0" lvl="5"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6pPr>
            <a:lvl7pPr marL="3200400" marR="0" lvl="6"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7pPr>
            <a:lvl8pPr marL="3657600" marR="0" lvl="7"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8pPr>
            <a:lvl9pPr marL="4114800" marR="0" lvl="8"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78" name="Shape 78"/>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79" name="Shape 79"/>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80" name="Shape 80"/>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sz="1000">
              <a:solidFill>
                <a:schemeClr val="dk1"/>
              </a:solidFill>
              <a:latin typeface="Lato"/>
              <a:ea typeface="Lato"/>
              <a:cs typeface="Lato"/>
              <a:sym typeface="La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381000"/>
            <a:ext cx="8229600" cy="1371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3200"/>
              <a:buNone/>
              <a:defRPr sz="4400" b="0" i="0" u="none" strike="noStrike" cap="none">
                <a:solidFill>
                  <a:schemeClr val="lt2"/>
                </a:solidFill>
                <a:latin typeface="Tahoma"/>
                <a:ea typeface="Tahoma"/>
                <a:cs typeface="Tahoma"/>
                <a:sym typeface="Tahoma"/>
              </a:defRPr>
            </a:lvl1pPr>
            <a:lvl2pPr marR="0" lvl="1" algn="ctr" rtl="0">
              <a:spcBef>
                <a:spcPts val="0"/>
              </a:spcBef>
              <a:spcAft>
                <a:spcPts val="0"/>
              </a:spcAft>
              <a:buSzPts val="3200"/>
              <a:buNone/>
              <a:defRPr sz="4400" b="0" i="0" u="none" strike="noStrike" cap="none">
                <a:solidFill>
                  <a:schemeClr val="lt2"/>
                </a:solidFill>
                <a:latin typeface="Tahoma"/>
                <a:ea typeface="Tahoma"/>
                <a:cs typeface="Tahoma"/>
                <a:sym typeface="Tahoma"/>
              </a:defRPr>
            </a:lvl2pPr>
            <a:lvl3pPr marR="0" lvl="2" algn="ctr" rtl="0">
              <a:spcBef>
                <a:spcPts val="0"/>
              </a:spcBef>
              <a:spcAft>
                <a:spcPts val="0"/>
              </a:spcAft>
              <a:buSzPts val="3200"/>
              <a:buNone/>
              <a:defRPr sz="4400" b="0" i="0" u="none" strike="noStrike" cap="none">
                <a:solidFill>
                  <a:schemeClr val="lt2"/>
                </a:solidFill>
                <a:latin typeface="Tahoma"/>
                <a:ea typeface="Tahoma"/>
                <a:cs typeface="Tahoma"/>
                <a:sym typeface="Tahoma"/>
              </a:defRPr>
            </a:lvl3pPr>
            <a:lvl4pPr marR="0" lvl="3" algn="ctr" rtl="0">
              <a:spcBef>
                <a:spcPts val="0"/>
              </a:spcBef>
              <a:spcAft>
                <a:spcPts val="0"/>
              </a:spcAft>
              <a:buSzPts val="3200"/>
              <a:buNone/>
              <a:defRPr sz="4400" b="0" i="0" u="none" strike="noStrike" cap="none">
                <a:solidFill>
                  <a:schemeClr val="lt2"/>
                </a:solidFill>
                <a:latin typeface="Tahoma"/>
                <a:ea typeface="Tahoma"/>
                <a:cs typeface="Tahoma"/>
                <a:sym typeface="Tahoma"/>
              </a:defRPr>
            </a:lvl4pPr>
            <a:lvl5pPr marR="0" lvl="4" algn="ctr" rtl="0">
              <a:spcBef>
                <a:spcPts val="0"/>
              </a:spcBef>
              <a:spcAft>
                <a:spcPts val="0"/>
              </a:spcAft>
              <a:buSzPts val="3200"/>
              <a:buNone/>
              <a:defRPr sz="4400" b="0" i="0" u="none" strike="noStrike" cap="none">
                <a:solidFill>
                  <a:schemeClr val="lt2"/>
                </a:solidFill>
                <a:latin typeface="Tahoma"/>
                <a:ea typeface="Tahoma"/>
                <a:cs typeface="Tahoma"/>
                <a:sym typeface="Tahoma"/>
              </a:defRPr>
            </a:lvl5pPr>
            <a:lvl6pPr marR="0" lvl="5" algn="ctr" rtl="0">
              <a:spcBef>
                <a:spcPts val="0"/>
              </a:spcBef>
              <a:spcAft>
                <a:spcPts val="0"/>
              </a:spcAft>
              <a:buSzPts val="3200"/>
              <a:buNone/>
              <a:defRPr sz="4400" b="0" i="0" u="none" strike="noStrike" cap="none">
                <a:solidFill>
                  <a:schemeClr val="lt2"/>
                </a:solidFill>
                <a:latin typeface="Tahoma"/>
                <a:ea typeface="Tahoma"/>
                <a:cs typeface="Tahoma"/>
                <a:sym typeface="Tahoma"/>
              </a:defRPr>
            </a:lvl6pPr>
            <a:lvl7pPr marR="0" lvl="6" algn="ctr" rtl="0">
              <a:spcBef>
                <a:spcPts val="0"/>
              </a:spcBef>
              <a:spcAft>
                <a:spcPts val="0"/>
              </a:spcAft>
              <a:buSzPts val="3200"/>
              <a:buNone/>
              <a:defRPr sz="4400" b="0" i="0" u="none" strike="noStrike" cap="none">
                <a:solidFill>
                  <a:schemeClr val="lt2"/>
                </a:solidFill>
                <a:latin typeface="Tahoma"/>
                <a:ea typeface="Tahoma"/>
                <a:cs typeface="Tahoma"/>
                <a:sym typeface="Tahoma"/>
              </a:defRPr>
            </a:lvl7pPr>
            <a:lvl8pPr marR="0" lvl="7" algn="ctr" rtl="0">
              <a:spcBef>
                <a:spcPts val="0"/>
              </a:spcBef>
              <a:spcAft>
                <a:spcPts val="0"/>
              </a:spcAft>
              <a:buSzPts val="3200"/>
              <a:buNone/>
              <a:defRPr sz="4400" b="0" i="0" u="none" strike="noStrike" cap="none">
                <a:solidFill>
                  <a:schemeClr val="lt2"/>
                </a:solidFill>
                <a:latin typeface="Tahoma"/>
                <a:ea typeface="Tahoma"/>
                <a:cs typeface="Tahoma"/>
                <a:sym typeface="Tahoma"/>
              </a:defRPr>
            </a:lvl8pPr>
            <a:lvl9pPr marR="0" lvl="8" algn="ctr" rtl="0">
              <a:spcBef>
                <a:spcPts val="0"/>
              </a:spcBef>
              <a:spcAft>
                <a:spcPts val="0"/>
              </a:spcAft>
              <a:buSzPts val="3200"/>
              <a:buNone/>
              <a:defRPr sz="4400" b="0" i="0" u="none" strike="noStrike" cap="none">
                <a:solidFill>
                  <a:schemeClr val="lt2"/>
                </a:solidFill>
                <a:latin typeface="Tahoma"/>
                <a:ea typeface="Tahoma"/>
                <a:cs typeface="Tahoma"/>
                <a:sym typeface="Tahoma"/>
              </a:defRPr>
            </a:lvl9pPr>
          </a:lstStyle>
          <a:p>
            <a:endParaRPr/>
          </a:p>
        </p:txBody>
      </p:sp>
      <p:sp>
        <p:nvSpPr>
          <p:cNvPr id="83" name="Shape 83"/>
          <p:cNvSpPr txBox="1">
            <a:spLocks noGrp="1"/>
          </p:cNvSpPr>
          <p:nvPr>
            <p:ph type="body" idx="1"/>
          </p:nvPr>
        </p:nvSpPr>
        <p:spPr>
          <a:xfrm>
            <a:off x="457200" y="1981200"/>
            <a:ext cx="4038600" cy="4114800"/>
          </a:xfrm>
          <a:prstGeom prst="rect">
            <a:avLst/>
          </a:prstGeom>
          <a:noFill/>
          <a:ln>
            <a:noFill/>
          </a:ln>
        </p:spPr>
        <p:txBody>
          <a:bodyPr spcFirstLastPara="1" wrap="square" lIns="91425" tIns="91425" rIns="91425" bIns="91425" anchor="t" anchorCtr="0"/>
          <a:lstStyle>
            <a:lvl1pPr marL="457200" marR="0" lvl="0" indent="-360680" algn="l" rtl="0">
              <a:spcBef>
                <a:spcPts val="640"/>
              </a:spcBef>
              <a:spcAft>
                <a:spcPts val="0"/>
              </a:spcAft>
              <a:buClr>
                <a:schemeClr val="hlink"/>
              </a:buClr>
              <a:buSzPts val="2080"/>
              <a:buFont typeface="Noto Sans Symbols"/>
              <a:buChar char="■"/>
              <a:defRPr sz="3200" b="0" i="0" u="none" strike="noStrike" cap="none">
                <a:solidFill>
                  <a:schemeClr val="lt1"/>
                </a:solidFill>
                <a:latin typeface="Tahoma"/>
                <a:ea typeface="Tahoma"/>
                <a:cs typeface="Tahoma"/>
                <a:sym typeface="Tahoma"/>
              </a:defRPr>
            </a:lvl1pPr>
            <a:lvl2pPr marL="914400" marR="0" lvl="1" indent="-344169" algn="l" rtl="0">
              <a:spcBef>
                <a:spcPts val="560"/>
              </a:spcBef>
              <a:spcAft>
                <a:spcPts val="0"/>
              </a:spcAft>
              <a:buClr>
                <a:schemeClr val="folHlink"/>
              </a:buClr>
              <a:buSzPts val="1820"/>
              <a:buFont typeface="Noto Sans Symbols"/>
              <a:buChar char="■"/>
              <a:defRPr sz="2800" b="0" i="0" u="none" strike="noStrike" cap="none">
                <a:solidFill>
                  <a:schemeClr val="lt1"/>
                </a:solidFill>
                <a:latin typeface="Tahoma"/>
                <a:ea typeface="Tahoma"/>
                <a:cs typeface="Tahoma"/>
                <a:sym typeface="Tahoma"/>
              </a:defRPr>
            </a:lvl2pPr>
            <a:lvl3pPr marL="1371600" marR="0" lvl="2" indent="-327660" algn="l" rtl="0">
              <a:spcBef>
                <a:spcPts val="480"/>
              </a:spcBef>
              <a:spcAft>
                <a:spcPts val="0"/>
              </a:spcAft>
              <a:buClr>
                <a:schemeClr val="hlink"/>
              </a:buClr>
              <a:buSzPts val="1560"/>
              <a:buFont typeface="Noto Sans Symbols"/>
              <a:buChar char="■"/>
              <a:defRPr sz="2400" b="0" i="0" u="none" strike="noStrike" cap="none">
                <a:solidFill>
                  <a:schemeClr val="lt1"/>
                </a:solidFill>
                <a:latin typeface="Tahoma"/>
                <a:ea typeface="Tahoma"/>
                <a:cs typeface="Tahoma"/>
                <a:sym typeface="Tahoma"/>
              </a:defRPr>
            </a:lvl3pPr>
            <a:lvl4pPr marL="1828800" marR="0" lvl="3" indent="-311150" algn="l" rtl="0">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4pPr>
            <a:lvl5pPr marL="2286000" marR="0" lvl="4"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5pPr>
            <a:lvl6pPr marL="2743200" marR="0" lvl="5"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6pPr>
            <a:lvl7pPr marL="3200400" marR="0" lvl="6"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7pPr>
            <a:lvl8pPr marL="3657600" marR="0" lvl="7"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8pPr>
            <a:lvl9pPr marL="4114800" marR="0" lvl="8"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84" name="Shape 84"/>
          <p:cNvSpPr txBox="1">
            <a:spLocks noGrp="1"/>
          </p:cNvSpPr>
          <p:nvPr>
            <p:ph type="body" idx="2"/>
          </p:nvPr>
        </p:nvSpPr>
        <p:spPr>
          <a:xfrm>
            <a:off x="4648200" y="1981200"/>
            <a:ext cx="4038600" cy="4114800"/>
          </a:xfrm>
          <a:prstGeom prst="rect">
            <a:avLst/>
          </a:prstGeom>
          <a:noFill/>
          <a:ln>
            <a:noFill/>
          </a:ln>
        </p:spPr>
        <p:txBody>
          <a:bodyPr spcFirstLastPara="1" wrap="square" lIns="91425" tIns="91425" rIns="91425" bIns="91425" anchor="t" anchorCtr="0"/>
          <a:lstStyle>
            <a:lvl1pPr marL="457200" marR="0" lvl="0" indent="-360680" algn="l" rtl="0">
              <a:spcBef>
                <a:spcPts val="640"/>
              </a:spcBef>
              <a:spcAft>
                <a:spcPts val="0"/>
              </a:spcAft>
              <a:buClr>
                <a:schemeClr val="hlink"/>
              </a:buClr>
              <a:buSzPts val="2080"/>
              <a:buFont typeface="Noto Sans Symbols"/>
              <a:buChar char="■"/>
              <a:defRPr sz="3200" b="0" i="0" u="none" strike="noStrike" cap="none">
                <a:solidFill>
                  <a:schemeClr val="lt1"/>
                </a:solidFill>
                <a:latin typeface="Tahoma"/>
                <a:ea typeface="Tahoma"/>
                <a:cs typeface="Tahoma"/>
                <a:sym typeface="Tahoma"/>
              </a:defRPr>
            </a:lvl1pPr>
            <a:lvl2pPr marL="914400" marR="0" lvl="1" indent="-344169" algn="l" rtl="0">
              <a:spcBef>
                <a:spcPts val="560"/>
              </a:spcBef>
              <a:spcAft>
                <a:spcPts val="0"/>
              </a:spcAft>
              <a:buClr>
                <a:schemeClr val="folHlink"/>
              </a:buClr>
              <a:buSzPts val="1820"/>
              <a:buFont typeface="Noto Sans Symbols"/>
              <a:buChar char="■"/>
              <a:defRPr sz="2800" b="0" i="0" u="none" strike="noStrike" cap="none">
                <a:solidFill>
                  <a:schemeClr val="lt1"/>
                </a:solidFill>
                <a:latin typeface="Tahoma"/>
                <a:ea typeface="Tahoma"/>
                <a:cs typeface="Tahoma"/>
                <a:sym typeface="Tahoma"/>
              </a:defRPr>
            </a:lvl2pPr>
            <a:lvl3pPr marL="1371600" marR="0" lvl="2" indent="-327660" algn="l" rtl="0">
              <a:spcBef>
                <a:spcPts val="480"/>
              </a:spcBef>
              <a:spcAft>
                <a:spcPts val="0"/>
              </a:spcAft>
              <a:buClr>
                <a:schemeClr val="hlink"/>
              </a:buClr>
              <a:buSzPts val="1560"/>
              <a:buFont typeface="Noto Sans Symbols"/>
              <a:buChar char="■"/>
              <a:defRPr sz="2400" b="0" i="0" u="none" strike="noStrike" cap="none">
                <a:solidFill>
                  <a:schemeClr val="lt1"/>
                </a:solidFill>
                <a:latin typeface="Tahoma"/>
                <a:ea typeface="Tahoma"/>
                <a:cs typeface="Tahoma"/>
                <a:sym typeface="Tahoma"/>
              </a:defRPr>
            </a:lvl3pPr>
            <a:lvl4pPr marL="1828800" marR="0" lvl="3" indent="-311150" algn="l" rtl="0">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4pPr>
            <a:lvl5pPr marL="2286000" marR="0" lvl="4"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5pPr>
            <a:lvl6pPr marL="2743200" marR="0" lvl="5"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6pPr>
            <a:lvl7pPr marL="3200400" marR="0" lvl="6"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7pPr>
            <a:lvl8pPr marL="3657600" marR="0" lvl="7"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8pPr>
            <a:lvl9pPr marL="4114800" marR="0" lvl="8"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85" name="Shape 85"/>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86" name="Shape 86"/>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87" name="Shape 87"/>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sz="1000">
              <a:solidFill>
                <a:schemeClr val="dk1"/>
              </a:solidFill>
              <a:latin typeface="Lato"/>
              <a:ea typeface="Lato"/>
              <a:cs typeface="Lato"/>
              <a:sym typeface="La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381000"/>
            <a:ext cx="8229600" cy="1371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3200"/>
              <a:buNone/>
              <a:defRPr sz="4400" b="0" i="0" u="none" strike="noStrike" cap="none">
                <a:solidFill>
                  <a:schemeClr val="lt2"/>
                </a:solidFill>
                <a:latin typeface="Tahoma"/>
                <a:ea typeface="Tahoma"/>
                <a:cs typeface="Tahoma"/>
                <a:sym typeface="Tahoma"/>
              </a:defRPr>
            </a:lvl1pPr>
            <a:lvl2pPr marR="0" lvl="1" algn="ctr" rtl="0">
              <a:spcBef>
                <a:spcPts val="0"/>
              </a:spcBef>
              <a:spcAft>
                <a:spcPts val="0"/>
              </a:spcAft>
              <a:buSzPts val="3200"/>
              <a:buNone/>
              <a:defRPr sz="4400" b="0" i="0" u="none" strike="noStrike" cap="none">
                <a:solidFill>
                  <a:schemeClr val="lt2"/>
                </a:solidFill>
                <a:latin typeface="Tahoma"/>
                <a:ea typeface="Tahoma"/>
                <a:cs typeface="Tahoma"/>
                <a:sym typeface="Tahoma"/>
              </a:defRPr>
            </a:lvl2pPr>
            <a:lvl3pPr marR="0" lvl="2" algn="ctr" rtl="0">
              <a:spcBef>
                <a:spcPts val="0"/>
              </a:spcBef>
              <a:spcAft>
                <a:spcPts val="0"/>
              </a:spcAft>
              <a:buSzPts val="3200"/>
              <a:buNone/>
              <a:defRPr sz="4400" b="0" i="0" u="none" strike="noStrike" cap="none">
                <a:solidFill>
                  <a:schemeClr val="lt2"/>
                </a:solidFill>
                <a:latin typeface="Tahoma"/>
                <a:ea typeface="Tahoma"/>
                <a:cs typeface="Tahoma"/>
                <a:sym typeface="Tahoma"/>
              </a:defRPr>
            </a:lvl3pPr>
            <a:lvl4pPr marR="0" lvl="3" algn="ctr" rtl="0">
              <a:spcBef>
                <a:spcPts val="0"/>
              </a:spcBef>
              <a:spcAft>
                <a:spcPts val="0"/>
              </a:spcAft>
              <a:buSzPts val="3200"/>
              <a:buNone/>
              <a:defRPr sz="4400" b="0" i="0" u="none" strike="noStrike" cap="none">
                <a:solidFill>
                  <a:schemeClr val="lt2"/>
                </a:solidFill>
                <a:latin typeface="Tahoma"/>
                <a:ea typeface="Tahoma"/>
                <a:cs typeface="Tahoma"/>
                <a:sym typeface="Tahoma"/>
              </a:defRPr>
            </a:lvl4pPr>
            <a:lvl5pPr marR="0" lvl="4" algn="ctr" rtl="0">
              <a:spcBef>
                <a:spcPts val="0"/>
              </a:spcBef>
              <a:spcAft>
                <a:spcPts val="0"/>
              </a:spcAft>
              <a:buSzPts val="3200"/>
              <a:buNone/>
              <a:defRPr sz="4400" b="0" i="0" u="none" strike="noStrike" cap="none">
                <a:solidFill>
                  <a:schemeClr val="lt2"/>
                </a:solidFill>
                <a:latin typeface="Tahoma"/>
                <a:ea typeface="Tahoma"/>
                <a:cs typeface="Tahoma"/>
                <a:sym typeface="Tahoma"/>
              </a:defRPr>
            </a:lvl5pPr>
            <a:lvl6pPr marR="0" lvl="5" algn="ctr" rtl="0">
              <a:spcBef>
                <a:spcPts val="0"/>
              </a:spcBef>
              <a:spcAft>
                <a:spcPts val="0"/>
              </a:spcAft>
              <a:buSzPts val="3200"/>
              <a:buNone/>
              <a:defRPr sz="4400" b="0" i="0" u="none" strike="noStrike" cap="none">
                <a:solidFill>
                  <a:schemeClr val="lt2"/>
                </a:solidFill>
                <a:latin typeface="Tahoma"/>
                <a:ea typeface="Tahoma"/>
                <a:cs typeface="Tahoma"/>
                <a:sym typeface="Tahoma"/>
              </a:defRPr>
            </a:lvl6pPr>
            <a:lvl7pPr marR="0" lvl="6" algn="ctr" rtl="0">
              <a:spcBef>
                <a:spcPts val="0"/>
              </a:spcBef>
              <a:spcAft>
                <a:spcPts val="0"/>
              </a:spcAft>
              <a:buSzPts val="3200"/>
              <a:buNone/>
              <a:defRPr sz="4400" b="0" i="0" u="none" strike="noStrike" cap="none">
                <a:solidFill>
                  <a:schemeClr val="lt2"/>
                </a:solidFill>
                <a:latin typeface="Tahoma"/>
                <a:ea typeface="Tahoma"/>
                <a:cs typeface="Tahoma"/>
                <a:sym typeface="Tahoma"/>
              </a:defRPr>
            </a:lvl7pPr>
            <a:lvl8pPr marR="0" lvl="7" algn="ctr" rtl="0">
              <a:spcBef>
                <a:spcPts val="0"/>
              </a:spcBef>
              <a:spcAft>
                <a:spcPts val="0"/>
              </a:spcAft>
              <a:buSzPts val="3200"/>
              <a:buNone/>
              <a:defRPr sz="4400" b="0" i="0" u="none" strike="noStrike" cap="none">
                <a:solidFill>
                  <a:schemeClr val="lt2"/>
                </a:solidFill>
                <a:latin typeface="Tahoma"/>
                <a:ea typeface="Tahoma"/>
                <a:cs typeface="Tahoma"/>
                <a:sym typeface="Tahoma"/>
              </a:defRPr>
            </a:lvl8pPr>
            <a:lvl9pPr marR="0" lvl="8" algn="ctr" rtl="0">
              <a:spcBef>
                <a:spcPts val="0"/>
              </a:spcBef>
              <a:spcAft>
                <a:spcPts val="0"/>
              </a:spcAft>
              <a:buSzPts val="3200"/>
              <a:buNone/>
              <a:defRPr sz="4400" b="0" i="0" u="none" strike="noStrike" cap="none">
                <a:solidFill>
                  <a:schemeClr val="lt2"/>
                </a:solidFill>
                <a:latin typeface="Tahoma"/>
                <a:ea typeface="Tahoma"/>
                <a:cs typeface="Tahoma"/>
                <a:sym typeface="Tahoma"/>
              </a:defRPr>
            </a:lvl9pPr>
          </a:lstStyle>
          <a:p>
            <a:endParaRPr/>
          </a:p>
        </p:txBody>
      </p:sp>
      <p:sp>
        <p:nvSpPr>
          <p:cNvPr id="90" name="Shape 90"/>
          <p:cNvSpPr txBox="1">
            <a:spLocks noGrp="1"/>
          </p:cNvSpPr>
          <p:nvPr>
            <p:ph type="body" idx="1"/>
          </p:nvPr>
        </p:nvSpPr>
        <p:spPr>
          <a:xfrm>
            <a:off x="457200" y="1981200"/>
            <a:ext cx="4038600" cy="4114800"/>
          </a:xfrm>
          <a:prstGeom prst="rect">
            <a:avLst/>
          </a:prstGeom>
          <a:noFill/>
          <a:ln>
            <a:noFill/>
          </a:ln>
        </p:spPr>
        <p:txBody>
          <a:bodyPr spcFirstLastPara="1" wrap="square" lIns="91425" tIns="91425" rIns="91425" bIns="91425" anchor="t" anchorCtr="0"/>
          <a:lstStyle>
            <a:lvl1pPr marL="457200" marR="0" lvl="0" indent="-360680" algn="l" rtl="0">
              <a:spcBef>
                <a:spcPts val="640"/>
              </a:spcBef>
              <a:spcAft>
                <a:spcPts val="0"/>
              </a:spcAft>
              <a:buClr>
                <a:schemeClr val="hlink"/>
              </a:buClr>
              <a:buSzPts val="2080"/>
              <a:buFont typeface="Noto Sans Symbols"/>
              <a:buChar char="■"/>
              <a:defRPr sz="3200">
                <a:solidFill>
                  <a:schemeClr val="lt1"/>
                </a:solidFill>
                <a:latin typeface="Tahoma"/>
                <a:ea typeface="Tahoma"/>
                <a:cs typeface="Tahoma"/>
                <a:sym typeface="Tahoma"/>
              </a:defRPr>
            </a:lvl1pPr>
            <a:lvl2pPr marL="914400" marR="0" lvl="1" indent="-344169" algn="l" rtl="0">
              <a:spcBef>
                <a:spcPts val="560"/>
              </a:spcBef>
              <a:spcAft>
                <a:spcPts val="0"/>
              </a:spcAft>
              <a:buClr>
                <a:schemeClr val="folHlink"/>
              </a:buClr>
              <a:buSzPts val="1820"/>
              <a:buFont typeface="Noto Sans Symbols"/>
              <a:buChar char="■"/>
              <a:defRPr sz="2800" b="0" i="0" u="none" strike="noStrike" cap="none">
                <a:solidFill>
                  <a:schemeClr val="lt1"/>
                </a:solidFill>
                <a:latin typeface="Tahoma"/>
                <a:ea typeface="Tahoma"/>
                <a:cs typeface="Tahoma"/>
                <a:sym typeface="Tahoma"/>
              </a:defRPr>
            </a:lvl2pPr>
            <a:lvl3pPr marL="1371600" marR="0" lvl="2" indent="-327660" algn="l" rtl="0">
              <a:spcBef>
                <a:spcPts val="480"/>
              </a:spcBef>
              <a:spcAft>
                <a:spcPts val="0"/>
              </a:spcAft>
              <a:buClr>
                <a:schemeClr val="hlink"/>
              </a:buClr>
              <a:buSzPts val="1560"/>
              <a:buFont typeface="Noto Sans Symbols"/>
              <a:buChar char="■"/>
              <a:defRPr sz="2400" b="0" i="0" u="none" strike="noStrike" cap="none">
                <a:solidFill>
                  <a:schemeClr val="lt1"/>
                </a:solidFill>
                <a:latin typeface="Tahoma"/>
                <a:ea typeface="Tahoma"/>
                <a:cs typeface="Tahoma"/>
                <a:sym typeface="Tahoma"/>
              </a:defRPr>
            </a:lvl3pPr>
            <a:lvl4pPr marL="1828800" marR="0" lvl="3" indent="-311150" algn="l" rtl="0">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4pPr>
            <a:lvl5pPr marL="2286000" marR="0" lvl="4"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5pPr>
            <a:lvl6pPr marL="2743200" marR="0" lvl="5"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6pPr>
            <a:lvl7pPr marL="3200400" marR="0" lvl="6"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7pPr>
            <a:lvl8pPr marL="3657600" marR="0" lvl="7"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8pPr>
            <a:lvl9pPr marL="4114800" marR="0" lvl="8"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91" name="Shape 91"/>
          <p:cNvSpPr txBox="1">
            <a:spLocks noGrp="1"/>
          </p:cNvSpPr>
          <p:nvPr>
            <p:ph type="body" idx="2"/>
          </p:nvPr>
        </p:nvSpPr>
        <p:spPr>
          <a:xfrm>
            <a:off x="4648200" y="1981200"/>
            <a:ext cx="4038600" cy="4114800"/>
          </a:xfrm>
          <a:prstGeom prst="rect">
            <a:avLst/>
          </a:prstGeom>
          <a:noFill/>
          <a:ln>
            <a:noFill/>
          </a:ln>
        </p:spPr>
        <p:txBody>
          <a:bodyPr spcFirstLastPara="1" wrap="square" lIns="91425" tIns="91425" rIns="91425" bIns="91425" anchor="t" anchorCtr="0"/>
          <a:lstStyle>
            <a:lvl1pPr marL="457200" marR="0" lvl="0" indent="-360680" algn="l" rtl="0">
              <a:spcBef>
                <a:spcPts val="640"/>
              </a:spcBef>
              <a:spcAft>
                <a:spcPts val="0"/>
              </a:spcAft>
              <a:buClr>
                <a:schemeClr val="hlink"/>
              </a:buClr>
              <a:buSzPts val="2080"/>
              <a:buFont typeface="Noto Sans Symbols"/>
              <a:buChar char="■"/>
              <a:defRPr sz="3200">
                <a:solidFill>
                  <a:schemeClr val="lt1"/>
                </a:solidFill>
                <a:latin typeface="Tahoma"/>
                <a:ea typeface="Tahoma"/>
                <a:cs typeface="Tahoma"/>
                <a:sym typeface="Tahoma"/>
              </a:defRPr>
            </a:lvl1pPr>
            <a:lvl2pPr marL="914400" marR="0" lvl="1" indent="-344169" algn="l" rtl="0">
              <a:spcBef>
                <a:spcPts val="560"/>
              </a:spcBef>
              <a:spcAft>
                <a:spcPts val="0"/>
              </a:spcAft>
              <a:buClr>
                <a:schemeClr val="folHlink"/>
              </a:buClr>
              <a:buSzPts val="1820"/>
              <a:buFont typeface="Noto Sans Symbols"/>
              <a:buChar char="■"/>
              <a:defRPr sz="2800" b="0" i="0" u="none" strike="noStrike" cap="none">
                <a:solidFill>
                  <a:schemeClr val="lt1"/>
                </a:solidFill>
                <a:latin typeface="Tahoma"/>
                <a:ea typeface="Tahoma"/>
                <a:cs typeface="Tahoma"/>
                <a:sym typeface="Tahoma"/>
              </a:defRPr>
            </a:lvl2pPr>
            <a:lvl3pPr marL="1371600" marR="0" lvl="2" indent="-327660" algn="l" rtl="0">
              <a:spcBef>
                <a:spcPts val="480"/>
              </a:spcBef>
              <a:spcAft>
                <a:spcPts val="0"/>
              </a:spcAft>
              <a:buClr>
                <a:schemeClr val="hlink"/>
              </a:buClr>
              <a:buSzPts val="1560"/>
              <a:buFont typeface="Noto Sans Symbols"/>
              <a:buChar char="■"/>
              <a:defRPr sz="2400" b="0" i="0" u="none" strike="noStrike" cap="none">
                <a:solidFill>
                  <a:schemeClr val="lt1"/>
                </a:solidFill>
                <a:latin typeface="Tahoma"/>
                <a:ea typeface="Tahoma"/>
                <a:cs typeface="Tahoma"/>
                <a:sym typeface="Tahoma"/>
              </a:defRPr>
            </a:lvl3pPr>
            <a:lvl4pPr marL="1828800" marR="0" lvl="3" indent="-311150" algn="l" rtl="0">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4pPr>
            <a:lvl5pPr marL="2286000" marR="0" lvl="4"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5pPr>
            <a:lvl6pPr marL="2743200" marR="0" lvl="5"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6pPr>
            <a:lvl7pPr marL="3200400" marR="0" lvl="6"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7pPr>
            <a:lvl8pPr marL="3657600" marR="0" lvl="7"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8pPr>
            <a:lvl9pPr marL="4114800" marR="0" lvl="8" indent="-311150" algn="l" rtl="0">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92" name="Shape 92"/>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93" name="Shape 93"/>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94" name="Shape 9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sz="1000">
              <a:solidFill>
                <a:schemeClr val="dk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381000"/>
            <a:ext cx="8229600" cy="1371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3200"/>
              <a:buNone/>
              <a:defRPr sz="4400" b="0" i="0" u="none" strike="noStrike" cap="none">
                <a:solidFill>
                  <a:schemeClr val="lt2"/>
                </a:solidFill>
                <a:latin typeface="Tahoma"/>
                <a:ea typeface="Tahoma"/>
                <a:cs typeface="Tahoma"/>
                <a:sym typeface="Tahoma"/>
              </a:defRPr>
            </a:lvl1pPr>
            <a:lvl2pPr marR="0" lvl="1" algn="ctr" rtl="0">
              <a:spcBef>
                <a:spcPts val="0"/>
              </a:spcBef>
              <a:spcAft>
                <a:spcPts val="0"/>
              </a:spcAft>
              <a:buSzPts val="3200"/>
              <a:buNone/>
              <a:defRPr sz="4400" b="0" i="0" u="none" strike="noStrike" cap="none">
                <a:solidFill>
                  <a:schemeClr val="lt2"/>
                </a:solidFill>
                <a:latin typeface="Tahoma"/>
                <a:ea typeface="Tahoma"/>
                <a:cs typeface="Tahoma"/>
                <a:sym typeface="Tahoma"/>
              </a:defRPr>
            </a:lvl2pPr>
            <a:lvl3pPr marR="0" lvl="2" algn="ctr" rtl="0">
              <a:spcBef>
                <a:spcPts val="0"/>
              </a:spcBef>
              <a:spcAft>
                <a:spcPts val="0"/>
              </a:spcAft>
              <a:buSzPts val="3200"/>
              <a:buNone/>
              <a:defRPr sz="4400" b="0" i="0" u="none" strike="noStrike" cap="none">
                <a:solidFill>
                  <a:schemeClr val="lt2"/>
                </a:solidFill>
                <a:latin typeface="Tahoma"/>
                <a:ea typeface="Tahoma"/>
                <a:cs typeface="Tahoma"/>
                <a:sym typeface="Tahoma"/>
              </a:defRPr>
            </a:lvl3pPr>
            <a:lvl4pPr marR="0" lvl="3" algn="ctr" rtl="0">
              <a:spcBef>
                <a:spcPts val="0"/>
              </a:spcBef>
              <a:spcAft>
                <a:spcPts val="0"/>
              </a:spcAft>
              <a:buSzPts val="3200"/>
              <a:buNone/>
              <a:defRPr sz="4400" b="0" i="0" u="none" strike="noStrike" cap="none">
                <a:solidFill>
                  <a:schemeClr val="lt2"/>
                </a:solidFill>
                <a:latin typeface="Tahoma"/>
                <a:ea typeface="Tahoma"/>
                <a:cs typeface="Tahoma"/>
                <a:sym typeface="Tahoma"/>
              </a:defRPr>
            </a:lvl4pPr>
            <a:lvl5pPr marR="0" lvl="4" algn="ctr" rtl="0">
              <a:spcBef>
                <a:spcPts val="0"/>
              </a:spcBef>
              <a:spcAft>
                <a:spcPts val="0"/>
              </a:spcAft>
              <a:buSzPts val="3200"/>
              <a:buNone/>
              <a:defRPr sz="4400" b="0" i="0" u="none" strike="noStrike" cap="none">
                <a:solidFill>
                  <a:schemeClr val="lt2"/>
                </a:solidFill>
                <a:latin typeface="Tahoma"/>
                <a:ea typeface="Tahoma"/>
                <a:cs typeface="Tahoma"/>
                <a:sym typeface="Tahoma"/>
              </a:defRPr>
            </a:lvl5pPr>
            <a:lvl6pPr marR="0" lvl="5" algn="ctr" rtl="0">
              <a:spcBef>
                <a:spcPts val="0"/>
              </a:spcBef>
              <a:spcAft>
                <a:spcPts val="0"/>
              </a:spcAft>
              <a:buSzPts val="3200"/>
              <a:buNone/>
              <a:defRPr sz="4400" b="0" i="0" u="none" strike="noStrike" cap="none">
                <a:solidFill>
                  <a:schemeClr val="lt2"/>
                </a:solidFill>
                <a:latin typeface="Tahoma"/>
                <a:ea typeface="Tahoma"/>
                <a:cs typeface="Tahoma"/>
                <a:sym typeface="Tahoma"/>
              </a:defRPr>
            </a:lvl6pPr>
            <a:lvl7pPr marR="0" lvl="6" algn="ctr" rtl="0">
              <a:spcBef>
                <a:spcPts val="0"/>
              </a:spcBef>
              <a:spcAft>
                <a:spcPts val="0"/>
              </a:spcAft>
              <a:buSzPts val="3200"/>
              <a:buNone/>
              <a:defRPr sz="4400" b="0" i="0" u="none" strike="noStrike" cap="none">
                <a:solidFill>
                  <a:schemeClr val="lt2"/>
                </a:solidFill>
                <a:latin typeface="Tahoma"/>
                <a:ea typeface="Tahoma"/>
                <a:cs typeface="Tahoma"/>
                <a:sym typeface="Tahoma"/>
              </a:defRPr>
            </a:lvl7pPr>
            <a:lvl8pPr marR="0" lvl="7" algn="ctr" rtl="0">
              <a:spcBef>
                <a:spcPts val="0"/>
              </a:spcBef>
              <a:spcAft>
                <a:spcPts val="0"/>
              </a:spcAft>
              <a:buSzPts val="3200"/>
              <a:buNone/>
              <a:defRPr sz="4400" b="0" i="0" u="none" strike="noStrike" cap="none">
                <a:solidFill>
                  <a:schemeClr val="lt2"/>
                </a:solidFill>
                <a:latin typeface="Tahoma"/>
                <a:ea typeface="Tahoma"/>
                <a:cs typeface="Tahoma"/>
                <a:sym typeface="Tahoma"/>
              </a:defRPr>
            </a:lvl8pPr>
            <a:lvl9pPr marR="0" lvl="8" algn="ctr" rtl="0">
              <a:spcBef>
                <a:spcPts val="0"/>
              </a:spcBef>
              <a:spcAft>
                <a:spcPts val="0"/>
              </a:spcAft>
              <a:buSzPts val="3200"/>
              <a:buNone/>
              <a:defRPr sz="4400" b="0" i="0" u="none" strike="noStrike" cap="none">
                <a:solidFill>
                  <a:schemeClr val="lt2"/>
                </a:solidFill>
                <a:latin typeface="Tahoma"/>
                <a:ea typeface="Tahoma"/>
                <a:cs typeface="Tahoma"/>
                <a:sym typeface="Tahoma"/>
              </a:defRPr>
            </a:lvl9pPr>
          </a:lstStyle>
          <a:p>
            <a:endParaRPr/>
          </a:p>
        </p:txBody>
      </p:sp>
      <p:sp>
        <p:nvSpPr>
          <p:cNvPr id="97" name="Shape 97"/>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98" name="Shape 98"/>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99" name="Shape 99"/>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sz="1000">
              <a:solidFill>
                <a:schemeClr val="dk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6"/>
        <p:cNvGrpSpPr/>
        <p:nvPr/>
      </p:nvGrpSpPr>
      <p:grpSpPr>
        <a:xfrm>
          <a:off x="0" y="0"/>
          <a:ext cx="0" cy="0"/>
          <a:chOff x="0" y="0"/>
          <a:chExt cx="0" cy="0"/>
        </a:xfrm>
      </p:grpSpPr>
      <p:sp>
        <p:nvSpPr>
          <p:cNvPr id="107" name="Shape 107"/>
          <p:cNvSpPr txBox="1">
            <a:spLocks noGrp="1"/>
          </p:cNvSpPr>
          <p:nvPr>
            <p:ph type="ctrTitle"/>
          </p:nvPr>
        </p:nvSpPr>
        <p:spPr>
          <a:xfrm>
            <a:off x="1143000" y="1122363"/>
            <a:ext cx="6858000" cy="23877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SzPts val="1400"/>
              <a:buNone/>
              <a:defRPr sz="6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8" name="Shape 108"/>
          <p:cNvSpPr txBox="1">
            <a:spLocks noGrp="1"/>
          </p:cNvSpPr>
          <p:nvPr>
            <p:ph type="subTitle" idx="1"/>
          </p:nvPr>
        </p:nvSpPr>
        <p:spPr>
          <a:xfrm>
            <a:off x="1143000" y="3602038"/>
            <a:ext cx="6858000" cy="1655700"/>
          </a:xfrm>
          <a:prstGeom prst="rect">
            <a:avLst/>
          </a:prstGeom>
          <a:noFill/>
          <a:ln>
            <a:noFill/>
          </a:ln>
        </p:spPr>
        <p:txBody>
          <a:bodyPr spcFirstLastPara="1" wrap="square" lIns="91425" tIns="91425" rIns="91425" bIns="91425" anchor="t" anchorCtr="0"/>
          <a:lstStyle>
            <a:lvl1pPr marR="0" lvl="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4" name="Shape 11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0" name="Shape 120"/>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Shape 121"/>
          <p:cNvSpPr>
            <a:spLocks noGrp="1"/>
          </p:cNvSpPr>
          <p:nvPr>
            <p:ph type="clipArt" idx="2"/>
          </p:nvPr>
        </p:nvSpPr>
        <p:spPr>
          <a:xfrm>
            <a:off x="4648200" y="1600200"/>
            <a:ext cx="4038600" cy="45261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Shape 21"/>
          <p:cNvSpPr/>
          <p:nvPr/>
        </p:nvSpPr>
        <p:spPr>
          <a:xfrm>
            <a:off x="586721" y="6769200"/>
            <a:ext cx="7970700" cy="888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586721" y="0"/>
            <a:ext cx="7970700" cy="88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title"/>
          </p:nvPr>
        </p:nvSpPr>
        <p:spPr>
          <a:xfrm>
            <a:off x="509550" y="2561800"/>
            <a:ext cx="8124900" cy="1734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Shape 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7" name="Shape 127"/>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4" name="Shape 134"/>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 name="Shape 135"/>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41" name="Shape 141"/>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47" name="Shape 147"/>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630238" y="457200"/>
            <a:ext cx="2949600" cy="16002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SzPts val="1400"/>
              <a:buNone/>
              <a:defRPr sz="32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53" name="Shape 153"/>
          <p:cNvSpPr>
            <a:spLocks noGrp="1"/>
          </p:cNvSpPr>
          <p:nvPr>
            <p:ph type="pic" idx="2"/>
          </p:nvPr>
        </p:nvSpPr>
        <p:spPr>
          <a:xfrm>
            <a:off x="3887788" y="987425"/>
            <a:ext cx="4629300" cy="48735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54" name="Shape 154"/>
          <p:cNvSpPr txBox="1">
            <a:spLocks noGrp="1"/>
          </p:cNvSpPr>
          <p:nvPr>
            <p:ph type="body" idx="1"/>
          </p:nvPr>
        </p:nvSpPr>
        <p:spPr>
          <a:xfrm>
            <a:off x="630238" y="2057400"/>
            <a:ext cx="2949600" cy="3811500"/>
          </a:xfrm>
          <a:prstGeom prst="rect">
            <a:avLst/>
          </a:prstGeom>
          <a:noFill/>
          <a:ln>
            <a:noFill/>
          </a:ln>
        </p:spPr>
        <p:txBody>
          <a:bodyPr spcFirstLastPara="1" wrap="square" lIns="91425" tIns="91425" rIns="91425" bIns="91425" anchor="t" anchorCtr="0"/>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630238" y="457200"/>
            <a:ext cx="2949600" cy="16002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SzPts val="1400"/>
              <a:buNone/>
              <a:defRPr sz="32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60" name="Shape 160"/>
          <p:cNvSpPr txBox="1">
            <a:spLocks noGrp="1"/>
          </p:cNvSpPr>
          <p:nvPr>
            <p:ph type="body" idx="1"/>
          </p:nvPr>
        </p:nvSpPr>
        <p:spPr>
          <a:xfrm>
            <a:off x="3887788" y="987425"/>
            <a:ext cx="4629300" cy="4873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body" idx="2"/>
          </p:nvPr>
        </p:nvSpPr>
        <p:spPr>
          <a:xfrm>
            <a:off x="630238" y="2057400"/>
            <a:ext cx="2949600" cy="3811500"/>
          </a:xfrm>
          <a:prstGeom prst="rect">
            <a:avLst/>
          </a:prstGeom>
          <a:noFill/>
          <a:ln>
            <a:noFill/>
          </a:ln>
        </p:spPr>
        <p:txBody>
          <a:bodyPr spcFirstLastPara="1" wrap="square" lIns="91425" tIns="91425" rIns="91425" bIns="91425" anchor="t" anchorCtr="0"/>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4" name="Shape 16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Shape 166"/>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7" name="Shape 167"/>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1" name="Shape 171"/>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2" name="Shape 172"/>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3" name="Shape 173"/>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630238" y="365125"/>
            <a:ext cx="7886700" cy="13257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6" name="Shape 176"/>
          <p:cNvSpPr txBox="1">
            <a:spLocks noGrp="1"/>
          </p:cNvSpPr>
          <p:nvPr>
            <p:ph type="body" idx="1"/>
          </p:nvPr>
        </p:nvSpPr>
        <p:spPr>
          <a:xfrm>
            <a:off x="630238" y="1681163"/>
            <a:ext cx="3868800" cy="8238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77" name="Shape 177"/>
          <p:cNvSpPr txBox="1">
            <a:spLocks noGrp="1"/>
          </p:cNvSpPr>
          <p:nvPr>
            <p:ph type="body" idx="2"/>
          </p:nvPr>
        </p:nvSpPr>
        <p:spPr>
          <a:xfrm>
            <a:off x="630238" y="2505075"/>
            <a:ext cx="3868800" cy="3684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body" idx="3"/>
          </p:nvPr>
        </p:nvSpPr>
        <p:spPr>
          <a:xfrm>
            <a:off x="4629150" y="1681163"/>
            <a:ext cx="3887700" cy="8238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79" name="Shape 179"/>
          <p:cNvSpPr txBox="1">
            <a:spLocks noGrp="1"/>
          </p:cNvSpPr>
          <p:nvPr>
            <p:ph type="body" idx="4"/>
          </p:nvPr>
        </p:nvSpPr>
        <p:spPr>
          <a:xfrm>
            <a:off x="4629150" y="2505075"/>
            <a:ext cx="3887700" cy="3684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2" name="Shape 182"/>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623888" y="1709738"/>
            <a:ext cx="7886700" cy="28527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SzPts val="1400"/>
              <a:buNone/>
              <a:defRPr sz="6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85" name="Shape 185"/>
          <p:cNvSpPr txBox="1">
            <a:spLocks noGrp="1"/>
          </p:cNvSpPr>
          <p:nvPr>
            <p:ph type="body" idx="1"/>
          </p:nvPr>
        </p:nvSpPr>
        <p:spPr>
          <a:xfrm>
            <a:off x="623888" y="4589463"/>
            <a:ext cx="7886700" cy="1500300"/>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Shape 26"/>
          <p:cNvSpPr/>
          <p:nvPr/>
        </p:nvSpPr>
        <p:spPr>
          <a:xfrm>
            <a:off x="-125" y="6727600"/>
            <a:ext cx="9144000" cy="130500"/>
          </a:xfrm>
          <a:prstGeom prst="rect">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7" name="Shape 27"/>
          <p:cNvCxnSpPr/>
          <p:nvPr/>
        </p:nvCxnSpPr>
        <p:spPr>
          <a:xfrm>
            <a:off x="419425" y="1538926"/>
            <a:ext cx="385200" cy="0"/>
          </a:xfrm>
          <a:prstGeom prst="straightConnector1">
            <a:avLst/>
          </a:prstGeom>
          <a:noFill/>
          <a:ln w="28575" cap="flat" cmpd="sng">
            <a:solidFill>
              <a:schemeClr val="dk1"/>
            </a:solidFill>
            <a:prstDash val="solid"/>
            <a:round/>
            <a:headEnd type="none" w="sm" len="sm"/>
            <a:tailEnd type="none" w="sm" len="sm"/>
          </a:ln>
        </p:spPr>
      </p:cxnSp>
      <p:sp>
        <p:nvSpPr>
          <p:cNvPr id="28" name="Shape 28"/>
          <p:cNvSpPr txBox="1">
            <a:spLocks noGrp="1"/>
          </p:cNvSpPr>
          <p:nvPr>
            <p:ph type="title"/>
          </p:nvPr>
        </p:nvSpPr>
        <p:spPr>
          <a:xfrm>
            <a:off x="311700" y="496967"/>
            <a:ext cx="8520600" cy="860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9" name="Shape 29"/>
          <p:cNvSpPr txBox="1">
            <a:spLocks noGrp="1"/>
          </p:cNvSpPr>
          <p:nvPr>
            <p:ph type="body" idx="1"/>
          </p:nvPr>
        </p:nvSpPr>
        <p:spPr>
          <a:xfrm>
            <a:off x="311700" y="1890400"/>
            <a:ext cx="8520600" cy="4201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0" name="Shape 3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cxnSp>
        <p:nvCxnSpPr>
          <p:cNvPr id="32" name="Shape 32"/>
          <p:cNvCxnSpPr/>
          <p:nvPr/>
        </p:nvCxnSpPr>
        <p:spPr>
          <a:xfrm>
            <a:off x="419425" y="1538926"/>
            <a:ext cx="385200" cy="0"/>
          </a:xfrm>
          <a:prstGeom prst="straightConnector1">
            <a:avLst/>
          </a:prstGeom>
          <a:noFill/>
          <a:ln w="28575" cap="flat" cmpd="sng">
            <a:solidFill>
              <a:schemeClr val="dk1"/>
            </a:solidFill>
            <a:prstDash val="solid"/>
            <a:round/>
            <a:headEnd type="none" w="sm" len="sm"/>
            <a:tailEnd type="none" w="sm" len="sm"/>
          </a:ln>
        </p:spPr>
      </p:cxnSp>
      <p:sp>
        <p:nvSpPr>
          <p:cNvPr id="33" name="Shape 33"/>
          <p:cNvSpPr txBox="1">
            <a:spLocks noGrp="1"/>
          </p:cNvSpPr>
          <p:nvPr>
            <p:ph type="title"/>
          </p:nvPr>
        </p:nvSpPr>
        <p:spPr>
          <a:xfrm>
            <a:off x="311700" y="496967"/>
            <a:ext cx="8520600" cy="860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4" name="Shape 34"/>
          <p:cNvSpPr txBox="1">
            <a:spLocks noGrp="1"/>
          </p:cNvSpPr>
          <p:nvPr>
            <p:ph type="body" idx="1"/>
          </p:nvPr>
        </p:nvSpPr>
        <p:spPr>
          <a:xfrm>
            <a:off x="311700" y="1890600"/>
            <a:ext cx="3999900" cy="4201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body" idx="2"/>
          </p:nvPr>
        </p:nvSpPr>
        <p:spPr>
          <a:xfrm>
            <a:off x="4832400" y="1890600"/>
            <a:ext cx="3999900" cy="4201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Shape 3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11700" y="496967"/>
            <a:ext cx="8520600" cy="860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9" name="Shape 3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cxnSp>
        <p:nvCxnSpPr>
          <p:cNvPr id="41" name="Shape 41"/>
          <p:cNvCxnSpPr/>
          <p:nvPr/>
        </p:nvCxnSpPr>
        <p:spPr>
          <a:xfrm>
            <a:off x="411044" y="1890363"/>
            <a:ext cx="385200" cy="0"/>
          </a:xfrm>
          <a:prstGeom prst="straightConnector1">
            <a:avLst/>
          </a:prstGeom>
          <a:noFill/>
          <a:ln w="28575" cap="flat" cmpd="sng">
            <a:solidFill>
              <a:schemeClr val="dk1"/>
            </a:solidFill>
            <a:prstDash val="solid"/>
            <a:round/>
            <a:headEnd type="none" w="sm" len="sm"/>
            <a:tailEnd type="none" w="sm" len="sm"/>
          </a:ln>
        </p:spPr>
      </p:cxnSp>
      <p:sp>
        <p:nvSpPr>
          <p:cNvPr id="42" name="Shape 42"/>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Shape 43"/>
          <p:cNvSpPr txBox="1">
            <a:spLocks noGrp="1"/>
          </p:cNvSpPr>
          <p:nvPr>
            <p:ph type="body" idx="1"/>
          </p:nvPr>
        </p:nvSpPr>
        <p:spPr>
          <a:xfrm>
            <a:off x="311700" y="2187133"/>
            <a:ext cx="2808000" cy="3905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4" name="Shape 4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Shape 46"/>
          <p:cNvSpPr/>
          <p:nvPr/>
        </p:nvSpPr>
        <p:spPr>
          <a:xfrm>
            <a:off x="586721" y="0"/>
            <a:ext cx="7970700" cy="88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a:off x="586721" y="6769200"/>
            <a:ext cx="7970700" cy="888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a:spLocks noGrp="1"/>
          </p:cNvSpPr>
          <p:nvPr>
            <p:ph type="title"/>
          </p:nvPr>
        </p:nvSpPr>
        <p:spPr>
          <a:xfrm>
            <a:off x="490250" y="701800"/>
            <a:ext cx="5618700" cy="54543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9" name="Shape 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Shape 51"/>
          <p:cNvSpPr/>
          <p:nvPr/>
        </p:nvSpPr>
        <p:spPr>
          <a:xfrm>
            <a:off x="4572000" y="-1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52" name="Shape 52"/>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53" name="Shape 53"/>
          <p:cNvSpPr txBox="1">
            <a:spLocks noGrp="1"/>
          </p:cNvSpPr>
          <p:nvPr>
            <p:ph type="title"/>
          </p:nvPr>
        </p:nvSpPr>
        <p:spPr>
          <a:xfrm>
            <a:off x="265500" y="1446167"/>
            <a:ext cx="4045200" cy="22761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Shape 54"/>
          <p:cNvSpPr txBox="1">
            <a:spLocks noGrp="1"/>
          </p:cNvSpPr>
          <p:nvPr>
            <p:ph type="subTitle" idx="1"/>
          </p:nvPr>
        </p:nvSpPr>
        <p:spPr>
          <a:xfrm>
            <a:off x="265500" y="3793600"/>
            <a:ext cx="4045200" cy="1895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5" name="Shape 55"/>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56" name="Shape 5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319500" y="5640767"/>
            <a:ext cx="5998800" cy="7983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9" name="Shape 5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496967"/>
            <a:ext cx="8520600" cy="860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11" name="Shape 11"/>
          <p:cNvSpPr txBox="1">
            <a:spLocks noGrp="1"/>
          </p:cNvSpPr>
          <p:nvPr>
            <p:ph type="body" idx="1"/>
          </p:nvPr>
        </p:nvSpPr>
        <p:spPr>
          <a:xfrm>
            <a:off x="311700" y="1890400"/>
            <a:ext cx="8520600" cy="4201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12" name="Shape 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2" name="Shape 10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Mehz7tCxjSE" TargetMode="External"/><Relationship Id="rId4" Type="http://schemas.openxmlformats.org/officeDocument/2006/relationships/image" Target="../media/image24.jp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6.jpg"/><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www.glencoe.com/sites/common_assets/science/virtual_labs/E09/E09.html" TargetMode="External"/><Relationship Id="rId4"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png"/><Relationship Id="rId5" Type="http://schemas.openxmlformats.org/officeDocument/2006/relationships/image" Target="../media/image30.jpg"/><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3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g"/><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3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KXTF7WehgM8" TargetMode="External"/><Relationship Id="rId4" Type="http://schemas.openxmlformats.org/officeDocument/2006/relationships/image" Target="../media/image40.jpg"/><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4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 Id="rId3"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4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4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4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5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5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5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image" Target="../media/image5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5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g"/><Relationship Id="rId4" Type="http://schemas.openxmlformats.org/officeDocument/2006/relationships/hyperlink" Target="https://www.youtube.com/watch?v=GieZ3pk9YVo" TargetMode="External"/><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55.jpg"/><Relationship Id="rId4" Type="http://schemas.openxmlformats.org/officeDocument/2006/relationships/image" Target="../media/image56.jpg"/><Relationship Id="rId1" Type="http://schemas.openxmlformats.org/officeDocument/2006/relationships/slideLayout" Target="../slideLayouts/slideLayout1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57.jpg"/><Relationship Id="rId4" Type="http://schemas.openxmlformats.org/officeDocument/2006/relationships/image" Target="../media/image58.jpg"/><Relationship Id="rId5" Type="http://schemas.openxmlformats.org/officeDocument/2006/relationships/image" Target="../media/image59.jpg"/><Relationship Id="rId6" Type="http://schemas.openxmlformats.org/officeDocument/2006/relationships/image" Target="../media/image60.jpg"/><Relationship Id="rId7" Type="http://schemas.openxmlformats.org/officeDocument/2006/relationships/image" Target="../media/image61.png"/><Relationship Id="rId1" Type="http://schemas.openxmlformats.org/officeDocument/2006/relationships/slideLayout" Target="../slideLayouts/slideLayout1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70.xml.rels><?xml version="1.0" encoding="UTF-8" standalone="yes"?>
<Relationships xmlns="http://schemas.openxmlformats.org/package/2006/relationships"><Relationship Id="rId3" Type="http://schemas.openxmlformats.org/officeDocument/2006/relationships/image" Target="../media/image62.jpg"/><Relationship Id="rId4" Type="http://schemas.openxmlformats.org/officeDocument/2006/relationships/image" Target="../media/image63.jpg"/><Relationship Id="rId1" Type="http://schemas.openxmlformats.org/officeDocument/2006/relationships/slideLayout" Target="../slideLayouts/slideLayout1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image" Target="../media/image64.jpg"/><Relationship Id="rId4" Type="http://schemas.openxmlformats.org/officeDocument/2006/relationships/image" Target="../media/image65.png"/><Relationship Id="rId5" Type="http://schemas.openxmlformats.org/officeDocument/2006/relationships/image" Target="../media/image66.png"/><Relationship Id="rId1" Type="http://schemas.openxmlformats.org/officeDocument/2006/relationships/slideLayout" Target="../slideLayouts/slideLayout1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2.xml"/><Relationship Id="rId3" Type="http://schemas.openxmlformats.org/officeDocument/2006/relationships/image" Target="../media/image67.png"/></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image" Target="../media/image72.jpg"/><Relationship Id="rId4" Type="http://schemas.openxmlformats.org/officeDocument/2006/relationships/image" Target="../media/image73.png"/><Relationship Id="rId5" Type="http://schemas.openxmlformats.org/officeDocument/2006/relationships/image" Target="../media/image74.jpg"/><Relationship Id="rId1" Type="http://schemas.openxmlformats.org/officeDocument/2006/relationships/slideLayout" Target="../slideLayouts/slideLayout1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image" Target="../media/image75.jpg"/><Relationship Id="rId4" Type="http://schemas.openxmlformats.org/officeDocument/2006/relationships/image" Target="../media/image76.jpg"/><Relationship Id="rId1" Type="http://schemas.openxmlformats.org/officeDocument/2006/relationships/slideLayout" Target="../slideLayouts/slideLayout1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 Id="rId3" Type="http://schemas.openxmlformats.org/officeDocument/2006/relationships/image" Target="../media/image77.jpg"/></Relationships>
</file>

<file path=ppt/slides/_rels/slide79.xml.rels><?xml version="1.0" encoding="UTF-8" standalone="yes"?>
<Relationships xmlns="http://schemas.openxmlformats.org/package/2006/relationships"><Relationship Id="rId3" Type="http://schemas.openxmlformats.org/officeDocument/2006/relationships/hyperlink" Target="http://www.youtube.com/watch?v=k50yMwEOWGU" TargetMode="External"/><Relationship Id="rId4" Type="http://schemas.openxmlformats.org/officeDocument/2006/relationships/image" Target="../media/image78.jpg"/><Relationship Id="rId1" Type="http://schemas.openxmlformats.org/officeDocument/2006/relationships/slideLayout" Target="../slideLayouts/slideLayout18.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png"/><Relationship Id="rId1" Type="http://schemas.openxmlformats.org/officeDocument/2006/relationships/slideLayout" Target="../slideLayouts/slideLayout1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 Id="rId3" Type="http://schemas.openxmlformats.org/officeDocument/2006/relationships/image" Target="../media/image8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 Id="rId3" Type="http://schemas.openxmlformats.org/officeDocument/2006/relationships/hyperlink" Target="http://www.biology.arizona.edu/"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 Id="rId3" Type="http://schemas.openxmlformats.org/officeDocument/2006/relationships/image" Target="../media/image82.jpg"/></Relationships>
</file>

<file path=ppt/slides/_rels/slide89.xml.rels><?xml version="1.0" encoding="UTF-8" standalone="yes"?>
<Relationships xmlns="http://schemas.openxmlformats.org/package/2006/relationships"><Relationship Id="rId3" Type="http://schemas.openxmlformats.org/officeDocument/2006/relationships/hyperlink" Target="http://www.youtube.com/watch?v=mBq1ULWJp_M" TargetMode="External"/><Relationship Id="rId4" Type="http://schemas.openxmlformats.org/officeDocument/2006/relationships/image" Target="../media/image83.jpg"/><Relationship Id="rId1" Type="http://schemas.openxmlformats.org/officeDocument/2006/relationships/slideLayout" Target="../slideLayouts/slideLayout1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Relationship Id="rId3"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Shape 194"/>
          <p:cNvSpPr txBox="1">
            <a:spLocks noGrp="1"/>
          </p:cNvSpPr>
          <p:nvPr>
            <p:ph type="ctrTitle"/>
          </p:nvPr>
        </p:nvSpPr>
        <p:spPr>
          <a:xfrm>
            <a:off x="685800" y="457200"/>
            <a:ext cx="7772400" cy="18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sz="4400" b="0" i="0" u="none" strike="noStrike" cap="none">
                <a:solidFill>
                  <a:srgbClr val="000000"/>
                </a:solidFill>
                <a:latin typeface="Comic Sans MS"/>
                <a:ea typeface="Comic Sans MS"/>
                <a:cs typeface="Comic Sans MS"/>
                <a:sym typeface="Comic Sans MS"/>
              </a:rPr>
              <a:t>Genetics and Heredity</a:t>
            </a:r>
            <a:endParaRPr>
              <a:solidFill>
                <a:srgbClr val="000000"/>
              </a:solidFill>
            </a:endParaRPr>
          </a:p>
        </p:txBody>
      </p:sp>
      <p:pic>
        <p:nvPicPr>
          <p:cNvPr id="195" name="Shape 195" descr="dna_using_microscope_hg_clr"/>
          <p:cNvPicPr preferRelativeResize="0"/>
          <p:nvPr/>
        </p:nvPicPr>
        <p:blipFill rotWithShape="1">
          <a:blip r:embed="rId3">
            <a:alphaModFix/>
          </a:blip>
          <a:srcRect/>
          <a:stretch/>
        </p:blipFill>
        <p:spPr>
          <a:xfrm>
            <a:off x="2971800" y="1981200"/>
            <a:ext cx="2790825" cy="3333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67"/>
        <p:cNvGrpSpPr/>
        <p:nvPr/>
      </p:nvGrpSpPr>
      <p:grpSpPr>
        <a:xfrm>
          <a:off x="0" y="0"/>
          <a:ext cx="0" cy="0"/>
          <a:chOff x="0" y="0"/>
          <a:chExt cx="0" cy="0"/>
        </a:xfrm>
      </p:grpSpPr>
      <p:sp>
        <p:nvSpPr>
          <p:cNvPr id="268" name="Shape 268"/>
          <p:cNvSpPr txBox="1"/>
          <p:nvPr/>
        </p:nvSpPr>
        <p:spPr>
          <a:xfrm>
            <a:off x="2209800" y="1066800"/>
            <a:ext cx="3048000" cy="990600"/>
          </a:xfrm>
          <a:prstGeom prst="rect">
            <a:avLst/>
          </a:pr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Comic Sans MS"/>
              <a:buNone/>
            </a:pPr>
            <a:r>
              <a:rPr lang="en-US" sz="2800" b="0" i="0" u="none">
                <a:latin typeface="Comic Sans MS"/>
                <a:ea typeface="Comic Sans MS"/>
                <a:cs typeface="Comic Sans MS"/>
                <a:sym typeface="Comic Sans MS"/>
              </a:rPr>
              <a:t>Gene for </a:t>
            </a:r>
            <a:r>
              <a:rPr lang="en-US" sz="2800" b="1" i="0" u="sng">
                <a:latin typeface="Comic Sans MS"/>
                <a:ea typeface="Comic Sans MS"/>
                <a:cs typeface="Comic Sans MS"/>
                <a:sym typeface="Comic Sans MS"/>
              </a:rPr>
              <a:t>eye color</a:t>
            </a:r>
            <a:r>
              <a:rPr lang="en-US" sz="2800" b="1" i="0" u="none">
                <a:latin typeface="Comic Sans MS"/>
                <a:ea typeface="Comic Sans MS"/>
                <a:cs typeface="Comic Sans MS"/>
                <a:sym typeface="Comic Sans MS"/>
              </a:rPr>
              <a:t> </a:t>
            </a:r>
            <a:r>
              <a:rPr lang="en-US" sz="2800" b="0" i="0" u="none">
                <a:latin typeface="Comic Sans MS"/>
                <a:ea typeface="Comic Sans MS"/>
                <a:cs typeface="Comic Sans MS"/>
                <a:sym typeface="Comic Sans MS"/>
              </a:rPr>
              <a:t>(</a:t>
            </a:r>
            <a:r>
              <a:rPr lang="en-US" sz="2800" b="1" i="0" u="none">
                <a:latin typeface="Comic Sans MS"/>
                <a:ea typeface="Comic Sans MS"/>
                <a:cs typeface="Comic Sans MS"/>
                <a:sym typeface="Comic Sans MS"/>
              </a:rPr>
              <a:t>blue</a:t>
            </a:r>
            <a:r>
              <a:rPr lang="en-US" sz="2800" b="0" i="0" u="none">
                <a:latin typeface="Comic Sans MS"/>
                <a:ea typeface="Comic Sans MS"/>
                <a:cs typeface="Comic Sans MS"/>
                <a:sym typeface="Comic Sans MS"/>
              </a:rPr>
              <a:t> eyes)</a:t>
            </a:r>
            <a:endParaRPr/>
          </a:p>
        </p:txBody>
      </p:sp>
      <p:sp>
        <p:nvSpPr>
          <p:cNvPr id="269" name="Shape 269"/>
          <p:cNvSpPr txBox="1"/>
          <p:nvPr/>
        </p:nvSpPr>
        <p:spPr>
          <a:xfrm>
            <a:off x="2057400" y="4419600"/>
            <a:ext cx="3657600" cy="990600"/>
          </a:xfrm>
          <a:prstGeom prst="rect">
            <a:avLst/>
          </a:pr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Comic Sans MS"/>
              <a:buNone/>
            </a:pPr>
            <a:r>
              <a:rPr lang="en-US" sz="2800" b="0" i="0" u="none">
                <a:latin typeface="Comic Sans MS"/>
                <a:ea typeface="Comic Sans MS"/>
                <a:cs typeface="Comic Sans MS"/>
                <a:sym typeface="Comic Sans MS"/>
              </a:rPr>
              <a:t>Gene for </a:t>
            </a:r>
            <a:r>
              <a:rPr lang="en-US" sz="2800" b="1" i="0" u="sng">
                <a:latin typeface="Comic Sans MS"/>
                <a:ea typeface="Comic Sans MS"/>
                <a:cs typeface="Comic Sans MS"/>
                <a:sym typeface="Comic Sans MS"/>
              </a:rPr>
              <a:t>eye color</a:t>
            </a:r>
            <a:r>
              <a:rPr lang="en-US" sz="2800" b="0" i="0" u="none">
                <a:latin typeface="Comic Sans MS"/>
                <a:ea typeface="Comic Sans MS"/>
                <a:cs typeface="Comic Sans MS"/>
                <a:sym typeface="Comic Sans MS"/>
              </a:rPr>
              <a:t> (</a:t>
            </a:r>
            <a:r>
              <a:rPr lang="en-US" sz="2800" b="1" i="0" u="none">
                <a:latin typeface="Comic Sans MS"/>
                <a:ea typeface="Comic Sans MS"/>
                <a:cs typeface="Comic Sans MS"/>
                <a:sym typeface="Comic Sans MS"/>
              </a:rPr>
              <a:t>brown</a:t>
            </a:r>
            <a:r>
              <a:rPr lang="en-US" sz="2800" b="0" i="0" u="none">
                <a:latin typeface="Comic Sans MS"/>
                <a:ea typeface="Comic Sans MS"/>
                <a:cs typeface="Comic Sans MS"/>
                <a:sym typeface="Comic Sans MS"/>
              </a:rPr>
              <a:t> eyes)</a:t>
            </a:r>
            <a:endParaRPr/>
          </a:p>
        </p:txBody>
      </p:sp>
      <p:pic>
        <p:nvPicPr>
          <p:cNvPr id="270" name="Shape 270"/>
          <p:cNvPicPr preferRelativeResize="0"/>
          <p:nvPr/>
        </p:nvPicPr>
        <p:blipFill rotWithShape="1">
          <a:blip r:embed="rId3">
            <a:alphaModFix/>
          </a:blip>
          <a:srcRect/>
          <a:stretch/>
        </p:blipFill>
        <p:spPr>
          <a:xfrm>
            <a:off x="1524000" y="2133600"/>
            <a:ext cx="2820987" cy="2219325"/>
          </a:xfrm>
          <a:prstGeom prst="rect">
            <a:avLst/>
          </a:prstGeom>
          <a:noFill/>
          <a:ln>
            <a:noFill/>
          </a:ln>
        </p:spPr>
      </p:pic>
      <p:sp>
        <p:nvSpPr>
          <p:cNvPr id="271" name="Shape 271"/>
          <p:cNvSpPr txBox="1"/>
          <p:nvPr/>
        </p:nvSpPr>
        <p:spPr>
          <a:xfrm>
            <a:off x="228600" y="365125"/>
            <a:ext cx="7772400" cy="793750"/>
          </a:xfrm>
          <a:prstGeom prst="rect">
            <a:avLst/>
          </a:prstGeom>
          <a:noFill/>
          <a:ln>
            <a:noFill/>
          </a:ln>
        </p:spPr>
        <p:txBody>
          <a:bodyPr spcFirstLastPara="1" wrap="square" lIns="91425" tIns="45700" rIns="91425" bIns="45700" anchor="ctr" anchorCtr="0">
            <a:noAutofit/>
          </a:bodyPr>
          <a:lstStyle/>
          <a:p>
            <a:pPr marL="341312" marR="0" lvl="0" indent="-341312" algn="l" rtl="0">
              <a:lnSpc>
                <a:spcPct val="100000"/>
              </a:lnSpc>
              <a:spcBef>
                <a:spcPts val="0"/>
              </a:spcBef>
              <a:spcAft>
                <a:spcPts val="0"/>
              </a:spcAft>
              <a:buClr>
                <a:schemeClr val="lt1"/>
              </a:buClr>
              <a:buSzPts val="2800"/>
              <a:buFont typeface="Comic Sans MS"/>
              <a:buNone/>
            </a:pPr>
            <a:r>
              <a:rPr lang="en-US" sz="2800" b="0" i="0" u="none">
                <a:latin typeface="Comic Sans MS"/>
                <a:ea typeface="Comic Sans MS"/>
                <a:cs typeface="Comic Sans MS"/>
                <a:sym typeface="Comic Sans MS"/>
              </a:rPr>
              <a:t> Homologous Chromosomes:</a:t>
            </a:r>
            <a:r>
              <a:rPr lang="en-US" sz="1200" b="0" i="0" u="none">
                <a:latin typeface="Calibri"/>
                <a:ea typeface="Calibri"/>
                <a:cs typeface="Calibri"/>
                <a:sym typeface="Calibri"/>
              </a:rPr>
              <a:t> </a:t>
            </a:r>
            <a:r>
              <a:rPr lang="en-US" sz="1200" b="0" i="0" u="none">
                <a:solidFill>
                  <a:srgbClr val="FFFFFF"/>
                </a:solidFill>
                <a:latin typeface="Calibri"/>
                <a:ea typeface="Calibri"/>
                <a:cs typeface="Calibri"/>
                <a:sym typeface="Calibri"/>
              </a:rPr>
              <a:t> </a:t>
            </a:r>
            <a:endParaRPr sz="900" b="0" i="0" u="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900" b="0" i="0" u="none">
              <a:solidFill>
                <a:schemeClr val="lt1"/>
              </a:solidFill>
              <a:latin typeface="Arial"/>
              <a:ea typeface="Arial"/>
              <a:cs typeface="Arial"/>
              <a:sym typeface="Arial"/>
            </a:endParaRPr>
          </a:p>
        </p:txBody>
      </p:sp>
      <p:sp>
        <p:nvSpPr>
          <p:cNvPr id="272" name="Shape 272"/>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Arial"/>
              <a:buNone/>
            </a:pPr>
            <a:r>
              <a:rPr lang="en-US" sz="900" b="0" i="0" u="none">
                <a:solidFill>
                  <a:schemeClr val="lt1"/>
                </a:solidFill>
                <a:latin typeface="Arial"/>
                <a:ea typeface="Arial"/>
                <a:cs typeface="Arial"/>
                <a:sym typeface="Arial"/>
              </a:rPr>
              <a:t/>
            </a:r>
            <a:br>
              <a:rPr lang="en-US" sz="900" b="0" i="0" u="none">
                <a:solidFill>
                  <a:schemeClr val="lt1"/>
                </a:solidFill>
                <a:latin typeface="Arial"/>
                <a:ea typeface="Arial"/>
                <a:cs typeface="Arial"/>
                <a:sym typeface="Arial"/>
              </a:rPr>
            </a:br>
            <a:endParaRPr sz="18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73" name="Shape 273"/>
          <p:cNvSpPr txBox="1"/>
          <p:nvPr/>
        </p:nvSpPr>
        <p:spPr>
          <a:xfrm>
            <a:off x="228600" y="5186362"/>
            <a:ext cx="8763000" cy="15557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a:solidFill>
                  <a:schemeClr val="lt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lt1"/>
              </a:buClr>
              <a:buSzPts val="2800"/>
              <a:buFont typeface="Comic Sans MS"/>
              <a:buNone/>
            </a:pPr>
            <a:r>
              <a:rPr lang="en-US" sz="2800" b="0" i="0" u="none">
                <a:latin typeface="Comic Sans MS"/>
                <a:ea typeface="Comic Sans MS"/>
                <a:cs typeface="Comic Sans MS"/>
                <a:sym typeface="Comic Sans MS"/>
              </a:rPr>
              <a:t>Alleles – different genes (possibilities) for the same trait </a:t>
            </a:r>
            <a:endParaRPr/>
          </a:p>
          <a:p>
            <a:pPr marL="0" marR="0" lvl="0" indent="0" algn="l" rtl="0">
              <a:lnSpc>
                <a:spcPct val="100000"/>
              </a:lnSpc>
              <a:spcBef>
                <a:spcPts val="0"/>
              </a:spcBef>
              <a:spcAft>
                <a:spcPts val="0"/>
              </a:spcAft>
              <a:buClr>
                <a:schemeClr val="lt1"/>
              </a:buClr>
              <a:buSzPts val="2800"/>
              <a:buFont typeface="Comic Sans MS"/>
              <a:buNone/>
            </a:pPr>
            <a:r>
              <a:rPr lang="en-US" sz="2800">
                <a:latin typeface="Comic Sans MS"/>
                <a:ea typeface="Comic Sans MS"/>
                <a:cs typeface="Comic Sans MS"/>
                <a:sym typeface="Comic Sans MS"/>
              </a:rPr>
              <a:t>E</a:t>
            </a:r>
            <a:r>
              <a:rPr lang="en-US" sz="2800" b="0" i="0" u="none">
                <a:latin typeface="Comic Sans MS"/>
                <a:ea typeface="Comic Sans MS"/>
                <a:cs typeface="Comic Sans MS"/>
                <a:sym typeface="Comic Sans MS"/>
              </a:rPr>
              <a:t>x: blue eyes or brown eyes</a:t>
            </a:r>
            <a:endParaRPr/>
          </a:p>
        </p:txBody>
      </p:sp>
      <p:sp>
        <p:nvSpPr>
          <p:cNvPr id="274" name="Shape 274"/>
          <p:cNvSpPr txBox="1"/>
          <p:nvPr/>
        </p:nvSpPr>
        <p:spPr>
          <a:xfrm>
            <a:off x="4419600" y="3048000"/>
            <a:ext cx="19812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75" name="Shape 275"/>
          <p:cNvSpPr txBox="1"/>
          <p:nvPr/>
        </p:nvSpPr>
        <p:spPr>
          <a:xfrm>
            <a:off x="4344975" y="2819400"/>
            <a:ext cx="2667000" cy="838200"/>
          </a:xfrm>
          <a:prstGeom prst="rect">
            <a:avLst/>
          </a:pr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Homologous pair of chromosomes</a:t>
            </a:r>
            <a:r>
              <a:rPr lang="en-US" sz="2800" b="0" i="0" u="none">
                <a:solidFill>
                  <a:srgbClr val="FFFFFF"/>
                </a:solidFill>
                <a:latin typeface="Calibri"/>
                <a:ea typeface="Calibri"/>
                <a:cs typeface="Calibri"/>
                <a:sym typeface="Calibri"/>
              </a:rPr>
              <a:t> </a:t>
            </a:r>
            <a:endParaRP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1000"/>
                                        <p:tgtEl>
                                          <p:spTgt spid="2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xEl>
                                              <p:pRg st="1" end="1"/>
                                            </p:txEl>
                                          </p:spTgt>
                                        </p:tgtEl>
                                        <p:attrNameLst>
                                          <p:attrName>style.visibility</p:attrName>
                                        </p:attrNameLst>
                                      </p:cBhvr>
                                      <p:to>
                                        <p:strVal val="visible"/>
                                      </p:to>
                                    </p:set>
                                    <p:animEffect transition="in" filter="fade">
                                      <p:cBhvr>
                                        <p:cTn id="12" dur="1000"/>
                                        <p:tgtEl>
                                          <p:spTgt spid="2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3">
                                            <p:txEl>
                                              <p:pRg st="2" end="2"/>
                                            </p:txEl>
                                          </p:spTgt>
                                        </p:tgtEl>
                                        <p:attrNameLst>
                                          <p:attrName>style.visibility</p:attrName>
                                        </p:attrNameLst>
                                      </p:cBhvr>
                                      <p:to>
                                        <p:strVal val="visible"/>
                                      </p:to>
                                    </p:set>
                                    <p:animEffect transition="in" filter="fade">
                                      <p:cBhvr>
                                        <p:cTn id="17" dur="1000"/>
                                        <p:tgtEl>
                                          <p:spTgt spid="2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79"/>
        <p:cNvGrpSpPr/>
        <p:nvPr/>
      </p:nvGrpSpPr>
      <p:grpSpPr>
        <a:xfrm>
          <a:off x="0" y="0"/>
          <a:ext cx="0" cy="0"/>
          <a:chOff x="0" y="0"/>
          <a:chExt cx="0" cy="0"/>
        </a:xfrm>
      </p:grpSpPr>
      <p:sp>
        <p:nvSpPr>
          <p:cNvPr id="280" name="Shape 280"/>
          <p:cNvSpPr txBox="1"/>
          <p:nvPr/>
        </p:nvSpPr>
        <p:spPr>
          <a:xfrm>
            <a:off x="228600" y="228600"/>
            <a:ext cx="8686800" cy="28352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Comic Sans MS"/>
              <a:buNone/>
            </a:pPr>
            <a:r>
              <a:rPr lang="en-US" sz="3200" b="0" i="0" u="none">
                <a:latin typeface="Comic Sans MS"/>
                <a:ea typeface="Comic Sans MS"/>
                <a:cs typeface="Comic Sans MS"/>
                <a:sym typeface="Comic Sans MS"/>
              </a:rPr>
              <a:t>Dominant and Recessive Allele</a:t>
            </a:r>
            <a:endParaRPr/>
          </a:p>
          <a:p>
            <a:pPr marL="0" marR="0" lvl="0" indent="0" algn="l" rtl="0">
              <a:lnSpc>
                <a:spcPct val="100000"/>
              </a:lnSpc>
              <a:spcBef>
                <a:spcPts val="0"/>
              </a:spcBef>
              <a:spcAft>
                <a:spcPts val="0"/>
              </a:spcAft>
              <a:buClr>
                <a:schemeClr val="lt1"/>
              </a:buClr>
              <a:buSzPts val="1200"/>
              <a:buFont typeface="Tahoma"/>
              <a:buNone/>
            </a:pPr>
            <a:endParaRPr sz="12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800"/>
              <a:buFont typeface="Comic Sans MS"/>
              <a:buChar char="•"/>
            </a:pPr>
            <a:r>
              <a:rPr lang="en-US" sz="2800" b="0" i="0" u="none">
                <a:latin typeface="Comic Sans MS"/>
                <a:ea typeface="Comic Sans MS"/>
                <a:cs typeface="Comic Sans MS"/>
                <a:sym typeface="Comic Sans MS"/>
              </a:rPr>
              <a:t>Allele that prevents the other allele from “showing” – dominant</a:t>
            </a:r>
            <a:endParaRPr/>
          </a:p>
          <a:p>
            <a:pPr marL="0" marR="0" lvl="0" indent="76200" algn="l" rtl="0">
              <a:lnSpc>
                <a:spcPct val="100000"/>
              </a:lnSpc>
              <a:spcBef>
                <a:spcPts val="0"/>
              </a:spcBef>
              <a:spcAft>
                <a:spcPts val="0"/>
              </a:spcAft>
              <a:buClr>
                <a:schemeClr val="lt1"/>
              </a:buClr>
              <a:buSzPts val="1200"/>
              <a:buFont typeface="Tahoma"/>
              <a:buNone/>
            </a:pPr>
            <a:endParaRPr sz="12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800"/>
              <a:buFont typeface="Comic Sans MS"/>
              <a:buChar char="•"/>
            </a:pPr>
            <a:r>
              <a:rPr lang="en-US" sz="2800" b="0" i="0" u="none">
                <a:latin typeface="Comic Sans MS"/>
                <a:ea typeface="Comic Sans MS"/>
                <a:cs typeface="Comic Sans MS"/>
                <a:sym typeface="Comic Sans MS"/>
              </a:rPr>
              <a:t>Allele that does NOT “show” even though it is present – recessive</a:t>
            </a:r>
            <a:endParaRPr/>
          </a:p>
          <a:p>
            <a:pPr marL="0" marR="0" lvl="0" indent="0" algn="l" rtl="0">
              <a:lnSpc>
                <a:spcPct val="100000"/>
              </a:lnSpc>
              <a:spcBef>
                <a:spcPts val="0"/>
              </a:spcBef>
              <a:spcAft>
                <a:spcPts val="0"/>
              </a:spcAft>
              <a:buNone/>
            </a:pPr>
            <a:endParaRPr sz="2800" b="0" i="0" u="none">
              <a:solidFill>
                <a:schemeClr val="lt1"/>
              </a:solidFill>
              <a:latin typeface="Comic Sans MS"/>
              <a:ea typeface="Comic Sans MS"/>
              <a:cs typeface="Comic Sans MS"/>
              <a:sym typeface="Comic Sans MS"/>
            </a:endParaRPr>
          </a:p>
        </p:txBody>
      </p:sp>
      <p:sp>
        <p:nvSpPr>
          <p:cNvPr id="281" name="Shape 281"/>
          <p:cNvSpPr txBox="1"/>
          <p:nvPr/>
        </p:nvSpPr>
        <p:spPr>
          <a:xfrm>
            <a:off x="152400" y="3048000"/>
            <a:ext cx="4953000" cy="3387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Comic Sans MS"/>
              <a:buNone/>
            </a:pPr>
            <a:r>
              <a:rPr lang="en-US" sz="1800" b="0" i="0" u="none">
                <a:latin typeface="Comic Sans MS"/>
                <a:ea typeface="Comic Sans MS"/>
                <a:cs typeface="Comic Sans MS"/>
                <a:sym typeface="Comic Sans MS"/>
              </a:rPr>
              <a:t>Example: Straight thumb is </a:t>
            </a:r>
            <a:r>
              <a:rPr lang="en-US" sz="1800" b="1" i="0" u="sng">
                <a:latin typeface="Comic Sans MS"/>
                <a:ea typeface="Comic Sans MS"/>
                <a:cs typeface="Comic Sans MS"/>
                <a:sym typeface="Comic Sans MS"/>
              </a:rPr>
              <a:t>dominant</a:t>
            </a:r>
            <a:r>
              <a:rPr lang="en-US" sz="1800" b="0" i="0" u="none">
                <a:latin typeface="Comic Sans MS"/>
                <a:ea typeface="Comic Sans MS"/>
                <a:cs typeface="Comic Sans MS"/>
                <a:sym typeface="Comic Sans MS"/>
              </a:rPr>
              <a:t> to hitchhiker thumb 		</a:t>
            </a:r>
            <a:endParaRPr/>
          </a:p>
          <a:p>
            <a:pPr marL="0" marR="0" lvl="0" indent="0" algn="l" rtl="0">
              <a:lnSpc>
                <a:spcPct val="100000"/>
              </a:lnSpc>
              <a:spcBef>
                <a:spcPts val="0"/>
              </a:spcBef>
              <a:spcAft>
                <a:spcPts val="0"/>
              </a:spcAft>
              <a:buClr>
                <a:schemeClr val="lt1"/>
              </a:buClr>
              <a:buSzPts val="1800"/>
              <a:buFont typeface="Comic Sans MS"/>
              <a:buNone/>
            </a:pPr>
            <a:r>
              <a:rPr lang="en-US" sz="1800" b="1" i="0" u="sng">
                <a:latin typeface="Comic Sans MS"/>
                <a:ea typeface="Comic Sans MS"/>
                <a:cs typeface="Comic Sans MS"/>
                <a:sym typeface="Comic Sans MS"/>
              </a:rPr>
              <a:t>T</a:t>
            </a:r>
            <a:r>
              <a:rPr lang="en-US" sz="1800" b="1" i="0" u="none">
                <a:latin typeface="Comic Sans MS"/>
                <a:ea typeface="Comic Sans MS"/>
                <a:cs typeface="Comic Sans MS"/>
                <a:sym typeface="Comic Sans MS"/>
              </a:rPr>
              <a:t> </a:t>
            </a:r>
            <a:r>
              <a:rPr lang="en-US" sz="1800" b="0" i="0" u="none">
                <a:latin typeface="Comic Sans MS"/>
                <a:ea typeface="Comic Sans MS"/>
                <a:cs typeface="Comic Sans MS"/>
                <a:sym typeface="Comic Sans MS"/>
              </a:rPr>
              <a:t>= straight thumb    </a:t>
            </a:r>
            <a:r>
              <a:rPr lang="en-US" sz="1800" b="1" i="0" u="sng">
                <a:latin typeface="Comic Sans MS"/>
                <a:ea typeface="Comic Sans MS"/>
                <a:cs typeface="Comic Sans MS"/>
                <a:sym typeface="Comic Sans MS"/>
              </a:rPr>
              <a:t>t</a:t>
            </a:r>
            <a:r>
              <a:rPr lang="en-US" sz="1800" b="0" i="0" u="none">
                <a:latin typeface="Comic Sans MS"/>
                <a:ea typeface="Comic Sans MS"/>
                <a:cs typeface="Comic Sans MS"/>
                <a:sym typeface="Comic Sans MS"/>
              </a:rPr>
              <a:t> = hitchhikers thumb</a:t>
            </a:r>
            <a:endParaRPr/>
          </a:p>
          <a:p>
            <a:pPr marL="0" marR="0" lvl="0" indent="0" algn="l" rtl="0">
              <a:lnSpc>
                <a:spcPct val="100000"/>
              </a:lnSpc>
              <a:spcBef>
                <a:spcPts val="0"/>
              </a:spcBef>
              <a:spcAft>
                <a:spcPts val="0"/>
              </a:spcAft>
              <a:buClr>
                <a:schemeClr val="lt1"/>
              </a:buClr>
              <a:buSzPts val="1800"/>
              <a:buFont typeface="Tahoma"/>
              <a:buNone/>
            </a:pPr>
            <a:endParaRPr sz="18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1800"/>
              <a:buFont typeface="Comic Sans MS"/>
              <a:buNone/>
            </a:pPr>
            <a:r>
              <a:rPr lang="en-US" sz="1800" b="0" i="0" u="none">
                <a:latin typeface="Comic Sans MS"/>
                <a:ea typeface="Comic Sans MS"/>
                <a:cs typeface="Comic Sans MS"/>
                <a:sym typeface="Comic Sans MS"/>
              </a:rPr>
              <a:t>Straight thumb = TT</a:t>
            </a:r>
            <a:endParaRPr/>
          </a:p>
          <a:p>
            <a:pPr marL="0" marR="0" lvl="0" indent="0" algn="l" rtl="0">
              <a:lnSpc>
                <a:spcPct val="100000"/>
              </a:lnSpc>
              <a:spcBef>
                <a:spcPts val="0"/>
              </a:spcBef>
              <a:spcAft>
                <a:spcPts val="0"/>
              </a:spcAft>
              <a:buClr>
                <a:schemeClr val="lt1"/>
              </a:buClr>
              <a:buSzPts val="1800"/>
              <a:buFont typeface="Comic Sans MS"/>
              <a:buNone/>
            </a:pPr>
            <a:r>
              <a:rPr lang="en-US" sz="1800" b="0" i="0" u="none">
                <a:latin typeface="Comic Sans MS"/>
                <a:ea typeface="Comic Sans MS"/>
                <a:cs typeface="Comic Sans MS"/>
                <a:sym typeface="Comic Sans MS"/>
              </a:rPr>
              <a:t>Straight thumb = Tt</a:t>
            </a:r>
            <a:endParaRPr/>
          </a:p>
          <a:p>
            <a:pPr marL="0" marR="0" lvl="0" indent="0" algn="l" rtl="0">
              <a:lnSpc>
                <a:spcPct val="100000"/>
              </a:lnSpc>
              <a:spcBef>
                <a:spcPts val="0"/>
              </a:spcBef>
              <a:spcAft>
                <a:spcPts val="0"/>
              </a:spcAft>
              <a:buClr>
                <a:schemeClr val="lt1"/>
              </a:buClr>
              <a:buSzPts val="1800"/>
              <a:buFont typeface="Comic Sans MS"/>
              <a:buNone/>
            </a:pPr>
            <a:r>
              <a:rPr lang="en-US" sz="1800" b="0" i="0" u="none">
                <a:latin typeface="Comic Sans MS"/>
                <a:ea typeface="Comic Sans MS"/>
                <a:cs typeface="Comic Sans MS"/>
                <a:sym typeface="Comic Sans MS"/>
              </a:rPr>
              <a:t>Hitchhikers thumb = tt</a:t>
            </a:r>
            <a:endParaRPr/>
          </a:p>
          <a:p>
            <a:pPr marL="0" marR="0" lvl="0" indent="0" algn="l" rtl="0">
              <a:lnSpc>
                <a:spcPct val="100000"/>
              </a:lnSpc>
              <a:spcBef>
                <a:spcPts val="0"/>
              </a:spcBef>
              <a:spcAft>
                <a:spcPts val="0"/>
              </a:spcAft>
              <a:buClr>
                <a:schemeClr val="lt1"/>
              </a:buClr>
              <a:buSzPts val="1800"/>
              <a:buFont typeface="Comic Sans MS"/>
              <a:buNone/>
            </a:pPr>
            <a:r>
              <a:rPr lang="en-US" sz="1800" b="0" i="0" u="none">
                <a:latin typeface="Comic Sans MS"/>
                <a:ea typeface="Comic Sans MS"/>
                <a:cs typeface="Comic Sans MS"/>
                <a:sym typeface="Comic Sans MS"/>
              </a:rPr>
              <a:t>* Must have </a:t>
            </a:r>
            <a:r>
              <a:rPr lang="en-US" sz="1800" b="1" i="0" u="sng">
                <a:latin typeface="Comic Sans MS"/>
                <a:ea typeface="Comic Sans MS"/>
                <a:cs typeface="Comic Sans MS"/>
                <a:sym typeface="Comic Sans MS"/>
              </a:rPr>
              <a:t>2</a:t>
            </a:r>
            <a:r>
              <a:rPr lang="en-US" sz="1800" b="0" i="0" u="none">
                <a:latin typeface="Comic Sans MS"/>
                <a:ea typeface="Comic Sans MS"/>
                <a:cs typeface="Comic Sans MS"/>
                <a:sym typeface="Comic Sans MS"/>
              </a:rPr>
              <a:t> recessive </a:t>
            </a:r>
            <a:r>
              <a:rPr lang="en-US" sz="1800" b="1" i="0" u="sng">
                <a:latin typeface="Comic Sans MS"/>
                <a:ea typeface="Comic Sans MS"/>
                <a:cs typeface="Comic Sans MS"/>
                <a:sym typeface="Comic Sans MS"/>
              </a:rPr>
              <a:t>alleles</a:t>
            </a:r>
            <a:r>
              <a:rPr lang="en-US" sz="1800" b="0" i="0" u="none">
                <a:latin typeface="Comic Sans MS"/>
                <a:ea typeface="Comic Sans MS"/>
                <a:cs typeface="Comic Sans MS"/>
                <a:sym typeface="Comic Sans MS"/>
              </a:rPr>
              <a:t> for a recessive trait to “</a:t>
            </a:r>
            <a:r>
              <a:rPr lang="en-US" sz="1800" b="1" i="0" u="sng">
                <a:latin typeface="Comic Sans MS"/>
                <a:ea typeface="Comic Sans MS"/>
                <a:cs typeface="Comic Sans MS"/>
                <a:sym typeface="Comic Sans MS"/>
              </a:rPr>
              <a:t>show</a:t>
            </a:r>
            <a:r>
              <a:rPr lang="en-US" sz="1800" b="0" i="0" u="none">
                <a:latin typeface="Comic Sans MS"/>
                <a:ea typeface="Comic Sans MS"/>
                <a:cs typeface="Comic Sans MS"/>
                <a:sym typeface="Comic Sans MS"/>
              </a:rPr>
              <a:t>”</a:t>
            </a:r>
            <a:endParaRPr/>
          </a:p>
          <a:p>
            <a:pPr marL="0" marR="0" lvl="0" indent="0" algn="l" rtl="0">
              <a:lnSpc>
                <a:spcPct val="100000"/>
              </a:lnSpc>
              <a:spcBef>
                <a:spcPts val="0"/>
              </a:spcBef>
              <a:spcAft>
                <a:spcPts val="0"/>
              </a:spcAft>
              <a:buClr>
                <a:schemeClr val="lt1"/>
              </a:buClr>
              <a:buSzPts val="1800"/>
              <a:buFont typeface="Tahoma"/>
              <a:buNone/>
            </a:pPr>
            <a:endParaRPr sz="18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1800"/>
              <a:buFont typeface="Comic Sans MS"/>
              <a:buNone/>
            </a:pPr>
            <a:r>
              <a:rPr lang="en-US" sz="1800" b="0" i="0" u="none">
                <a:latin typeface="Comic Sans MS"/>
                <a:ea typeface="Comic Sans MS"/>
                <a:cs typeface="Comic Sans MS"/>
                <a:sym typeface="Comic Sans MS"/>
              </a:rPr>
              <a:t>(Always use the same letter for the same alleles— </a:t>
            </a:r>
            <a:r>
              <a:rPr lang="en-US" sz="1800" b="0" i="0" u="sng">
                <a:latin typeface="Comic Sans MS"/>
                <a:ea typeface="Comic Sans MS"/>
                <a:cs typeface="Comic Sans MS"/>
                <a:sym typeface="Comic Sans MS"/>
              </a:rPr>
              <a:t>No</a:t>
            </a:r>
            <a:r>
              <a:rPr lang="en-US" sz="1800" b="0" i="0" u="none">
                <a:latin typeface="Comic Sans MS"/>
                <a:ea typeface="Comic Sans MS"/>
                <a:cs typeface="Comic Sans MS"/>
                <a:sym typeface="Comic Sans MS"/>
              </a:rPr>
              <a:t> S = straight, h = hitchhiker’s)</a:t>
            </a:r>
            <a:endParaRPr/>
          </a:p>
        </p:txBody>
      </p:sp>
      <p:pic>
        <p:nvPicPr>
          <p:cNvPr id="282" name="Shape 282" descr="hitchiker thumb.jpg"/>
          <p:cNvPicPr preferRelativeResize="0"/>
          <p:nvPr/>
        </p:nvPicPr>
        <p:blipFill rotWithShape="1">
          <a:blip r:embed="rId3">
            <a:alphaModFix/>
          </a:blip>
          <a:srcRect/>
          <a:stretch/>
        </p:blipFill>
        <p:spPr>
          <a:xfrm>
            <a:off x="4994275" y="3124200"/>
            <a:ext cx="4149725" cy="2819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 calcmode="lin" valueType="num">
                                      <p:cBhvr additive="base">
                                        <p:cTn id="7" dur="500"/>
                                        <p:tgtEl>
                                          <p:spTgt spid="28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1">
                                            <p:txEl>
                                              <p:pRg st="1" end="1"/>
                                            </p:txEl>
                                          </p:spTgt>
                                        </p:tgtEl>
                                        <p:attrNameLst>
                                          <p:attrName>style.visibility</p:attrName>
                                        </p:attrNameLst>
                                      </p:cBhvr>
                                      <p:to>
                                        <p:strVal val="visible"/>
                                      </p:to>
                                    </p:set>
                                    <p:anim calcmode="lin" valueType="num">
                                      <p:cBhvr additive="base">
                                        <p:cTn id="12" dur="500"/>
                                        <p:tgtEl>
                                          <p:spTgt spid="28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1">
                                            <p:txEl>
                                              <p:pRg st="2" end="2"/>
                                            </p:txEl>
                                          </p:spTgt>
                                        </p:tgtEl>
                                        <p:attrNameLst>
                                          <p:attrName>style.visibility</p:attrName>
                                        </p:attrNameLst>
                                      </p:cBhvr>
                                      <p:to>
                                        <p:strVal val="visible"/>
                                      </p:to>
                                    </p:set>
                                    <p:anim calcmode="lin" valueType="num">
                                      <p:cBhvr additive="base">
                                        <p:cTn id="17" dur="500"/>
                                        <p:tgtEl>
                                          <p:spTgt spid="28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81">
                                            <p:txEl>
                                              <p:pRg st="3" end="3"/>
                                            </p:txEl>
                                          </p:spTgt>
                                        </p:tgtEl>
                                        <p:attrNameLst>
                                          <p:attrName>style.visibility</p:attrName>
                                        </p:attrNameLst>
                                      </p:cBhvr>
                                      <p:to>
                                        <p:strVal val="visible"/>
                                      </p:to>
                                    </p:set>
                                    <p:anim calcmode="lin" valueType="num">
                                      <p:cBhvr additive="base">
                                        <p:cTn id="22" dur="500"/>
                                        <p:tgtEl>
                                          <p:spTgt spid="28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81">
                                            <p:txEl>
                                              <p:pRg st="4" end="4"/>
                                            </p:txEl>
                                          </p:spTgt>
                                        </p:tgtEl>
                                        <p:attrNameLst>
                                          <p:attrName>style.visibility</p:attrName>
                                        </p:attrNameLst>
                                      </p:cBhvr>
                                      <p:to>
                                        <p:strVal val="visible"/>
                                      </p:to>
                                    </p:set>
                                    <p:anim calcmode="lin" valueType="num">
                                      <p:cBhvr additive="base">
                                        <p:cTn id="27" dur="500"/>
                                        <p:tgtEl>
                                          <p:spTgt spid="28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81">
                                            <p:txEl>
                                              <p:pRg st="5" end="5"/>
                                            </p:txEl>
                                          </p:spTgt>
                                        </p:tgtEl>
                                        <p:attrNameLst>
                                          <p:attrName>style.visibility</p:attrName>
                                        </p:attrNameLst>
                                      </p:cBhvr>
                                      <p:to>
                                        <p:strVal val="visible"/>
                                      </p:to>
                                    </p:set>
                                    <p:anim calcmode="lin" valueType="num">
                                      <p:cBhvr additive="base">
                                        <p:cTn id="32" dur="500"/>
                                        <p:tgtEl>
                                          <p:spTgt spid="28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1">
                                            <p:txEl>
                                              <p:pRg st="6" end="6"/>
                                            </p:txEl>
                                          </p:spTgt>
                                        </p:tgtEl>
                                        <p:attrNameLst>
                                          <p:attrName>style.visibility</p:attrName>
                                        </p:attrNameLst>
                                      </p:cBhvr>
                                      <p:to>
                                        <p:strVal val="visible"/>
                                      </p:to>
                                    </p:set>
                                    <p:anim calcmode="lin" valueType="num">
                                      <p:cBhvr additive="base">
                                        <p:cTn id="37" dur="500"/>
                                        <p:tgtEl>
                                          <p:spTgt spid="28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81">
                                            <p:txEl>
                                              <p:pRg st="7" end="7"/>
                                            </p:txEl>
                                          </p:spTgt>
                                        </p:tgtEl>
                                        <p:attrNameLst>
                                          <p:attrName>style.visibility</p:attrName>
                                        </p:attrNameLst>
                                      </p:cBhvr>
                                      <p:to>
                                        <p:strVal val="visible"/>
                                      </p:to>
                                    </p:set>
                                    <p:anim calcmode="lin" valueType="num">
                                      <p:cBhvr additive="base">
                                        <p:cTn id="42" dur="500"/>
                                        <p:tgtEl>
                                          <p:spTgt spid="28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81">
                                            <p:txEl>
                                              <p:pRg st="8" end="8"/>
                                            </p:txEl>
                                          </p:spTgt>
                                        </p:tgtEl>
                                        <p:attrNameLst>
                                          <p:attrName>style.visibility</p:attrName>
                                        </p:attrNameLst>
                                      </p:cBhvr>
                                      <p:to>
                                        <p:strVal val="visible"/>
                                      </p:to>
                                    </p:set>
                                    <p:anim calcmode="lin" valueType="num">
                                      <p:cBhvr additive="base">
                                        <p:cTn id="47" dur="500"/>
                                        <p:tgtEl>
                                          <p:spTgt spid="28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86"/>
        <p:cNvGrpSpPr/>
        <p:nvPr/>
      </p:nvGrpSpPr>
      <p:grpSpPr>
        <a:xfrm>
          <a:off x="0" y="0"/>
          <a:ext cx="0" cy="0"/>
          <a:chOff x="0" y="0"/>
          <a:chExt cx="0" cy="0"/>
        </a:xfrm>
      </p:grpSpPr>
      <p:sp>
        <p:nvSpPr>
          <p:cNvPr id="287" name="Shape 287"/>
          <p:cNvSpPr txBox="1"/>
          <p:nvPr/>
        </p:nvSpPr>
        <p:spPr>
          <a:xfrm>
            <a:off x="152400" y="79375"/>
            <a:ext cx="8686800" cy="3990975"/>
          </a:xfrm>
          <a:prstGeom prst="rect">
            <a:avLst/>
          </a:prstGeom>
          <a:noFill/>
          <a:ln>
            <a:noFill/>
          </a:ln>
        </p:spPr>
        <p:txBody>
          <a:bodyPr spcFirstLastPara="1" wrap="square" lIns="91425" tIns="45700" rIns="91425" bIns="45700" anchor="ctr" anchorCtr="0">
            <a:noAutofit/>
          </a:bodyPr>
          <a:lstStyle/>
          <a:p>
            <a:pPr marL="341312" marR="0" lvl="0" indent="-341312" algn="l" rtl="0">
              <a:lnSpc>
                <a:spcPct val="100000"/>
              </a:lnSpc>
              <a:spcBef>
                <a:spcPts val="0"/>
              </a:spcBef>
              <a:spcAft>
                <a:spcPts val="0"/>
              </a:spcAft>
              <a:buClr>
                <a:srgbClr val="000000"/>
              </a:buClr>
              <a:buSzPts val="3200"/>
              <a:buFont typeface="Comic Sans MS"/>
              <a:buChar char="•"/>
            </a:pPr>
            <a:r>
              <a:rPr lang="en-US" sz="3200" b="0" i="0" u="none">
                <a:latin typeface="Comic Sans MS"/>
                <a:ea typeface="Comic Sans MS"/>
                <a:cs typeface="Comic Sans MS"/>
                <a:sym typeface="Comic Sans MS"/>
              </a:rPr>
              <a:t>Both genes of a pair are the same – </a:t>
            </a:r>
            <a:endParaRPr/>
          </a:p>
          <a:p>
            <a:pPr marL="341312" marR="0" lvl="0" indent="-341312" algn="l" rtl="0">
              <a:lnSpc>
                <a:spcPct val="100000"/>
              </a:lnSpc>
              <a:spcBef>
                <a:spcPts val="0"/>
              </a:spcBef>
              <a:spcAft>
                <a:spcPts val="0"/>
              </a:spcAft>
              <a:buClr>
                <a:schemeClr val="lt1"/>
              </a:buClr>
              <a:buSzPts val="3200"/>
              <a:buFont typeface="Comic Sans MS"/>
              <a:buNone/>
            </a:pPr>
            <a:r>
              <a:rPr lang="en-US" sz="3200" b="0" i="0" u="none">
                <a:latin typeface="Comic Sans MS"/>
                <a:ea typeface="Comic Sans MS"/>
                <a:cs typeface="Comic Sans MS"/>
                <a:sym typeface="Comic Sans MS"/>
              </a:rPr>
              <a:t>	homozygous or purebred</a:t>
            </a:r>
            <a:endParaRPr/>
          </a:p>
          <a:p>
            <a:pPr marL="341312" marR="0" lvl="0" indent="-341312" algn="l" rtl="0">
              <a:lnSpc>
                <a:spcPct val="100000"/>
              </a:lnSpc>
              <a:spcBef>
                <a:spcPts val="0"/>
              </a:spcBef>
              <a:spcAft>
                <a:spcPts val="0"/>
              </a:spcAft>
              <a:buClr>
                <a:schemeClr val="lt1"/>
              </a:buClr>
              <a:buSzPts val="3200"/>
              <a:buFont typeface="Comic Sans MS"/>
              <a:buNone/>
            </a:pPr>
            <a:r>
              <a:rPr lang="en-US" sz="3200" b="0" i="0" u="none">
                <a:latin typeface="Comic Sans MS"/>
                <a:ea typeface="Comic Sans MS"/>
                <a:cs typeface="Comic Sans MS"/>
                <a:sym typeface="Comic Sans MS"/>
              </a:rPr>
              <a:t>		BB – homozygous dominant</a:t>
            </a:r>
            <a:endParaRPr/>
          </a:p>
          <a:p>
            <a:pPr marL="341312" marR="0" lvl="0" indent="-341312" algn="l" rtl="0">
              <a:lnSpc>
                <a:spcPct val="100000"/>
              </a:lnSpc>
              <a:spcBef>
                <a:spcPts val="0"/>
              </a:spcBef>
              <a:spcAft>
                <a:spcPts val="0"/>
              </a:spcAft>
              <a:buClr>
                <a:schemeClr val="lt1"/>
              </a:buClr>
              <a:buSzPts val="3200"/>
              <a:buFont typeface="Comic Sans MS"/>
              <a:buNone/>
            </a:pPr>
            <a:r>
              <a:rPr lang="en-US" sz="3200" b="0" i="0" u="none">
                <a:latin typeface="Comic Sans MS"/>
                <a:ea typeface="Comic Sans MS"/>
                <a:cs typeface="Comic Sans MS"/>
                <a:sym typeface="Comic Sans MS"/>
              </a:rPr>
              <a:t>	 	bb  – homozygous recessive</a:t>
            </a:r>
            <a:endParaRPr/>
          </a:p>
          <a:p>
            <a:pPr marL="341312" marR="0" lvl="0" indent="-341312" algn="l" rtl="0">
              <a:lnSpc>
                <a:spcPct val="100000"/>
              </a:lnSpc>
              <a:spcBef>
                <a:spcPts val="0"/>
              </a:spcBef>
              <a:spcAft>
                <a:spcPts val="0"/>
              </a:spcAft>
              <a:buClr>
                <a:schemeClr val="lt1"/>
              </a:buClr>
              <a:buSzPts val="3200"/>
              <a:buFont typeface="Tahoma"/>
              <a:buNone/>
            </a:pPr>
            <a:endParaRPr sz="3200" b="0" i="0" u="none">
              <a:latin typeface="Comic Sans MS"/>
              <a:ea typeface="Comic Sans MS"/>
              <a:cs typeface="Comic Sans MS"/>
              <a:sym typeface="Comic Sans MS"/>
            </a:endParaRPr>
          </a:p>
          <a:p>
            <a:pPr marL="341312" marR="0" lvl="0" indent="-341312" algn="l" rtl="0">
              <a:lnSpc>
                <a:spcPct val="100000"/>
              </a:lnSpc>
              <a:spcBef>
                <a:spcPts val="0"/>
              </a:spcBef>
              <a:spcAft>
                <a:spcPts val="0"/>
              </a:spcAft>
              <a:buClr>
                <a:srgbClr val="000000"/>
              </a:buClr>
              <a:buSzPts val="3200"/>
              <a:buFont typeface="Comic Sans MS"/>
              <a:buChar char="•"/>
            </a:pPr>
            <a:r>
              <a:rPr lang="en-US" sz="3200" b="0" i="0" u="none">
                <a:latin typeface="Comic Sans MS"/>
                <a:ea typeface="Comic Sans MS"/>
                <a:cs typeface="Comic Sans MS"/>
                <a:sym typeface="Comic Sans MS"/>
              </a:rPr>
              <a:t>One dominant and one recessive gene – heterozygous or hybrid</a:t>
            </a:r>
            <a:endParaRPr sz="3200" b="0" i="0" u="none">
              <a:latin typeface="Comic Sans MS"/>
              <a:ea typeface="Comic Sans MS"/>
              <a:cs typeface="Comic Sans MS"/>
              <a:sym typeface="Comic Sans MS"/>
            </a:endParaRPr>
          </a:p>
          <a:p>
            <a:pPr marL="341312" marR="0" lvl="0" indent="-341312" algn="l" rtl="0">
              <a:lnSpc>
                <a:spcPct val="100000"/>
              </a:lnSpc>
              <a:spcBef>
                <a:spcPts val="0"/>
              </a:spcBef>
              <a:spcAft>
                <a:spcPts val="0"/>
              </a:spcAft>
              <a:buClr>
                <a:schemeClr val="lt1"/>
              </a:buClr>
              <a:buSzPts val="3200"/>
              <a:buFont typeface="Comic Sans MS"/>
              <a:buNone/>
            </a:pPr>
            <a:r>
              <a:rPr lang="en-US" sz="3200" b="0" i="0" u="none">
                <a:latin typeface="Comic Sans MS"/>
                <a:ea typeface="Comic Sans MS"/>
                <a:cs typeface="Comic Sans MS"/>
                <a:sym typeface="Comic Sans MS"/>
              </a:rPr>
              <a:t>		Bb – heterozygous</a:t>
            </a:r>
            <a:endParaRPr/>
          </a:p>
        </p:txBody>
      </p:sp>
      <p:pic>
        <p:nvPicPr>
          <p:cNvPr id="288" name="Shape 288" descr="http://spoodle.co.nz/yabbfiles/Attachments/spoodle-puppy-black-01.jpg"/>
          <p:cNvPicPr preferRelativeResize="0"/>
          <p:nvPr/>
        </p:nvPicPr>
        <p:blipFill rotWithShape="1">
          <a:blip r:embed="rId3">
            <a:alphaModFix/>
          </a:blip>
          <a:srcRect/>
          <a:stretch/>
        </p:blipFill>
        <p:spPr>
          <a:xfrm>
            <a:off x="3124200" y="4114800"/>
            <a:ext cx="2057400" cy="2560637"/>
          </a:xfrm>
          <a:prstGeom prst="rect">
            <a:avLst/>
          </a:prstGeom>
          <a:noFill/>
          <a:ln>
            <a:noFill/>
          </a:ln>
        </p:spPr>
      </p:pic>
      <p:pic>
        <p:nvPicPr>
          <p:cNvPr id="289" name="Shape 289" descr="http://iphonetoolbox.com/wp-content/uploads/2008/08/white-puppy-f.jpg"/>
          <p:cNvPicPr preferRelativeResize="0"/>
          <p:nvPr/>
        </p:nvPicPr>
        <p:blipFill rotWithShape="1">
          <a:blip r:embed="rId4">
            <a:alphaModFix/>
          </a:blip>
          <a:srcRect/>
          <a:stretch/>
        </p:blipFill>
        <p:spPr>
          <a:xfrm>
            <a:off x="5334000" y="4038600"/>
            <a:ext cx="1752600" cy="2628900"/>
          </a:xfrm>
          <a:prstGeom prst="rect">
            <a:avLst/>
          </a:prstGeom>
          <a:noFill/>
          <a:ln>
            <a:noFill/>
          </a:ln>
        </p:spPr>
      </p:pic>
      <p:sp>
        <p:nvSpPr>
          <p:cNvPr id="290" name="Shape 290"/>
          <p:cNvSpPr txBox="1"/>
          <p:nvPr/>
        </p:nvSpPr>
        <p:spPr>
          <a:xfrm>
            <a:off x="533400" y="4800600"/>
            <a:ext cx="2590800" cy="1373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Comic Sans MS"/>
              <a:buNone/>
            </a:pPr>
            <a:r>
              <a:rPr lang="en-US" sz="2800" b="0" i="0" u="none">
                <a:latin typeface="Comic Sans MS"/>
                <a:ea typeface="Comic Sans MS"/>
                <a:cs typeface="Comic Sans MS"/>
                <a:sym typeface="Comic Sans MS"/>
              </a:rPr>
              <a:t>BB – Black</a:t>
            </a:r>
            <a:endParaRPr/>
          </a:p>
          <a:p>
            <a:pPr marL="0" marR="0" lvl="0" indent="0" algn="l" rtl="0">
              <a:lnSpc>
                <a:spcPct val="100000"/>
              </a:lnSpc>
              <a:spcBef>
                <a:spcPts val="0"/>
              </a:spcBef>
              <a:spcAft>
                <a:spcPts val="0"/>
              </a:spcAft>
              <a:buClr>
                <a:schemeClr val="lt1"/>
              </a:buClr>
              <a:buSzPts val="2800"/>
              <a:buFont typeface="Comic Sans MS"/>
              <a:buNone/>
            </a:pPr>
            <a:r>
              <a:rPr lang="en-US" sz="2800" b="0" i="0" u="none">
                <a:latin typeface="Comic Sans MS"/>
                <a:ea typeface="Comic Sans MS"/>
                <a:cs typeface="Comic Sans MS"/>
                <a:sym typeface="Comic Sans MS"/>
              </a:rPr>
              <a:t>Bb – Black w/ white allele</a:t>
            </a:r>
            <a:endParaRPr/>
          </a:p>
        </p:txBody>
      </p:sp>
      <p:sp>
        <p:nvSpPr>
          <p:cNvPr id="291" name="Shape 291"/>
          <p:cNvSpPr txBox="1"/>
          <p:nvPr/>
        </p:nvSpPr>
        <p:spPr>
          <a:xfrm>
            <a:off x="7239000" y="5181600"/>
            <a:ext cx="1905000" cy="946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Comic Sans MS"/>
              <a:buNone/>
            </a:pPr>
            <a:r>
              <a:rPr lang="en-US" sz="2800" b="0" i="0" u="none">
                <a:latin typeface="Comic Sans MS"/>
                <a:ea typeface="Comic Sans MS"/>
                <a:cs typeface="Comic Sans MS"/>
                <a:sym typeface="Comic Sans MS"/>
              </a:rPr>
              <a:t>bb – White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95"/>
        <p:cNvGrpSpPr/>
        <p:nvPr/>
      </p:nvGrpSpPr>
      <p:grpSpPr>
        <a:xfrm>
          <a:off x="0" y="0"/>
          <a:ext cx="0" cy="0"/>
          <a:chOff x="0" y="0"/>
          <a:chExt cx="0" cy="0"/>
        </a:xfrm>
      </p:grpSpPr>
      <p:sp>
        <p:nvSpPr>
          <p:cNvPr id="296" name="Shape 296"/>
          <p:cNvSpPr txBox="1"/>
          <p:nvPr/>
        </p:nvSpPr>
        <p:spPr>
          <a:xfrm>
            <a:off x="228600" y="168275"/>
            <a:ext cx="8686800" cy="3506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Comic Sans MS"/>
              <a:buNone/>
            </a:pPr>
            <a:r>
              <a:rPr lang="en-US" sz="3200" b="0" i="0" u="none">
                <a:latin typeface="Comic Sans MS"/>
                <a:ea typeface="Comic Sans MS"/>
                <a:cs typeface="Comic Sans MS"/>
                <a:sym typeface="Comic Sans MS"/>
              </a:rPr>
              <a:t>Genotype and Phenotype</a:t>
            </a:r>
            <a:endParaRPr/>
          </a:p>
          <a:p>
            <a:pPr marL="0" marR="0" lvl="0" indent="0" algn="l" rtl="0">
              <a:lnSpc>
                <a:spcPct val="100000"/>
              </a:lnSpc>
              <a:spcBef>
                <a:spcPts val="0"/>
              </a:spcBef>
              <a:spcAft>
                <a:spcPts val="0"/>
              </a:spcAft>
              <a:buClr>
                <a:schemeClr val="lt1"/>
              </a:buClr>
              <a:buSzPts val="1200"/>
              <a:buFont typeface="Tahoma"/>
              <a:buNone/>
            </a:pPr>
            <a:endParaRPr sz="12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800"/>
              <a:buFont typeface="Comic Sans MS"/>
              <a:buChar char="•"/>
            </a:pPr>
            <a:r>
              <a:rPr lang="en-US" sz="2800" b="0" i="0" u="none">
                <a:latin typeface="Comic Sans MS"/>
                <a:ea typeface="Comic Sans MS"/>
                <a:cs typeface="Comic Sans MS"/>
                <a:sym typeface="Comic Sans MS"/>
              </a:rPr>
              <a:t>Genotype - combination of genes an organism has; actual genetic makeup </a:t>
            </a:r>
            <a:endParaRPr sz="28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800"/>
              <a:buFont typeface="Comic Sans MS"/>
              <a:buNone/>
            </a:pPr>
            <a:r>
              <a:rPr lang="en-US" sz="2800" b="0" i="0" u="none">
                <a:latin typeface="Comic Sans MS"/>
                <a:ea typeface="Comic Sans MS"/>
                <a:cs typeface="Comic Sans MS"/>
                <a:sym typeface="Comic Sans MS"/>
              </a:rPr>
              <a:t>    Ex:  TT, Tt, tt</a:t>
            </a:r>
            <a:endParaRPr/>
          </a:p>
          <a:p>
            <a:pPr marL="0" marR="0" lvl="0" indent="0" algn="l" rtl="0">
              <a:lnSpc>
                <a:spcPct val="100000"/>
              </a:lnSpc>
              <a:spcBef>
                <a:spcPts val="0"/>
              </a:spcBef>
              <a:spcAft>
                <a:spcPts val="0"/>
              </a:spcAft>
              <a:buClr>
                <a:schemeClr val="lt1"/>
              </a:buClr>
              <a:buSzPts val="1200"/>
              <a:buFont typeface="Tahoma"/>
              <a:buNone/>
            </a:pPr>
            <a:endParaRPr sz="12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800"/>
              <a:buFont typeface="Comic Sans MS"/>
              <a:buChar char="•"/>
            </a:pPr>
            <a:r>
              <a:rPr lang="en-US" sz="2800" b="0" i="0" u="none">
                <a:latin typeface="Comic Sans MS"/>
                <a:ea typeface="Comic Sans MS"/>
                <a:cs typeface="Comic Sans MS"/>
                <a:sym typeface="Comic Sans MS"/>
              </a:rPr>
              <a:t>Phenotype - physical appearance resulting from gene make-up </a:t>
            </a:r>
            <a:endParaRPr sz="28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800"/>
              <a:buFont typeface="Comic Sans MS"/>
              <a:buNone/>
            </a:pPr>
            <a:r>
              <a:rPr lang="en-US" sz="2800" b="0" i="0" u="none">
                <a:latin typeface="Comic Sans MS"/>
                <a:ea typeface="Comic Sans MS"/>
                <a:cs typeface="Comic Sans MS"/>
                <a:sym typeface="Comic Sans MS"/>
              </a:rPr>
              <a:t>	Ex:  hitchhiker’s thumb or straight thumb</a:t>
            </a:r>
            <a:endParaRPr/>
          </a:p>
        </p:txBody>
      </p:sp>
      <p:pic>
        <p:nvPicPr>
          <p:cNvPr id="297" name="Shape 297" descr="http://www.bbc.co.uk/schools/gcsebitesize/science/images/25_environmental_variation.gif"/>
          <p:cNvPicPr preferRelativeResize="0"/>
          <p:nvPr/>
        </p:nvPicPr>
        <p:blipFill rotWithShape="1">
          <a:blip r:embed="rId3">
            <a:alphaModFix/>
          </a:blip>
          <a:srcRect/>
          <a:stretch/>
        </p:blipFill>
        <p:spPr>
          <a:xfrm>
            <a:off x="3886200" y="4191000"/>
            <a:ext cx="5008562" cy="2128837"/>
          </a:xfrm>
          <a:prstGeom prst="rect">
            <a:avLst/>
          </a:prstGeom>
          <a:noFill/>
          <a:ln>
            <a:noFill/>
          </a:ln>
        </p:spPr>
      </p:pic>
      <p:pic>
        <p:nvPicPr>
          <p:cNvPr id="298" name="Shape 298" descr="http://course1.winona.edu/sberg/ILLUST/mend3.gif"/>
          <p:cNvPicPr preferRelativeResize="0"/>
          <p:nvPr/>
        </p:nvPicPr>
        <p:blipFill rotWithShape="1">
          <a:blip r:embed="rId4">
            <a:alphaModFix/>
          </a:blip>
          <a:srcRect/>
          <a:stretch/>
        </p:blipFill>
        <p:spPr>
          <a:xfrm>
            <a:off x="381000" y="3886200"/>
            <a:ext cx="3305175" cy="259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457200" y="138400"/>
            <a:ext cx="8229600" cy="768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sz="4400" b="1" i="0" u="none" strike="noStrike" cap="none">
                <a:solidFill>
                  <a:srgbClr val="000000"/>
                </a:solidFill>
                <a:latin typeface="Comic Sans MS"/>
                <a:ea typeface="Comic Sans MS"/>
                <a:cs typeface="Comic Sans MS"/>
                <a:sym typeface="Comic Sans MS"/>
              </a:rPr>
              <a:t>Mendel’s Laws</a:t>
            </a:r>
            <a:endParaRPr>
              <a:solidFill>
                <a:srgbClr val="000000"/>
              </a:solidFill>
            </a:endParaRPr>
          </a:p>
        </p:txBody>
      </p:sp>
      <p:pic>
        <p:nvPicPr>
          <p:cNvPr id="304" name="Shape 304" descr="FG11_07"/>
          <p:cNvPicPr preferRelativeResize="0"/>
          <p:nvPr/>
        </p:nvPicPr>
        <p:blipFill rotWithShape="1">
          <a:blip r:embed="rId3">
            <a:alphaModFix/>
          </a:blip>
          <a:srcRect b="7080"/>
          <a:stretch/>
        </p:blipFill>
        <p:spPr>
          <a:xfrm>
            <a:off x="6242850" y="907300"/>
            <a:ext cx="2644798" cy="1368451"/>
          </a:xfrm>
          <a:prstGeom prst="rect">
            <a:avLst/>
          </a:prstGeom>
          <a:noFill/>
          <a:ln>
            <a:noFill/>
          </a:ln>
        </p:spPr>
      </p:pic>
      <p:pic>
        <p:nvPicPr>
          <p:cNvPr id="305" name="Shape 305"/>
          <p:cNvPicPr preferRelativeResize="0"/>
          <p:nvPr/>
        </p:nvPicPr>
        <p:blipFill>
          <a:blip r:embed="rId4">
            <a:alphaModFix/>
          </a:blip>
          <a:stretch>
            <a:fillRect/>
          </a:stretch>
        </p:blipFill>
        <p:spPr>
          <a:xfrm>
            <a:off x="6395250" y="2428151"/>
            <a:ext cx="2466975" cy="1847850"/>
          </a:xfrm>
          <a:prstGeom prst="rect">
            <a:avLst/>
          </a:prstGeom>
          <a:noFill/>
          <a:ln>
            <a:noFill/>
          </a:ln>
        </p:spPr>
      </p:pic>
      <p:pic>
        <p:nvPicPr>
          <p:cNvPr id="306" name="Shape 306"/>
          <p:cNvPicPr preferRelativeResize="0"/>
          <p:nvPr/>
        </p:nvPicPr>
        <p:blipFill>
          <a:blip r:embed="rId5">
            <a:alphaModFix/>
          </a:blip>
          <a:stretch>
            <a:fillRect/>
          </a:stretch>
        </p:blipFill>
        <p:spPr>
          <a:xfrm>
            <a:off x="6512738" y="4753076"/>
            <a:ext cx="2105025" cy="1343025"/>
          </a:xfrm>
          <a:prstGeom prst="rect">
            <a:avLst/>
          </a:prstGeom>
          <a:noFill/>
          <a:ln>
            <a:noFill/>
          </a:ln>
        </p:spPr>
      </p:pic>
      <p:sp>
        <p:nvSpPr>
          <p:cNvPr id="307" name="Shape 307"/>
          <p:cNvSpPr txBox="1"/>
          <p:nvPr/>
        </p:nvSpPr>
        <p:spPr>
          <a:xfrm>
            <a:off x="384425" y="1061000"/>
            <a:ext cx="5366400" cy="1460700"/>
          </a:xfrm>
          <a:prstGeom prst="rect">
            <a:avLst/>
          </a:prstGeom>
          <a:noFill/>
          <a:ln>
            <a:noFill/>
          </a:ln>
        </p:spPr>
        <p:txBody>
          <a:bodyPr spcFirstLastPara="1" wrap="square" lIns="91425" tIns="91425" rIns="91425" bIns="91425" anchor="t" anchorCtr="0">
            <a:noAutofit/>
          </a:bodyPr>
          <a:lstStyle/>
          <a:p>
            <a:pPr marL="609600" lvl="0" indent="-668020" rtl="0">
              <a:spcBef>
                <a:spcPts val="0"/>
              </a:spcBef>
              <a:spcAft>
                <a:spcPts val="0"/>
              </a:spcAft>
              <a:buClr>
                <a:srgbClr val="000000"/>
              </a:buClr>
              <a:buSzPts val="3000"/>
              <a:buFont typeface="Noto Sans Symbols"/>
              <a:buChar char="●"/>
            </a:pPr>
            <a:r>
              <a:rPr lang="en-US" sz="3000" b="1">
                <a:latin typeface="Comic Sans MS"/>
                <a:ea typeface="Comic Sans MS"/>
                <a:cs typeface="Comic Sans MS"/>
                <a:sym typeface="Comic Sans MS"/>
              </a:rPr>
              <a:t>Principle of Dominance </a:t>
            </a:r>
            <a:r>
              <a:rPr lang="en-US" sz="3000">
                <a:latin typeface="Comic Sans MS"/>
                <a:ea typeface="Comic Sans MS"/>
                <a:cs typeface="Comic Sans MS"/>
                <a:sym typeface="Comic Sans MS"/>
              </a:rPr>
              <a:t>- 1 gene overshadows another</a:t>
            </a:r>
            <a:endParaRPr sz="3000">
              <a:latin typeface="Comic Sans MS"/>
              <a:ea typeface="Comic Sans MS"/>
              <a:cs typeface="Comic Sans MS"/>
              <a:sym typeface="Comic Sans MS"/>
            </a:endParaRPr>
          </a:p>
          <a:p>
            <a:pPr marL="0" lvl="0" indent="0" rtl="0">
              <a:spcBef>
                <a:spcPts val="0"/>
              </a:spcBef>
              <a:spcAft>
                <a:spcPts val="0"/>
              </a:spcAft>
              <a:buNone/>
            </a:pPr>
            <a:endParaRPr sz="3000">
              <a:latin typeface="Comic Sans MS"/>
              <a:ea typeface="Comic Sans MS"/>
              <a:cs typeface="Comic Sans MS"/>
              <a:sym typeface="Comic Sans MS"/>
            </a:endParaRPr>
          </a:p>
          <a:p>
            <a:pPr marL="0" lvl="0" indent="0">
              <a:spcBef>
                <a:spcPts val="0"/>
              </a:spcBef>
              <a:spcAft>
                <a:spcPts val="0"/>
              </a:spcAft>
              <a:buNone/>
            </a:pPr>
            <a:endParaRPr/>
          </a:p>
        </p:txBody>
      </p:sp>
      <p:sp>
        <p:nvSpPr>
          <p:cNvPr id="308" name="Shape 308"/>
          <p:cNvSpPr txBox="1"/>
          <p:nvPr/>
        </p:nvSpPr>
        <p:spPr>
          <a:xfrm>
            <a:off x="384425" y="2621725"/>
            <a:ext cx="5627700" cy="1343100"/>
          </a:xfrm>
          <a:prstGeom prst="rect">
            <a:avLst/>
          </a:prstGeom>
          <a:noFill/>
          <a:ln>
            <a:noFill/>
          </a:ln>
        </p:spPr>
        <p:txBody>
          <a:bodyPr spcFirstLastPara="1" wrap="square" lIns="91425" tIns="91425" rIns="91425" bIns="91425" anchor="t" anchorCtr="0">
            <a:noAutofit/>
          </a:bodyPr>
          <a:lstStyle/>
          <a:p>
            <a:pPr marL="609600" lvl="0" indent="-668020" rtl="0">
              <a:spcBef>
                <a:spcPts val="640"/>
              </a:spcBef>
              <a:spcAft>
                <a:spcPts val="0"/>
              </a:spcAft>
              <a:buClr>
                <a:srgbClr val="000000"/>
              </a:buClr>
              <a:buSzPts val="3000"/>
              <a:buFont typeface="Noto Sans Symbols"/>
              <a:buChar char="●"/>
            </a:pPr>
            <a:r>
              <a:rPr lang="en-US" sz="3000" b="1">
                <a:latin typeface="Comic Sans MS"/>
                <a:ea typeface="Comic Sans MS"/>
                <a:cs typeface="Comic Sans MS"/>
                <a:sym typeface="Comic Sans MS"/>
              </a:rPr>
              <a:t>Law of Segregation </a:t>
            </a:r>
            <a:r>
              <a:rPr lang="en-US" sz="3000">
                <a:latin typeface="Comic Sans MS"/>
                <a:ea typeface="Comic Sans MS"/>
                <a:cs typeface="Comic Sans MS"/>
                <a:sym typeface="Comic Sans MS"/>
              </a:rPr>
              <a:t>- Alleles separate at meiosis</a:t>
            </a:r>
            <a:endParaRPr sz="3000">
              <a:latin typeface="Tahoma"/>
              <a:ea typeface="Tahoma"/>
              <a:cs typeface="Tahoma"/>
              <a:sym typeface="Tahoma"/>
            </a:endParaRPr>
          </a:p>
          <a:p>
            <a:pPr marL="0" lvl="0" indent="0">
              <a:spcBef>
                <a:spcPts val="0"/>
              </a:spcBef>
              <a:spcAft>
                <a:spcPts val="0"/>
              </a:spcAft>
              <a:buNone/>
            </a:pPr>
            <a:endParaRPr/>
          </a:p>
        </p:txBody>
      </p:sp>
      <p:sp>
        <p:nvSpPr>
          <p:cNvPr id="309" name="Shape 309"/>
          <p:cNvSpPr txBox="1"/>
          <p:nvPr/>
        </p:nvSpPr>
        <p:spPr>
          <a:xfrm>
            <a:off x="384425" y="4064850"/>
            <a:ext cx="6212100" cy="2516400"/>
          </a:xfrm>
          <a:prstGeom prst="rect">
            <a:avLst/>
          </a:prstGeom>
          <a:noFill/>
          <a:ln>
            <a:noFill/>
          </a:ln>
        </p:spPr>
        <p:txBody>
          <a:bodyPr spcFirstLastPara="1" wrap="square" lIns="91425" tIns="91425" rIns="91425" bIns="91425" anchor="t" anchorCtr="0">
            <a:noAutofit/>
          </a:bodyPr>
          <a:lstStyle/>
          <a:p>
            <a:pPr marL="609600" lvl="0" indent="-668020" rtl="0">
              <a:spcBef>
                <a:spcPts val="640"/>
              </a:spcBef>
              <a:spcAft>
                <a:spcPts val="0"/>
              </a:spcAft>
              <a:buClr>
                <a:srgbClr val="000000"/>
              </a:buClr>
              <a:buSzPts val="3000"/>
              <a:buFont typeface="Noto Sans Symbols"/>
              <a:buChar char="●"/>
            </a:pPr>
            <a:r>
              <a:rPr lang="en-US" sz="3000" b="1">
                <a:latin typeface="Comic Sans MS"/>
                <a:ea typeface="Comic Sans MS"/>
                <a:cs typeface="Comic Sans MS"/>
                <a:sym typeface="Comic Sans MS"/>
              </a:rPr>
              <a:t>Law of Independent Assortment </a:t>
            </a:r>
            <a:r>
              <a:rPr lang="en-US" sz="3000">
                <a:latin typeface="Comic Sans MS"/>
                <a:ea typeface="Comic Sans MS"/>
                <a:cs typeface="Comic Sans MS"/>
                <a:sym typeface="Comic Sans MS"/>
              </a:rPr>
              <a:t>- Genes pair up independently of each other so genes for 1 trait aren’t inherited with another</a:t>
            </a:r>
            <a:endParaRPr sz="3000">
              <a:latin typeface="Tahoma"/>
              <a:ea typeface="Tahoma"/>
              <a:cs typeface="Tahoma"/>
              <a:sym typeface="Tahoma"/>
            </a:endParaRPr>
          </a:p>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animEffect transition="in" filter="fade">
                                      <p:cBhvr>
                                        <p:cTn id="7" dur="1"/>
                                        <p:tgtEl>
                                          <p:spTgt spid="3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
                                            <p:txEl>
                                              <p:pRg st="0" end="0"/>
                                            </p:txEl>
                                          </p:spTgt>
                                        </p:tgtEl>
                                        <p:attrNameLst>
                                          <p:attrName>style.visibility</p:attrName>
                                        </p:attrNameLst>
                                      </p:cBhvr>
                                      <p:to>
                                        <p:strVal val="visible"/>
                                      </p:to>
                                    </p:set>
                                    <p:animEffect transition="in" filter="fade">
                                      <p:cBhvr>
                                        <p:cTn id="12" dur="1"/>
                                        <p:tgtEl>
                                          <p:spTgt spid="3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
                                            <p:txEl>
                                              <p:pRg st="1" end="1"/>
                                            </p:txEl>
                                          </p:spTgt>
                                        </p:tgtEl>
                                        <p:attrNameLst>
                                          <p:attrName>style.visibility</p:attrName>
                                        </p:attrNameLst>
                                      </p:cBhvr>
                                      <p:to>
                                        <p:strVal val="visible"/>
                                      </p:to>
                                    </p:set>
                                    <p:animEffect transition="in" filter="fade">
                                      <p:cBhvr>
                                        <p:cTn id="17" dur="1"/>
                                        <p:tgtEl>
                                          <p:spTgt spid="3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
                                            <p:txEl>
                                              <p:pRg st="2" end="2"/>
                                            </p:txEl>
                                          </p:spTgt>
                                        </p:tgtEl>
                                        <p:attrNameLst>
                                          <p:attrName>style.visibility</p:attrName>
                                        </p:attrNameLst>
                                      </p:cBhvr>
                                      <p:to>
                                        <p:strVal val="visible"/>
                                      </p:to>
                                    </p:set>
                                    <p:animEffect transition="in" filter="fade">
                                      <p:cBhvr>
                                        <p:cTn id="22" dur="1"/>
                                        <p:tgtEl>
                                          <p:spTgt spid="307">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04"/>
                                        </p:tgtEl>
                                        <p:attrNameLst>
                                          <p:attrName>style.visibility</p:attrName>
                                        </p:attrNameLst>
                                      </p:cBhvr>
                                      <p:to>
                                        <p:strVal val="visible"/>
                                      </p:to>
                                    </p:set>
                                    <p:animEffect transition="in" filter="fade">
                                      <p:cBhvr>
                                        <p:cTn id="25" dur="1"/>
                                        <p:tgtEl>
                                          <p:spTgt spid="3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8">
                                            <p:txEl>
                                              <p:pRg st="0" end="0"/>
                                            </p:txEl>
                                          </p:spTgt>
                                        </p:tgtEl>
                                        <p:attrNameLst>
                                          <p:attrName>style.visibility</p:attrName>
                                        </p:attrNameLst>
                                      </p:cBhvr>
                                      <p:to>
                                        <p:strVal val="visible"/>
                                      </p:to>
                                    </p:set>
                                    <p:animEffect transition="in" filter="fade">
                                      <p:cBhvr>
                                        <p:cTn id="30" dur="1"/>
                                        <p:tgtEl>
                                          <p:spTgt spid="30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8">
                                            <p:txEl>
                                              <p:pRg st="1" end="1"/>
                                            </p:txEl>
                                          </p:spTgt>
                                        </p:tgtEl>
                                        <p:attrNameLst>
                                          <p:attrName>style.visibility</p:attrName>
                                        </p:attrNameLst>
                                      </p:cBhvr>
                                      <p:to>
                                        <p:strVal val="visible"/>
                                      </p:to>
                                    </p:set>
                                    <p:animEffect transition="in" filter="fade">
                                      <p:cBhvr>
                                        <p:cTn id="35" dur="1"/>
                                        <p:tgtEl>
                                          <p:spTgt spid="308">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05"/>
                                        </p:tgtEl>
                                        <p:attrNameLst>
                                          <p:attrName>style.visibility</p:attrName>
                                        </p:attrNameLst>
                                      </p:cBhvr>
                                      <p:to>
                                        <p:strVal val="visible"/>
                                      </p:to>
                                    </p:set>
                                    <p:animEffect transition="in" filter="fade">
                                      <p:cBhvr>
                                        <p:cTn id="38" dur="1"/>
                                        <p:tgtEl>
                                          <p:spTgt spid="30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9">
                                            <p:txEl>
                                              <p:pRg st="0" end="0"/>
                                            </p:txEl>
                                          </p:spTgt>
                                        </p:tgtEl>
                                        <p:attrNameLst>
                                          <p:attrName>style.visibility</p:attrName>
                                        </p:attrNameLst>
                                      </p:cBhvr>
                                      <p:to>
                                        <p:strVal val="visible"/>
                                      </p:to>
                                    </p:set>
                                    <p:animEffect transition="in" filter="fade">
                                      <p:cBhvr>
                                        <p:cTn id="43" dur="1000"/>
                                        <p:tgtEl>
                                          <p:spTgt spid="30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9">
                                            <p:txEl>
                                              <p:pRg st="1" end="1"/>
                                            </p:txEl>
                                          </p:spTgt>
                                        </p:tgtEl>
                                        <p:attrNameLst>
                                          <p:attrName>style.visibility</p:attrName>
                                        </p:attrNameLst>
                                      </p:cBhvr>
                                      <p:to>
                                        <p:strVal val="visible"/>
                                      </p:to>
                                    </p:set>
                                    <p:animEffect transition="in" filter="fade">
                                      <p:cBhvr>
                                        <p:cTn id="48" dur="1000"/>
                                        <p:tgtEl>
                                          <p:spTgt spid="309">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06"/>
                                        </p:tgtEl>
                                        <p:attrNameLst>
                                          <p:attrName>style.visibility</p:attrName>
                                        </p:attrNameLst>
                                      </p:cBhvr>
                                      <p:to>
                                        <p:strVal val="visible"/>
                                      </p:to>
                                    </p:set>
                                    <p:animEffect transition="in" filter="fade">
                                      <p:cBhvr>
                                        <p:cTn id="51" dur="1"/>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57200" y="119600"/>
            <a:ext cx="8229600" cy="517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	</a:t>
            </a:r>
            <a:r>
              <a:rPr lang="en-US">
                <a:solidFill>
                  <a:srgbClr val="000000"/>
                </a:solidFill>
                <a:latin typeface="Comic Sans MS"/>
                <a:ea typeface="Comic Sans MS"/>
                <a:cs typeface="Comic Sans MS"/>
                <a:sym typeface="Comic Sans MS"/>
              </a:rPr>
              <a:t>ELABORATE</a:t>
            </a:r>
            <a:endParaRPr>
              <a:solidFill>
                <a:srgbClr val="000000"/>
              </a:solidFill>
              <a:latin typeface="Comic Sans MS"/>
              <a:ea typeface="Comic Sans MS"/>
              <a:cs typeface="Comic Sans MS"/>
              <a:sym typeface="Comic Sans MS"/>
            </a:endParaRPr>
          </a:p>
        </p:txBody>
      </p:sp>
      <p:sp>
        <p:nvSpPr>
          <p:cNvPr id="316" name="Shape 316"/>
          <p:cNvSpPr txBox="1">
            <a:spLocks noGrp="1"/>
          </p:cNvSpPr>
          <p:nvPr>
            <p:ph type="body" idx="1"/>
          </p:nvPr>
        </p:nvSpPr>
        <p:spPr>
          <a:xfrm>
            <a:off x="199900" y="538175"/>
            <a:ext cx="6227400" cy="5364300"/>
          </a:xfrm>
          <a:prstGeom prst="rect">
            <a:avLst/>
          </a:prstGeom>
        </p:spPr>
        <p:txBody>
          <a:bodyPr spcFirstLastPara="1" wrap="square" lIns="91425" tIns="91425" rIns="91425" bIns="91425" anchor="t" anchorCtr="0">
            <a:noAutofit/>
          </a:bodyPr>
          <a:lstStyle/>
          <a:p>
            <a:pPr marL="0" lvl="0" indent="0">
              <a:spcBef>
                <a:spcPts val="560"/>
              </a:spcBef>
              <a:spcAft>
                <a:spcPts val="0"/>
              </a:spcAft>
              <a:buNone/>
            </a:pPr>
            <a:r>
              <a:rPr lang="en-US" sz="2400">
                <a:solidFill>
                  <a:srgbClr val="000000"/>
                </a:solidFill>
                <a:latin typeface="Comic Sans MS"/>
                <a:ea typeface="Comic Sans MS"/>
                <a:cs typeface="Comic Sans MS"/>
                <a:sym typeface="Comic Sans MS"/>
              </a:rPr>
              <a:t>MAKE A FACE LAB</a:t>
            </a:r>
            <a:endParaRPr sz="2400">
              <a:solidFill>
                <a:srgbClr val="000000"/>
              </a:solidFill>
              <a:latin typeface="Comic Sans MS"/>
              <a:ea typeface="Comic Sans MS"/>
              <a:cs typeface="Comic Sans MS"/>
              <a:sym typeface="Comic Sans MS"/>
            </a:endParaRPr>
          </a:p>
          <a:p>
            <a:pPr marL="457200" lvl="0" indent="-381000" rtl="0">
              <a:spcBef>
                <a:spcPts val="560"/>
              </a:spcBef>
              <a:spcAft>
                <a:spcPts val="0"/>
              </a:spcAft>
              <a:buClr>
                <a:srgbClr val="000000"/>
              </a:buClr>
              <a:buSzPts val="2400"/>
              <a:buFont typeface="Comic Sans MS"/>
              <a:buAutoNum type="arabicPeriod"/>
            </a:pPr>
            <a:r>
              <a:rPr lang="en-US" sz="2400">
                <a:solidFill>
                  <a:srgbClr val="000000"/>
                </a:solidFill>
                <a:latin typeface="Comic Sans MS"/>
                <a:ea typeface="Comic Sans MS"/>
                <a:cs typeface="Comic Sans MS"/>
                <a:sym typeface="Comic Sans MS"/>
              </a:rPr>
              <a:t>Empty your chromosomes onto your table.  </a:t>
            </a:r>
            <a:r>
              <a:rPr lang="en-US" sz="2400" b="1">
                <a:solidFill>
                  <a:srgbClr val="000000"/>
                </a:solidFill>
                <a:latin typeface="Comic Sans MS"/>
                <a:ea typeface="Comic Sans MS"/>
                <a:cs typeface="Comic Sans MS"/>
                <a:sym typeface="Comic Sans MS"/>
              </a:rPr>
              <a:t>DO NOT TURN THEM OVER. </a:t>
            </a:r>
            <a:r>
              <a:rPr lang="en-US" sz="2400">
                <a:solidFill>
                  <a:srgbClr val="000000"/>
                </a:solidFill>
                <a:latin typeface="Comic Sans MS"/>
                <a:ea typeface="Comic Sans MS"/>
                <a:cs typeface="Comic Sans MS"/>
                <a:sym typeface="Comic Sans MS"/>
              </a:rPr>
              <a:t>Match Homologous Chromosomes.</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rabicPeriod"/>
            </a:pPr>
            <a:r>
              <a:rPr lang="en-US" sz="2400">
                <a:solidFill>
                  <a:srgbClr val="000000"/>
                </a:solidFill>
                <a:latin typeface="Comic Sans MS"/>
                <a:ea typeface="Comic Sans MS"/>
                <a:cs typeface="Comic Sans MS"/>
                <a:sym typeface="Comic Sans MS"/>
              </a:rPr>
              <a:t>Using the Make a Face Packet, determine your child’s traits. Circle them on the sheet provided.</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rabicPeriod"/>
            </a:pPr>
            <a:r>
              <a:rPr lang="en-US" sz="2400">
                <a:solidFill>
                  <a:srgbClr val="000000"/>
                </a:solidFill>
                <a:latin typeface="Comic Sans MS"/>
                <a:ea typeface="Comic Sans MS"/>
                <a:cs typeface="Comic Sans MS"/>
                <a:sym typeface="Comic Sans MS"/>
              </a:rPr>
              <a:t>Once you have determined your child’s traits, draw their yearbook photo give them a senior quote </a:t>
            </a:r>
            <a:r>
              <a:rPr lang="en-US" sz="2400" b="1">
                <a:solidFill>
                  <a:srgbClr val="000000"/>
                </a:solidFill>
                <a:latin typeface="Comic Sans MS"/>
                <a:ea typeface="Comic Sans MS"/>
                <a:cs typeface="Comic Sans MS"/>
                <a:sym typeface="Comic Sans MS"/>
              </a:rPr>
              <a:t>(EACH PERSON MUST DRAW THEIR OWN)</a:t>
            </a:r>
            <a:endParaRPr sz="2400" b="1">
              <a:solidFill>
                <a:srgbClr val="000000"/>
              </a:solidFill>
              <a:latin typeface="Comic Sans MS"/>
              <a:ea typeface="Comic Sans MS"/>
              <a:cs typeface="Comic Sans MS"/>
              <a:sym typeface="Comic Sans MS"/>
            </a:endParaRPr>
          </a:p>
          <a:p>
            <a:pPr marL="457200" lvl="0" indent="-381000">
              <a:spcBef>
                <a:spcPts val="0"/>
              </a:spcBef>
              <a:spcAft>
                <a:spcPts val="0"/>
              </a:spcAft>
              <a:buClr>
                <a:srgbClr val="000000"/>
              </a:buClr>
              <a:buSzPts val="2400"/>
              <a:buFont typeface="Comic Sans MS"/>
              <a:buAutoNum type="arabicPeriod"/>
            </a:pPr>
            <a:r>
              <a:rPr lang="en-US" sz="2400">
                <a:solidFill>
                  <a:srgbClr val="000000"/>
                </a:solidFill>
                <a:latin typeface="Comic Sans MS"/>
                <a:ea typeface="Comic Sans MS"/>
                <a:cs typeface="Comic Sans MS"/>
                <a:sym typeface="Comic Sans MS"/>
              </a:rPr>
              <a:t>Answer the questions on the back of your paper.</a:t>
            </a:r>
            <a:endParaRPr sz="2400">
              <a:solidFill>
                <a:srgbClr val="000000"/>
              </a:solidFill>
              <a:latin typeface="Comic Sans MS"/>
              <a:ea typeface="Comic Sans MS"/>
              <a:cs typeface="Comic Sans MS"/>
              <a:sym typeface="Comic Sans MS"/>
            </a:endParaRPr>
          </a:p>
        </p:txBody>
      </p:sp>
      <p:pic>
        <p:nvPicPr>
          <p:cNvPr id="317" name="Shape 317"/>
          <p:cNvPicPr preferRelativeResize="0"/>
          <p:nvPr/>
        </p:nvPicPr>
        <p:blipFill>
          <a:blip r:embed="rId3">
            <a:alphaModFix/>
          </a:blip>
          <a:stretch>
            <a:fillRect/>
          </a:stretch>
        </p:blipFill>
        <p:spPr>
          <a:xfrm>
            <a:off x="6319825" y="1382225"/>
            <a:ext cx="2720650" cy="3775049"/>
          </a:xfrm>
          <a:prstGeom prst="rect">
            <a:avLst/>
          </a:prstGeom>
          <a:noFill/>
          <a:ln>
            <a:noFill/>
          </a:ln>
        </p:spPr>
      </p:pic>
      <p:sp>
        <p:nvSpPr>
          <p:cNvPr id="318" name="Shape 318"/>
          <p:cNvSpPr txBox="1"/>
          <p:nvPr/>
        </p:nvSpPr>
        <p:spPr>
          <a:xfrm>
            <a:off x="6427450" y="5335700"/>
            <a:ext cx="1922100" cy="461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          Jay Leno Chin</a:t>
            </a:r>
            <a:endParaRPr/>
          </a:p>
        </p:txBody>
      </p:sp>
      <p:cxnSp>
        <p:nvCxnSpPr>
          <p:cNvPr id="319" name="Shape 319"/>
          <p:cNvCxnSpPr/>
          <p:nvPr/>
        </p:nvCxnSpPr>
        <p:spPr>
          <a:xfrm rot="10800000" flipH="1">
            <a:off x="7488450" y="3859400"/>
            <a:ext cx="445800" cy="1476300"/>
          </a:xfrm>
          <a:prstGeom prst="straightConnector1">
            <a:avLst/>
          </a:prstGeom>
          <a:noFill/>
          <a:ln w="9525" cap="flat" cmpd="sng">
            <a:solidFill>
              <a:srgbClr val="FFFFFF"/>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0" y="365625"/>
            <a:ext cx="8229600" cy="680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solidFill>
                  <a:srgbClr val="000000"/>
                </a:solidFill>
                <a:latin typeface="Comic Sans MS"/>
                <a:ea typeface="Comic Sans MS"/>
                <a:cs typeface="Comic Sans MS"/>
                <a:sym typeface="Comic Sans MS"/>
              </a:rPr>
              <a:t>EVALUATE</a:t>
            </a:r>
            <a:endParaRPr>
              <a:solidFill>
                <a:srgbClr val="000000"/>
              </a:solidFill>
              <a:latin typeface="Comic Sans MS"/>
              <a:ea typeface="Comic Sans MS"/>
              <a:cs typeface="Comic Sans MS"/>
              <a:sym typeface="Comic Sans MS"/>
            </a:endParaRPr>
          </a:p>
        </p:txBody>
      </p:sp>
      <p:sp>
        <p:nvSpPr>
          <p:cNvPr id="326" name="Shape 326"/>
          <p:cNvSpPr txBox="1">
            <a:spLocks noGrp="1"/>
          </p:cNvSpPr>
          <p:nvPr>
            <p:ph type="body" idx="1"/>
          </p:nvPr>
        </p:nvSpPr>
        <p:spPr>
          <a:xfrm>
            <a:off x="457200" y="1276275"/>
            <a:ext cx="8229600" cy="48198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US" sz="3000">
                <a:solidFill>
                  <a:srgbClr val="000000"/>
                </a:solidFill>
                <a:latin typeface="Comic Sans MS"/>
                <a:ea typeface="Comic Sans MS"/>
                <a:cs typeface="Comic Sans MS"/>
                <a:sym typeface="Comic Sans MS"/>
              </a:rPr>
              <a:t>Which pattern of heredity determines human hair color and skin color?</a:t>
            </a:r>
            <a:endParaRPr sz="3000">
              <a:solidFill>
                <a:srgbClr val="000000"/>
              </a:solidFill>
              <a:latin typeface="Comic Sans MS"/>
              <a:ea typeface="Comic Sans MS"/>
              <a:cs typeface="Comic Sans MS"/>
              <a:sym typeface="Comic Sans MS"/>
            </a:endParaRPr>
          </a:p>
          <a:p>
            <a:pPr marL="0" lvl="0" indent="0" rtl="0">
              <a:spcBef>
                <a:spcPts val="640"/>
              </a:spcBef>
              <a:spcAft>
                <a:spcPts val="0"/>
              </a:spcAft>
              <a:buNone/>
            </a:pPr>
            <a:endParaRPr sz="3000">
              <a:solidFill>
                <a:srgbClr val="000000"/>
              </a:solidFill>
              <a:latin typeface="Comic Sans MS"/>
              <a:ea typeface="Comic Sans MS"/>
              <a:cs typeface="Comic Sans MS"/>
              <a:sym typeface="Comic Sans MS"/>
            </a:endParaRPr>
          </a:p>
          <a:p>
            <a:pPr marL="457200" lvl="0" indent="-419100" rtl="0">
              <a:spcBef>
                <a:spcPts val="64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Multiple alleles</a:t>
            </a:r>
            <a:endParaRPr sz="3000">
              <a:solidFill>
                <a:srgbClr val="000000"/>
              </a:solidFill>
              <a:latin typeface="Comic Sans MS"/>
              <a:ea typeface="Comic Sans MS"/>
              <a:cs typeface="Comic Sans MS"/>
              <a:sym typeface="Comic Sans MS"/>
            </a:endParaRPr>
          </a:p>
          <a:p>
            <a:pPr marL="457200" lvl="0" indent="-419100" rtl="0">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Polygenic traits</a:t>
            </a:r>
            <a:endParaRPr sz="3000">
              <a:solidFill>
                <a:srgbClr val="000000"/>
              </a:solidFill>
              <a:latin typeface="Comic Sans MS"/>
              <a:ea typeface="Comic Sans MS"/>
              <a:cs typeface="Comic Sans MS"/>
              <a:sym typeface="Comic Sans MS"/>
            </a:endParaRPr>
          </a:p>
          <a:p>
            <a:pPr marL="457200" lvl="0" indent="-419100" rtl="0">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Incomplete Dominance</a:t>
            </a:r>
            <a:endParaRPr sz="3000">
              <a:solidFill>
                <a:srgbClr val="000000"/>
              </a:solidFill>
              <a:latin typeface="Comic Sans MS"/>
              <a:ea typeface="Comic Sans MS"/>
              <a:cs typeface="Comic Sans MS"/>
              <a:sym typeface="Comic Sans MS"/>
            </a:endParaRPr>
          </a:p>
          <a:p>
            <a:pPr marL="457200" lvl="0" indent="-419100" rtl="0">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Codominance</a:t>
            </a:r>
            <a:endParaRPr sz="3000">
              <a:solidFill>
                <a:srgbClr val="000000"/>
              </a:solidFill>
              <a:latin typeface="Comic Sans MS"/>
              <a:ea typeface="Comic Sans MS"/>
              <a:cs typeface="Comic Sans MS"/>
              <a:sym typeface="Comic Sans MS"/>
            </a:endParaRPr>
          </a:p>
        </p:txBody>
      </p:sp>
      <p:sp>
        <p:nvSpPr>
          <p:cNvPr id="327" name="Shape 327"/>
          <p:cNvSpPr/>
          <p:nvPr/>
        </p:nvSpPr>
        <p:spPr>
          <a:xfrm>
            <a:off x="107700" y="3813425"/>
            <a:ext cx="349500" cy="261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1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381000"/>
            <a:ext cx="8229600" cy="710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EVALUATE</a:t>
            </a:r>
            <a:endParaRPr>
              <a:solidFill>
                <a:srgbClr val="000000"/>
              </a:solidFill>
              <a:latin typeface="Comic Sans MS"/>
              <a:ea typeface="Comic Sans MS"/>
              <a:cs typeface="Comic Sans MS"/>
              <a:sym typeface="Comic Sans MS"/>
            </a:endParaRPr>
          </a:p>
        </p:txBody>
      </p:sp>
      <p:sp>
        <p:nvSpPr>
          <p:cNvPr id="334" name="Shape 334"/>
          <p:cNvSpPr txBox="1">
            <a:spLocks noGrp="1"/>
          </p:cNvSpPr>
          <p:nvPr>
            <p:ph type="body" idx="1"/>
          </p:nvPr>
        </p:nvSpPr>
        <p:spPr>
          <a:xfrm>
            <a:off x="457200" y="1214750"/>
            <a:ext cx="8507400" cy="48813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2400">
                <a:solidFill>
                  <a:srgbClr val="000000"/>
                </a:solidFill>
                <a:latin typeface="Comic Sans MS"/>
                <a:ea typeface="Comic Sans MS"/>
                <a:cs typeface="Comic Sans MS"/>
                <a:sym typeface="Comic Sans MS"/>
              </a:rPr>
              <a:t>Noah has blue eyes, and both of his parents have brown eyes. What can </a:t>
            </a:r>
            <a:r>
              <a:rPr lang="en-US" sz="2400" b="1" i="1">
                <a:solidFill>
                  <a:srgbClr val="000000"/>
                </a:solidFill>
                <a:latin typeface="Comic Sans MS"/>
                <a:ea typeface="Comic Sans MS"/>
                <a:cs typeface="Comic Sans MS"/>
                <a:sym typeface="Comic Sans MS"/>
              </a:rPr>
              <a:t>most likely</a:t>
            </a:r>
            <a:r>
              <a:rPr lang="en-US" sz="2400">
                <a:solidFill>
                  <a:srgbClr val="000000"/>
                </a:solidFill>
                <a:latin typeface="Comic Sans MS"/>
                <a:ea typeface="Comic Sans MS"/>
                <a:cs typeface="Comic Sans MS"/>
                <a:sym typeface="Comic Sans MS"/>
              </a:rPr>
              <a:t> be concluded about Noah’s parents?</a:t>
            </a:r>
            <a:endParaRPr sz="2400">
              <a:solidFill>
                <a:srgbClr val="000000"/>
              </a:solidFill>
              <a:latin typeface="Comic Sans MS"/>
              <a:ea typeface="Comic Sans MS"/>
              <a:cs typeface="Comic Sans MS"/>
              <a:sym typeface="Comic Sans MS"/>
            </a:endParaRPr>
          </a:p>
          <a:p>
            <a:pPr marL="0" lvl="0" indent="0">
              <a:spcBef>
                <a:spcPts val="640"/>
              </a:spcBef>
              <a:spcAft>
                <a:spcPts val="0"/>
              </a:spcAft>
              <a:buNone/>
            </a:pPr>
            <a:endParaRPr sz="2400">
              <a:solidFill>
                <a:srgbClr val="FFFFFF"/>
              </a:solidFill>
              <a:latin typeface="Comic Sans MS"/>
              <a:ea typeface="Comic Sans MS"/>
              <a:cs typeface="Comic Sans MS"/>
              <a:sym typeface="Comic Sans MS"/>
            </a:endParaRPr>
          </a:p>
          <a:p>
            <a:pPr marL="457200" lvl="0" indent="-381000" rtl="0">
              <a:spcBef>
                <a:spcPts val="64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His father has the recessive blue eye characteristic.</a:t>
            </a:r>
            <a:endParaRPr sz="2400">
              <a:solidFill>
                <a:srgbClr val="000000"/>
              </a:solidFill>
              <a:latin typeface="Comic Sans MS"/>
              <a:ea typeface="Comic Sans MS"/>
              <a:cs typeface="Comic Sans MS"/>
              <a:sym typeface="Comic Sans MS"/>
            </a:endParaRPr>
          </a:p>
          <a:p>
            <a:pPr marL="0" lvl="0" indent="0">
              <a:spcBef>
                <a:spcPts val="640"/>
              </a:spcBef>
              <a:spcAft>
                <a:spcPts val="0"/>
              </a:spcAft>
              <a:buNone/>
            </a:pPr>
            <a:r>
              <a:rPr lang="en-US" sz="2400">
                <a:solidFill>
                  <a:srgbClr val="000000"/>
                </a:solidFill>
                <a:latin typeface="Comic Sans MS"/>
                <a:ea typeface="Comic Sans MS"/>
                <a:cs typeface="Comic Sans MS"/>
                <a:sym typeface="Comic Sans MS"/>
              </a:rPr>
              <a:t>B. His mother has the recessive blue eye characteristic.</a:t>
            </a:r>
            <a:endParaRPr sz="2400">
              <a:solidFill>
                <a:srgbClr val="000000"/>
              </a:solidFill>
              <a:latin typeface="Comic Sans MS"/>
              <a:ea typeface="Comic Sans MS"/>
              <a:cs typeface="Comic Sans MS"/>
              <a:sym typeface="Comic Sans MS"/>
            </a:endParaRPr>
          </a:p>
          <a:p>
            <a:pPr marL="0" lvl="0" indent="0" rtl="0">
              <a:lnSpc>
                <a:spcPct val="115000"/>
              </a:lnSpc>
              <a:spcBef>
                <a:spcPts val="0"/>
              </a:spcBef>
              <a:spcAft>
                <a:spcPts val="0"/>
              </a:spcAft>
              <a:buNone/>
            </a:pPr>
            <a:r>
              <a:rPr lang="en-US" sz="2400">
                <a:solidFill>
                  <a:srgbClr val="000000"/>
                </a:solidFill>
                <a:latin typeface="Comic Sans MS"/>
                <a:ea typeface="Comic Sans MS"/>
                <a:cs typeface="Comic Sans MS"/>
                <a:sym typeface="Comic Sans MS"/>
              </a:rPr>
              <a:t>C. Both of his parents have recessive blue eye characteristics.</a:t>
            </a:r>
            <a:endParaRPr sz="2400">
              <a:solidFill>
                <a:srgbClr val="000000"/>
              </a:solidFill>
              <a:latin typeface="Comic Sans MS"/>
              <a:ea typeface="Comic Sans MS"/>
              <a:cs typeface="Comic Sans MS"/>
              <a:sym typeface="Comic Sans MS"/>
            </a:endParaRPr>
          </a:p>
          <a:p>
            <a:pPr marL="0" lvl="0" indent="0" rtl="0">
              <a:lnSpc>
                <a:spcPct val="115000"/>
              </a:lnSpc>
              <a:spcBef>
                <a:spcPts val="800"/>
              </a:spcBef>
              <a:spcAft>
                <a:spcPts val="0"/>
              </a:spcAft>
              <a:buNone/>
            </a:pPr>
            <a:r>
              <a:rPr lang="en-US" sz="2400">
                <a:solidFill>
                  <a:srgbClr val="000000"/>
                </a:solidFill>
                <a:latin typeface="Comic Sans MS"/>
                <a:ea typeface="Comic Sans MS"/>
                <a:cs typeface="Comic Sans MS"/>
                <a:sym typeface="Comic Sans MS"/>
              </a:rPr>
              <a:t>D. Neither of his parents have the recessive blue eye characteristic.</a:t>
            </a:r>
            <a:endParaRPr sz="2400">
              <a:solidFill>
                <a:srgbClr val="000000"/>
              </a:solidFill>
              <a:latin typeface="Comic Sans MS"/>
              <a:ea typeface="Comic Sans MS"/>
              <a:cs typeface="Comic Sans MS"/>
              <a:sym typeface="Comic Sans MS"/>
            </a:endParaRPr>
          </a:p>
          <a:p>
            <a:pPr marL="0" lvl="0" indent="0" rtl="0">
              <a:lnSpc>
                <a:spcPct val="115000"/>
              </a:lnSpc>
              <a:spcBef>
                <a:spcPts val="800"/>
              </a:spcBef>
              <a:spcAft>
                <a:spcPts val="0"/>
              </a:spcAft>
              <a:buNone/>
            </a:pPr>
            <a:endParaRPr sz="1100">
              <a:solidFill>
                <a:srgbClr val="000000"/>
              </a:solidFill>
              <a:latin typeface="Verdana"/>
              <a:ea typeface="Verdana"/>
              <a:cs typeface="Verdana"/>
              <a:sym typeface="Verdana"/>
            </a:endParaRPr>
          </a:p>
          <a:p>
            <a:pPr marL="0" lvl="0" indent="0">
              <a:spcBef>
                <a:spcPts val="800"/>
              </a:spcBef>
              <a:spcAft>
                <a:spcPts val="0"/>
              </a:spcAft>
              <a:buNone/>
            </a:pPr>
            <a:endParaRPr sz="1100">
              <a:solidFill>
                <a:srgbClr val="000000"/>
              </a:solidFill>
              <a:highlight>
                <a:srgbClr val="FFFFFF"/>
              </a:highlight>
              <a:latin typeface="Verdana"/>
              <a:ea typeface="Verdana"/>
              <a:cs typeface="Verdana"/>
              <a:sym typeface="Verdana"/>
            </a:endParaRPr>
          </a:p>
        </p:txBody>
      </p:sp>
      <p:sp>
        <p:nvSpPr>
          <p:cNvPr id="335" name="Shape 335"/>
          <p:cNvSpPr/>
          <p:nvPr/>
        </p:nvSpPr>
        <p:spPr>
          <a:xfrm>
            <a:off x="92400" y="4197850"/>
            <a:ext cx="364800" cy="292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1"/>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107625"/>
            <a:ext cx="8229600" cy="615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600">
                <a:solidFill>
                  <a:srgbClr val="000000"/>
                </a:solidFill>
                <a:latin typeface="Comic Sans MS"/>
                <a:ea typeface="Comic Sans MS"/>
                <a:cs typeface="Comic Sans MS"/>
                <a:sym typeface="Comic Sans MS"/>
              </a:rPr>
              <a:t>EVALUATE</a:t>
            </a:r>
            <a:endParaRPr sz="3600">
              <a:solidFill>
                <a:srgbClr val="000000"/>
              </a:solidFill>
              <a:latin typeface="Comic Sans MS"/>
              <a:ea typeface="Comic Sans MS"/>
              <a:cs typeface="Comic Sans MS"/>
              <a:sym typeface="Comic Sans MS"/>
            </a:endParaRPr>
          </a:p>
        </p:txBody>
      </p:sp>
      <p:sp>
        <p:nvSpPr>
          <p:cNvPr id="342" name="Shape 342"/>
          <p:cNvSpPr txBox="1">
            <a:spLocks noGrp="1"/>
          </p:cNvSpPr>
          <p:nvPr>
            <p:ph type="body" idx="1"/>
          </p:nvPr>
        </p:nvSpPr>
        <p:spPr>
          <a:xfrm>
            <a:off x="457200" y="722625"/>
            <a:ext cx="8229600" cy="56742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2400">
                <a:solidFill>
                  <a:srgbClr val="000000"/>
                </a:solidFill>
                <a:latin typeface="Comic Sans MS"/>
                <a:ea typeface="Comic Sans MS"/>
                <a:cs typeface="Comic Sans MS"/>
                <a:sym typeface="Comic Sans MS"/>
              </a:rPr>
              <a:t>A student is constructing a model of a single chromosome. The individual segments within the chromosome represent genes that control certain traits.</a:t>
            </a:r>
            <a:endParaRPr sz="2400">
              <a:solidFill>
                <a:srgbClr val="000000"/>
              </a:solidFill>
              <a:latin typeface="Comic Sans MS"/>
              <a:ea typeface="Comic Sans MS"/>
              <a:cs typeface="Comic Sans MS"/>
              <a:sym typeface="Comic Sans MS"/>
            </a:endParaRPr>
          </a:p>
          <a:p>
            <a:pPr marL="0" lvl="0" indent="0">
              <a:spcBef>
                <a:spcPts val="640"/>
              </a:spcBef>
              <a:spcAft>
                <a:spcPts val="0"/>
              </a:spcAft>
              <a:buNone/>
            </a:pPr>
            <a:endParaRPr sz="2400">
              <a:solidFill>
                <a:srgbClr val="000000"/>
              </a:solidFill>
              <a:latin typeface="Comic Sans MS"/>
              <a:ea typeface="Comic Sans MS"/>
              <a:cs typeface="Comic Sans MS"/>
              <a:sym typeface="Comic Sans MS"/>
            </a:endParaRPr>
          </a:p>
          <a:p>
            <a:pPr marL="0" lvl="0" indent="0">
              <a:spcBef>
                <a:spcPts val="640"/>
              </a:spcBef>
              <a:spcAft>
                <a:spcPts val="0"/>
              </a:spcAft>
              <a:buNone/>
            </a:pPr>
            <a:endParaRPr sz="2400">
              <a:solidFill>
                <a:srgbClr val="000000"/>
              </a:solidFill>
              <a:latin typeface="Comic Sans MS"/>
              <a:ea typeface="Comic Sans MS"/>
              <a:cs typeface="Comic Sans MS"/>
              <a:sym typeface="Comic Sans MS"/>
            </a:endParaRPr>
          </a:p>
          <a:p>
            <a:pPr marL="0" lvl="0" indent="0">
              <a:spcBef>
                <a:spcPts val="640"/>
              </a:spcBef>
              <a:spcAft>
                <a:spcPts val="0"/>
              </a:spcAft>
              <a:buNone/>
            </a:pPr>
            <a:endParaRPr sz="2400">
              <a:solidFill>
                <a:srgbClr val="000000"/>
              </a:solidFill>
              <a:latin typeface="Comic Sans MS"/>
              <a:ea typeface="Comic Sans MS"/>
              <a:cs typeface="Comic Sans MS"/>
              <a:sym typeface="Comic Sans MS"/>
            </a:endParaRPr>
          </a:p>
          <a:p>
            <a:pPr marL="0" lvl="0" indent="0" rtl="0">
              <a:spcBef>
                <a:spcPts val="640"/>
              </a:spcBef>
              <a:spcAft>
                <a:spcPts val="0"/>
              </a:spcAft>
              <a:buNone/>
            </a:pPr>
            <a:r>
              <a:rPr lang="en-US" sz="2400">
                <a:solidFill>
                  <a:srgbClr val="000000"/>
                </a:solidFill>
                <a:latin typeface="Comic Sans MS"/>
                <a:ea typeface="Comic Sans MS"/>
                <a:cs typeface="Comic Sans MS"/>
                <a:sym typeface="Comic Sans MS"/>
              </a:rPr>
              <a:t>Based on the model, which term BEST describes gene pair #1.</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Dominant</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Recessive</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Homozygous</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Heterozygous</a:t>
            </a:r>
            <a:endParaRPr sz="2400">
              <a:solidFill>
                <a:srgbClr val="000000"/>
              </a:solidFill>
              <a:latin typeface="Comic Sans MS"/>
              <a:ea typeface="Comic Sans MS"/>
              <a:cs typeface="Comic Sans MS"/>
              <a:sym typeface="Comic Sans MS"/>
            </a:endParaRPr>
          </a:p>
          <a:p>
            <a:pPr marL="0" lvl="0" indent="0" rtl="0">
              <a:spcBef>
                <a:spcPts val="0"/>
              </a:spcBef>
              <a:spcAft>
                <a:spcPts val="0"/>
              </a:spcAft>
              <a:buNone/>
            </a:pPr>
            <a:endParaRPr sz="1800">
              <a:solidFill>
                <a:srgbClr val="FFFFFF"/>
              </a:solidFill>
              <a:latin typeface="Comic Sans MS"/>
              <a:ea typeface="Comic Sans MS"/>
              <a:cs typeface="Comic Sans MS"/>
              <a:sym typeface="Comic Sans MS"/>
            </a:endParaRPr>
          </a:p>
        </p:txBody>
      </p:sp>
      <p:pic>
        <p:nvPicPr>
          <p:cNvPr id="343" name="Shape 343"/>
          <p:cNvPicPr preferRelativeResize="0"/>
          <p:nvPr/>
        </p:nvPicPr>
        <p:blipFill>
          <a:blip r:embed="rId3">
            <a:alphaModFix/>
          </a:blip>
          <a:stretch>
            <a:fillRect/>
          </a:stretch>
        </p:blipFill>
        <p:spPr>
          <a:xfrm>
            <a:off x="2698425" y="2352625"/>
            <a:ext cx="2886075" cy="1445425"/>
          </a:xfrm>
          <a:prstGeom prst="rect">
            <a:avLst/>
          </a:prstGeom>
          <a:noFill/>
          <a:ln>
            <a:noFill/>
          </a:ln>
        </p:spPr>
      </p:pic>
      <p:sp>
        <p:nvSpPr>
          <p:cNvPr id="344" name="Shape 344"/>
          <p:cNvSpPr/>
          <p:nvPr/>
        </p:nvSpPr>
        <p:spPr>
          <a:xfrm>
            <a:off x="88200" y="5889275"/>
            <a:ext cx="369000" cy="353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1"/>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381000"/>
            <a:ext cx="8229600" cy="910500"/>
          </a:xfrm>
          <a:prstGeom prst="rect">
            <a:avLst/>
          </a:prstGeom>
          <a:noFill/>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EVALUATE</a:t>
            </a:r>
            <a:endParaRPr>
              <a:solidFill>
                <a:srgbClr val="000000"/>
              </a:solidFill>
              <a:latin typeface="Comic Sans MS"/>
              <a:ea typeface="Comic Sans MS"/>
              <a:cs typeface="Comic Sans MS"/>
              <a:sym typeface="Comic Sans MS"/>
            </a:endParaRPr>
          </a:p>
        </p:txBody>
      </p:sp>
      <p:sp>
        <p:nvSpPr>
          <p:cNvPr id="351" name="Shape 351"/>
          <p:cNvSpPr txBox="1">
            <a:spLocks noGrp="1"/>
          </p:cNvSpPr>
          <p:nvPr>
            <p:ph type="body" idx="1"/>
          </p:nvPr>
        </p:nvSpPr>
        <p:spPr>
          <a:xfrm>
            <a:off x="457200" y="1414650"/>
            <a:ext cx="8229600" cy="46812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3000">
                <a:solidFill>
                  <a:srgbClr val="000000"/>
                </a:solidFill>
                <a:latin typeface="Comic Sans MS"/>
                <a:ea typeface="Comic Sans MS"/>
                <a:cs typeface="Comic Sans MS"/>
                <a:sym typeface="Comic Sans MS"/>
              </a:rPr>
              <a:t>Which is a homozygous genotype?</a:t>
            </a:r>
            <a:endParaRPr sz="3000">
              <a:solidFill>
                <a:srgbClr val="000000"/>
              </a:solidFill>
              <a:latin typeface="Comic Sans MS"/>
              <a:ea typeface="Comic Sans MS"/>
              <a:cs typeface="Comic Sans MS"/>
              <a:sym typeface="Comic Sans MS"/>
            </a:endParaRPr>
          </a:p>
          <a:p>
            <a:pPr marL="0" lvl="0" indent="0">
              <a:spcBef>
                <a:spcPts val="640"/>
              </a:spcBef>
              <a:spcAft>
                <a:spcPts val="0"/>
              </a:spcAft>
              <a:buNone/>
            </a:pPr>
            <a:endParaRPr sz="3000">
              <a:solidFill>
                <a:srgbClr val="000000"/>
              </a:solidFill>
              <a:latin typeface="Comic Sans MS"/>
              <a:ea typeface="Comic Sans MS"/>
              <a:cs typeface="Comic Sans MS"/>
              <a:sym typeface="Comic Sans MS"/>
            </a:endParaRPr>
          </a:p>
          <a:p>
            <a:pPr marL="457200" lvl="0" indent="-419100" rtl="0">
              <a:spcBef>
                <a:spcPts val="64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B</a:t>
            </a:r>
            <a:endParaRPr sz="3000">
              <a:solidFill>
                <a:srgbClr val="000000"/>
              </a:solidFill>
              <a:latin typeface="Comic Sans MS"/>
              <a:ea typeface="Comic Sans MS"/>
              <a:cs typeface="Comic Sans MS"/>
              <a:sym typeface="Comic Sans MS"/>
            </a:endParaRPr>
          </a:p>
          <a:p>
            <a:pPr marL="457200" lvl="0" indent="-419100" rtl="0">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b</a:t>
            </a:r>
            <a:endParaRPr sz="3000">
              <a:solidFill>
                <a:srgbClr val="000000"/>
              </a:solidFill>
              <a:latin typeface="Comic Sans MS"/>
              <a:ea typeface="Comic Sans MS"/>
              <a:cs typeface="Comic Sans MS"/>
              <a:sym typeface="Comic Sans MS"/>
            </a:endParaRPr>
          </a:p>
          <a:p>
            <a:pPr marL="457200" lvl="0" indent="-419100" rtl="0">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BB</a:t>
            </a:r>
            <a:endParaRPr sz="3000">
              <a:solidFill>
                <a:srgbClr val="000000"/>
              </a:solidFill>
              <a:latin typeface="Comic Sans MS"/>
              <a:ea typeface="Comic Sans MS"/>
              <a:cs typeface="Comic Sans MS"/>
              <a:sym typeface="Comic Sans MS"/>
            </a:endParaRPr>
          </a:p>
          <a:p>
            <a:pPr marL="457200" lvl="0" indent="-419100">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Bb</a:t>
            </a:r>
            <a:endParaRPr sz="3000">
              <a:solidFill>
                <a:srgbClr val="000000"/>
              </a:solidFill>
              <a:latin typeface="Comic Sans MS"/>
              <a:ea typeface="Comic Sans MS"/>
              <a:cs typeface="Comic Sans MS"/>
              <a:sym typeface="Comic Sans MS"/>
            </a:endParaRPr>
          </a:p>
        </p:txBody>
      </p:sp>
      <p:sp>
        <p:nvSpPr>
          <p:cNvPr id="352" name="Shape 352"/>
          <p:cNvSpPr/>
          <p:nvPr/>
        </p:nvSpPr>
        <p:spPr>
          <a:xfrm>
            <a:off x="123000" y="3810125"/>
            <a:ext cx="261600" cy="480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1"/>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61400"/>
            <a:ext cx="8229600" cy="70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ENGAGE</a:t>
            </a:r>
            <a:endParaRPr>
              <a:solidFill>
                <a:srgbClr val="000000"/>
              </a:solidFill>
              <a:latin typeface="Comic Sans MS"/>
              <a:ea typeface="Comic Sans MS"/>
              <a:cs typeface="Comic Sans MS"/>
              <a:sym typeface="Comic Sans MS"/>
            </a:endParaRPr>
          </a:p>
        </p:txBody>
      </p:sp>
      <p:sp>
        <p:nvSpPr>
          <p:cNvPr id="202" name="Shape 202"/>
          <p:cNvSpPr txBox="1">
            <a:spLocks noGrp="1"/>
          </p:cNvSpPr>
          <p:nvPr>
            <p:ph type="body" idx="1"/>
          </p:nvPr>
        </p:nvSpPr>
        <p:spPr>
          <a:xfrm>
            <a:off x="184525" y="1091750"/>
            <a:ext cx="5289600" cy="5489400"/>
          </a:xfrm>
          <a:prstGeom prst="rect">
            <a:avLst/>
          </a:prstGeom>
        </p:spPr>
        <p:txBody>
          <a:bodyPr spcFirstLastPara="1" wrap="square" lIns="91425" tIns="91425" rIns="91425" bIns="91425" anchor="t" anchorCtr="0">
            <a:noAutofit/>
          </a:bodyPr>
          <a:lstStyle/>
          <a:p>
            <a:pPr marL="0" lvl="0" indent="0">
              <a:spcBef>
                <a:spcPts val="560"/>
              </a:spcBef>
              <a:spcAft>
                <a:spcPts val="0"/>
              </a:spcAft>
              <a:buNone/>
            </a:pPr>
            <a:r>
              <a:rPr lang="en-US" sz="2400">
                <a:solidFill>
                  <a:srgbClr val="000000"/>
                </a:solidFill>
                <a:latin typeface="Comic Sans MS"/>
                <a:ea typeface="Comic Sans MS"/>
                <a:cs typeface="Comic Sans MS"/>
                <a:sym typeface="Comic Sans MS"/>
              </a:rPr>
              <a:t>How is it possible that the siblings in the picture have the exact same parents but do not really look alike?</a:t>
            </a:r>
            <a:endParaRPr sz="2400">
              <a:solidFill>
                <a:srgbClr val="000000"/>
              </a:solidFill>
              <a:latin typeface="Comic Sans MS"/>
              <a:ea typeface="Comic Sans MS"/>
              <a:cs typeface="Comic Sans MS"/>
              <a:sym typeface="Comic Sans MS"/>
            </a:endParaRPr>
          </a:p>
          <a:p>
            <a:pPr marL="0" lvl="0" indent="0">
              <a:spcBef>
                <a:spcPts val="560"/>
              </a:spcBef>
              <a:spcAft>
                <a:spcPts val="0"/>
              </a:spcAft>
              <a:buNone/>
            </a:pPr>
            <a:endParaRPr sz="2400">
              <a:solidFill>
                <a:srgbClr val="000000"/>
              </a:solidFill>
              <a:latin typeface="Comic Sans MS"/>
              <a:ea typeface="Comic Sans MS"/>
              <a:cs typeface="Comic Sans MS"/>
              <a:sym typeface="Comic Sans MS"/>
            </a:endParaRPr>
          </a:p>
          <a:p>
            <a:pPr marL="0" lvl="0" indent="0">
              <a:spcBef>
                <a:spcPts val="560"/>
              </a:spcBef>
              <a:spcAft>
                <a:spcPts val="0"/>
              </a:spcAft>
              <a:buNone/>
            </a:pPr>
            <a:r>
              <a:rPr lang="en-US" sz="2400">
                <a:solidFill>
                  <a:srgbClr val="000000"/>
                </a:solidFill>
                <a:latin typeface="Comic Sans MS"/>
                <a:ea typeface="Comic Sans MS"/>
                <a:cs typeface="Comic Sans MS"/>
                <a:sym typeface="Comic Sans MS"/>
              </a:rPr>
              <a:t>How does a man with brown hair and a woman with blonde hair have a child with red hair?</a:t>
            </a:r>
            <a:endParaRPr sz="2400">
              <a:solidFill>
                <a:srgbClr val="000000"/>
              </a:solidFill>
              <a:latin typeface="Comic Sans MS"/>
              <a:ea typeface="Comic Sans MS"/>
              <a:cs typeface="Comic Sans MS"/>
              <a:sym typeface="Comic Sans MS"/>
            </a:endParaRPr>
          </a:p>
          <a:p>
            <a:pPr marL="0" lvl="0" indent="0">
              <a:spcBef>
                <a:spcPts val="560"/>
              </a:spcBef>
              <a:spcAft>
                <a:spcPts val="0"/>
              </a:spcAft>
              <a:buNone/>
            </a:pPr>
            <a:endParaRPr>
              <a:solidFill>
                <a:srgbClr val="000000"/>
              </a:solidFill>
              <a:latin typeface="Comic Sans MS"/>
              <a:ea typeface="Comic Sans MS"/>
              <a:cs typeface="Comic Sans MS"/>
              <a:sym typeface="Comic Sans MS"/>
            </a:endParaRPr>
          </a:p>
          <a:p>
            <a:pPr marL="0" lvl="0" indent="0">
              <a:spcBef>
                <a:spcPts val="560"/>
              </a:spcBef>
              <a:spcAft>
                <a:spcPts val="0"/>
              </a:spcAft>
              <a:buNone/>
            </a:pPr>
            <a:r>
              <a:rPr lang="en-US">
                <a:solidFill>
                  <a:srgbClr val="000000"/>
                </a:solidFill>
                <a:latin typeface="Comic Sans MS"/>
                <a:ea typeface="Comic Sans MS"/>
                <a:cs typeface="Comic Sans MS"/>
                <a:sym typeface="Comic Sans MS"/>
              </a:rPr>
              <a:t>WATCH THE ALLELES AND GENES EDPUZZLE TO FIND OUT.</a:t>
            </a:r>
            <a:endParaRPr>
              <a:solidFill>
                <a:srgbClr val="000000"/>
              </a:solidFill>
              <a:latin typeface="Comic Sans MS"/>
              <a:ea typeface="Comic Sans MS"/>
              <a:cs typeface="Comic Sans MS"/>
              <a:sym typeface="Comic Sans MS"/>
            </a:endParaRPr>
          </a:p>
        </p:txBody>
      </p:sp>
      <p:pic>
        <p:nvPicPr>
          <p:cNvPr id="203" name="Shape 203"/>
          <p:cNvPicPr preferRelativeResize="0"/>
          <p:nvPr/>
        </p:nvPicPr>
        <p:blipFill>
          <a:blip r:embed="rId3">
            <a:alphaModFix/>
          </a:blip>
          <a:stretch>
            <a:fillRect/>
          </a:stretch>
        </p:blipFill>
        <p:spPr>
          <a:xfrm>
            <a:off x="5474125" y="1430125"/>
            <a:ext cx="3490475" cy="4274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92250"/>
            <a:ext cx="8229600" cy="830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ENGAGE</a:t>
            </a:r>
            <a:endParaRPr>
              <a:solidFill>
                <a:srgbClr val="000000"/>
              </a:solidFill>
              <a:latin typeface="Comic Sans MS"/>
              <a:ea typeface="Comic Sans MS"/>
              <a:cs typeface="Comic Sans MS"/>
              <a:sym typeface="Comic Sans MS"/>
            </a:endParaRPr>
          </a:p>
        </p:txBody>
      </p:sp>
      <p:sp>
        <p:nvSpPr>
          <p:cNvPr id="359" name="Shape 359"/>
          <p:cNvSpPr txBox="1">
            <a:spLocks noGrp="1"/>
          </p:cNvSpPr>
          <p:nvPr>
            <p:ph type="body" idx="1"/>
          </p:nvPr>
        </p:nvSpPr>
        <p:spPr>
          <a:xfrm>
            <a:off x="457200" y="922600"/>
            <a:ext cx="8229600" cy="57663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000000"/>
                </a:solidFill>
                <a:latin typeface="Comic Sans MS"/>
                <a:ea typeface="Comic Sans MS"/>
                <a:cs typeface="Comic Sans MS"/>
                <a:sym typeface="Comic Sans MS"/>
              </a:rPr>
              <a:t>Let’s Review what we learned from Mendel and his peas…..</a:t>
            </a:r>
            <a:endParaRPr>
              <a:solidFill>
                <a:srgbClr val="000000"/>
              </a:solidFill>
              <a:latin typeface="Comic Sans MS"/>
              <a:ea typeface="Comic Sans MS"/>
              <a:cs typeface="Comic Sans MS"/>
              <a:sym typeface="Comic Sans MS"/>
            </a:endParaRPr>
          </a:p>
          <a:p>
            <a:pPr marL="0" lvl="0" indent="0">
              <a:spcBef>
                <a:spcPts val="640"/>
              </a:spcBef>
              <a:spcAft>
                <a:spcPts val="0"/>
              </a:spcAft>
              <a:buNone/>
            </a:pPr>
            <a:endParaRPr>
              <a:solidFill>
                <a:srgbClr val="000000"/>
              </a:solidFill>
              <a:latin typeface="Comic Sans MS"/>
              <a:ea typeface="Comic Sans MS"/>
              <a:cs typeface="Comic Sans MS"/>
              <a:sym typeface="Comic Sans MS"/>
            </a:endParaRPr>
          </a:p>
          <a:p>
            <a:pPr marL="0" lvl="0" indent="0">
              <a:spcBef>
                <a:spcPts val="640"/>
              </a:spcBef>
              <a:spcAft>
                <a:spcPts val="0"/>
              </a:spcAft>
              <a:buNone/>
            </a:pPr>
            <a:endParaRPr>
              <a:solidFill>
                <a:srgbClr val="000000"/>
              </a:solidFill>
              <a:latin typeface="Comic Sans MS"/>
              <a:ea typeface="Comic Sans MS"/>
              <a:cs typeface="Comic Sans MS"/>
              <a:sym typeface="Comic Sans MS"/>
            </a:endParaRPr>
          </a:p>
          <a:p>
            <a:pPr marL="0" lvl="0" indent="0">
              <a:spcBef>
                <a:spcPts val="640"/>
              </a:spcBef>
              <a:spcAft>
                <a:spcPts val="0"/>
              </a:spcAft>
              <a:buNone/>
            </a:pPr>
            <a:endParaRPr>
              <a:solidFill>
                <a:srgbClr val="000000"/>
              </a:solidFill>
              <a:latin typeface="Comic Sans MS"/>
              <a:ea typeface="Comic Sans MS"/>
              <a:cs typeface="Comic Sans MS"/>
              <a:sym typeface="Comic Sans MS"/>
            </a:endParaRPr>
          </a:p>
          <a:p>
            <a:pPr marL="0" lvl="0" indent="0">
              <a:spcBef>
                <a:spcPts val="640"/>
              </a:spcBef>
              <a:spcAft>
                <a:spcPts val="0"/>
              </a:spcAft>
              <a:buNone/>
            </a:pPr>
            <a:endParaRPr>
              <a:solidFill>
                <a:srgbClr val="000000"/>
              </a:solidFill>
              <a:latin typeface="Comic Sans MS"/>
              <a:ea typeface="Comic Sans MS"/>
              <a:cs typeface="Comic Sans MS"/>
              <a:sym typeface="Comic Sans MS"/>
            </a:endParaRPr>
          </a:p>
          <a:p>
            <a:pPr marL="0" lvl="0" indent="0">
              <a:spcBef>
                <a:spcPts val="640"/>
              </a:spcBef>
              <a:spcAft>
                <a:spcPts val="0"/>
              </a:spcAft>
              <a:buNone/>
            </a:pPr>
            <a:endParaRPr>
              <a:solidFill>
                <a:srgbClr val="000000"/>
              </a:solidFill>
              <a:latin typeface="Comic Sans MS"/>
              <a:ea typeface="Comic Sans MS"/>
              <a:cs typeface="Comic Sans MS"/>
              <a:sym typeface="Comic Sans MS"/>
            </a:endParaRPr>
          </a:p>
          <a:p>
            <a:pPr marL="0" lvl="0" indent="0">
              <a:spcBef>
                <a:spcPts val="640"/>
              </a:spcBef>
              <a:spcAft>
                <a:spcPts val="0"/>
              </a:spcAft>
              <a:buNone/>
            </a:pPr>
            <a:r>
              <a:rPr lang="en-US">
                <a:solidFill>
                  <a:srgbClr val="000000"/>
                </a:solidFill>
                <a:latin typeface="Comic Sans MS"/>
                <a:ea typeface="Comic Sans MS"/>
                <a:cs typeface="Comic Sans MS"/>
                <a:sym typeface="Comic Sans MS"/>
              </a:rPr>
              <a:t>How could we determine the probability of pea pods being round or wrinkled?</a:t>
            </a:r>
            <a:endParaRPr>
              <a:solidFill>
                <a:srgbClr val="000000"/>
              </a:solidFill>
              <a:latin typeface="Comic Sans MS"/>
              <a:ea typeface="Comic Sans MS"/>
              <a:cs typeface="Comic Sans MS"/>
              <a:sym typeface="Comic Sans MS"/>
            </a:endParaRPr>
          </a:p>
          <a:p>
            <a:pPr marL="0" lvl="0" indent="0">
              <a:spcBef>
                <a:spcPts val="640"/>
              </a:spcBef>
              <a:spcAft>
                <a:spcPts val="0"/>
              </a:spcAft>
              <a:buNone/>
            </a:pPr>
            <a:endParaRPr>
              <a:solidFill>
                <a:srgbClr val="000000"/>
              </a:solidFill>
            </a:endParaRPr>
          </a:p>
          <a:p>
            <a:pPr marL="0" lvl="0" indent="0">
              <a:spcBef>
                <a:spcPts val="640"/>
              </a:spcBef>
              <a:spcAft>
                <a:spcPts val="0"/>
              </a:spcAft>
              <a:buNone/>
            </a:pPr>
            <a:endParaRPr>
              <a:solidFill>
                <a:srgbClr val="FFFFFF"/>
              </a:solidFill>
            </a:endParaRPr>
          </a:p>
        </p:txBody>
      </p:sp>
      <p:sp>
        <p:nvSpPr>
          <p:cNvPr id="360" name="Shape 360" descr="View full lesson: http://ed.ted.com/lessons/how-mendel-s-pea-plants-helped-us-understand-genetics-hortensia-jimenez-diaz  Each father and mother pass down traits to their children, who inherit combinations of their dominant or recessive alleles. But how do we know so much about genetics today? Hortensia Jiménez Díaz explains how studying pea plants revealed why you may have blue eyes.  Lesson by Hortensia Jiménez Díaz, animation by Cinematic Sweden." title="How Mendel's pea plants helped us understand genetics - Hortensia Jiménez Díaz">
            <a:hlinkClick r:id="rId3"/>
          </p:cNvPr>
          <p:cNvSpPr/>
          <p:nvPr/>
        </p:nvSpPr>
        <p:spPr>
          <a:xfrm>
            <a:off x="2286000" y="2506400"/>
            <a:ext cx="4572000" cy="2275750"/>
          </a:xfrm>
          <a:prstGeom prst="rect">
            <a:avLst/>
          </a:prstGeom>
          <a:blipFill>
            <a:blip r:embed="rId4">
              <a:alphaModFix/>
            </a:blip>
            <a:stretch>
              <a:fillRect/>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64"/>
        <p:cNvGrpSpPr/>
        <p:nvPr/>
      </p:nvGrpSpPr>
      <p:grpSpPr>
        <a:xfrm>
          <a:off x="0" y="0"/>
          <a:ext cx="0" cy="0"/>
          <a:chOff x="0" y="0"/>
          <a:chExt cx="0" cy="0"/>
        </a:xfrm>
      </p:grpSpPr>
      <p:sp>
        <p:nvSpPr>
          <p:cNvPr id="365" name="Shape 365"/>
          <p:cNvSpPr txBox="1"/>
          <p:nvPr/>
        </p:nvSpPr>
        <p:spPr>
          <a:xfrm>
            <a:off x="152400" y="228600"/>
            <a:ext cx="8991600" cy="338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Comic Sans MS"/>
              <a:buNone/>
            </a:pPr>
            <a:r>
              <a:rPr lang="en-US" sz="2400">
                <a:latin typeface="Comic Sans MS"/>
                <a:ea typeface="Comic Sans MS"/>
                <a:cs typeface="Comic Sans MS"/>
                <a:sym typeface="Comic Sans MS"/>
              </a:rPr>
              <a:t>P</a:t>
            </a:r>
            <a:r>
              <a:rPr lang="en-US" sz="2400" b="0" i="0" u="none">
                <a:latin typeface="Comic Sans MS"/>
                <a:ea typeface="Comic Sans MS"/>
                <a:cs typeface="Comic Sans MS"/>
                <a:sym typeface="Comic Sans MS"/>
              </a:rPr>
              <a:t>unnett Square and Probability</a:t>
            </a:r>
            <a:endParaRPr sz="2400"/>
          </a:p>
          <a:p>
            <a:pPr marL="0" marR="0" lvl="0" indent="0" algn="l" rtl="0">
              <a:lnSpc>
                <a:spcPct val="100000"/>
              </a:lnSpc>
              <a:spcBef>
                <a:spcPts val="0"/>
              </a:spcBef>
              <a:spcAft>
                <a:spcPts val="0"/>
              </a:spcAft>
              <a:buClr>
                <a:schemeClr val="lt1"/>
              </a:buClr>
              <a:buSzPts val="2000"/>
              <a:buFont typeface="Tahoma"/>
              <a:buNone/>
            </a:pPr>
            <a:endParaRPr sz="2400" b="0" i="0" u="none">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US" sz="2400" b="0" i="0" u="none">
                <a:latin typeface="Comic Sans MS"/>
                <a:ea typeface="Comic Sans MS"/>
                <a:cs typeface="Comic Sans MS"/>
                <a:sym typeface="Comic Sans MS"/>
              </a:rPr>
              <a:t>Punnet</a:t>
            </a:r>
            <a:r>
              <a:rPr lang="en-US" sz="2400">
                <a:latin typeface="Comic Sans MS"/>
                <a:ea typeface="Comic Sans MS"/>
                <a:cs typeface="Comic Sans MS"/>
                <a:sym typeface="Comic Sans MS"/>
              </a:rPr>
              <a:t>t </a:t>
            </a:r>
            <a:r>
              <a:rPr lang="en-US" sz="2400" b="0" i="0" u="none">
                <a:latin typeface="Comic Sans MS"/>
                <a:ea typeface="Comic Sans MS"/>
                <a:cs typeface="Comic Sans MS"/>
                <a:sym typeface="Comic Sans MS"/>
              </a:rPr>
              <a:t>Square - used to predict the possible gene makeup of offspring </a:t>
            </a:r>
            <a:endParaRPr sz="2400"/>
          </a:p>
          <a:p>
            <a:pPr marL="742950" marR="0" lvl="1" indent="-158750" algn="l" rtl="0">
              <a:lnSpc>
                <a:spcPct val="100000"/>
              </a:lnSpc>
              <a:spcBef>
                <a:spcPts val="0"/>
              </a:spcBef>
              <a:spcAft>
                <a:spcPts val="0"/>
              </a:spcAft>
              <a:buClr>
                <a:schemeClr val="lt1"/>
              </a:buClr>
              <a:buSzPts val="2000"/>
              <a:buFont typeface="Tahoma"/>
              <a:buNone/>
            </a:pPr>
            <a:endParaRPr sz="2400" b="0" i="0" u="none" strike="noStrike" cap="none">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US" sz="2400" b="0" i="0" u="none">
                <a:latin typeface="Comic Sans MS"/>
                <a:ea typeface="Comic Sans MS"/>
                <a:cs typeface="Comic Sans MS"/>
                <a:sym typeface="Comic Sans MS"/>
              </a:rPr>
              <a:t>Probability - The likelihood an event will occur; predicts the average outcome of a large number of events; however, it will not tell you </a:t>
            </a:r>
            <a:r>
              <a:rPr lang="en-US" sz="2400" b="0" i="1" u="none">
                <a:latin typeface="Comic Sans MS"/>
                <a:ea typeface="Comic Sans MS"/>
                <a:cs typeface="Comic Sans MS"/>
                <a:sym typeface="Comic Sans MS"/>
              </a:rPr>
              <a:t>exactly</a:t>
            </a:r>
            <a:r>
              <a:rPr lang="en-US" sz="2400" b="0" i="0" u="none">
                <a:latin typeface="Comic Sans MS"/>
                <a:ea typeface="Comic Sans MS"/>
                <a:cs typeface="Comic Sans MS"/>
                <a:sym typeface="Comic Sans MS"/>
              </a:rPr>
              <a:t> what will happen.</a:t>
            </a:r>
            <a:endParaRPr sz="2400" b="0" i="0" u="none">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2400" b="0" i="0" u="none">
              <a:solidFill>
                <a:srgbClr val="FFFFFF"/>
              </a:solidFill>
              <a:latin typeface="Comic Sans MS"/>
              <a:ea typeface="Comic Sans MS"/>
              <a:cs typeface="Comic Sans MS"/>
              <a:sym typeface="Comic Sans MS"/>
            </a:endParaRPr>
          </a:p>
        </p:txBody>
      </p:sp>
      <p:sp>
        <p:nvSpPr>
          <p:cNvPr id="366" name="Shape 366"/>
          <p:cNvSpPr txBox="1"/>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367" name="Shape 367"/>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Arial"/>
              <a:buNone/>
            </a:pPr>
            <a:r>
              <a:rPr lang="en-US" sz="900" b="0" i="0" u="none">
                <a:solidFill>
                  <a:schemeClr val="lt1"/>
                </a:solidFill>
                <a:latin typeface="Arial"/>
                <a:ea typeface="Arial"/>
                <a:cs typeface="Arial"/>
                <a:sym typeface="Arial"/>
              </a:rPr>
              <a:t/>
            </a:r>
            <a:br>
              <a:rPr lang="en-US" sz="900" b="0" i="0" u="none">
                <a:solidFill>
                  <a:schemeClr val="lt1"/>
                </a:solidFill>
                <a:latin typeface="Arial"/>
                <a:ea typeface="Arial"/>
                <a:cs typeface="Arial"/>
                <a:sym typeface="Arial"/>
              </a:rPr>
            </a:br>
            <a:endParaRPr sz="18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68" name="Shape 368"/>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pic>
        <p:nvPicPr>
          <p:cNvPr id="369" name="Shape 369"/>
          <p:cNvPicPr preferRelativeResize="0"/>
          <p:nvPr/>
        </p:nvPicPr>
        <p:blipFill>
          <a:blip r:embed="rId3">
            <a:alphaModFix/>
          </a:blip>
          <a:stretch>
            <a:fillRect/>
          </a:stretch>
        </p:blipFill>
        <p:spPr>
          <a:xfrm>
            <a:off x="784200" y="3304300"/>
            <a:ext cx="7365450" cy="294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73"/>
        <p:cNvGrpSpPr/>
        <p:nvPr/>
      </p:nvGrpSpPr>
      <p:grpSpPr>
        <a:xfrm>
          <a:off x="0" y="0"/>
          <a:ext cx="0" cy="0"/>
          <a:chOff x="0" y="0"/>
          <a:chExt cx="0" cy="0"/>
        </a:xfrm>
      </p:grpSpPr>
      <p:pic>
        <p:nvPicPr>
          <p:cNvPr id="374" name="Shape 374"/>
          <p:cNvPicPr preferRelativeResize="0"/>
          <p:nvPr/>
        </p:nvPicPr>
        <p:blipFill rotWithShape="1">
          <a:blip r:embed="rId3">
            <a:alphaModFix/>
          </a:blip>
          <a:srcRect/>
          <a:stretch/>
        </p:blipFill>
        <p:spPr>
          <a:xfrm>
            <a:off x="5181600" y="4648200"/>
            <a:ext cx="1600200" cy="1304925"/>
          </a:xfrm>
          <a:prstGeom prst="rect">
            <a:avLst/>
          </a:prstGeom>
          <a:noFill/>
          <a:ln>
            <a:noFill/>
          </a:ln>
        </p:spPr>
      </p:pic>
      <p:sp>
        <p:nvSpPr>
          <p:cNvPr id="375" name="Shape 375"/>
          <p:cNvSpPr txBox="1"/>
          <p:nvPr/>
        </p:nvSpPr>
        <p:spPr>
          <a:xfrm>
            <a:off x="5105400" y="4038600"/>
            <a:ext cx="2265362"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White fur (</a:t>
            </a:r>
            <a:r>
              <a:rPr lang="en-US" sz="2400" b="1" i="0" u="sng">
                <a:latin typeface="Comic Sans MS"/>
                <a:ea typeface="Comic Sans MS"/>
                <a:cs typeface="Comic Sans MS"/>
                <a:sym typeface="Comic Sans MS"/>
              </a:rPr>
              <a:t>b</a:t>
            </a:r>
            <a:r>
              <a:rPr lang="en-US" sz="2400" b="0" i="0" u="none">
                <a:latin typeface="Comic Sans MS"/>
                <a:ea typeface="Comic Sans MS"/>
                <a:cs typeface="Comic Sans MS"/>
                <a:sym typeface="Comic Sans MS"/>
              </a:rPr>
              <a:t>)</a:t>
            </a:r>
            <a:endParaRPr/>
          </a:p>
        </p:txBody>
      </p:sp>
      <p:sp>
        <p:nvSpPr>
          <p:cNvPr id="376" name="Shape 376"/>
          <p:cNvSpPr txBox="1"/>
          <p:nvPr/>
        </p:nvSpPr>
        <p:spPr>
          <a:xfrm>
            <a:off x="152400" y="120650"/>
            <a:ext cx="8991600" cy="311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Tahoma"/>
              <a:buNone/>
            </a:pPr>
            <a:endParaRPr sz="2000" b="0" i="0" u="none">
              <a:solidFill>
                <a:schemeClr val="lt1"/>
              </a:solidFill>
              <a:latin typeface="Comic Sans MS"/>
              <a:ea typeface="Comic Sans MS"/>
              <a:cs typeface="Comic Sans MS"/>
              <a:sym typeface="Comic Sans MS"/>
            </a:endParaRPr>
          </a:p>
          <a:p>
            <a:pPr marL="457200" marR="0" lvl="0" indent="0" algn="l" rtl="0">
              <a:lnSpc>
                <a:spcPct val="100000"/>
              </a:lnSpc>
              <a:spcBef>
                <a:spcPts val="0"/>
              </a:spcBef>
              <a:spcAft>
                <a:spcPts val="0"/>
              </a:spcAft>
              <a:buNone/>
            </a:pPr>
            <a:r>
              <a:rPr lang="en-US" sz="2000" b="0" i="0" u="none" strike="noStrike" cap="none">
                <a:latin typeface="Comic Sans MS"/>
                <a:ea typeface="Comic Sans MS"/>
                <a:cs typeface="Comic Sans MS"/>
                <a:sym typeface="Comic Sans MS"/>
              </a:rPr>
              <a:t>Example: Black fur (B) is dominant to white fur (b) in </a:t>
            </a:r>
            <a:r>
              <a:rPr lang="en-US" sz="2000">
                <a:latin typeface="Comic Sans MS"/>
                <a:ea typeface="Comic Sans MS"/>
                <a:cs typeface="Comic Sans MS"/>
                <a:sym typeface="Comic Sans MS"/>
              </a:rPr>
              <a:t>guinea pigs</a:t>
            </a:r>
            <a:r>
              <a:rPr lang="en-US" sz="2000" b="0" i="0" u="none" strike="noStrike" cap="none">
                <a:latin typeface="Comic Sans MS"/>
                <a:ea typeface="Comic Sans MS"/>
                <a:cs typeface="Comic Sans MS"/>
                <a:sym typeface="Comic Sans MS"/>
              </a:rPr>
              <a:t>. Cross a heterozygous male with a homozygous recessive female.</a:t>
            </a:r>
            <a:endParaRPr/>
          </a:p>
          <a:p>
            <a:pPr marL="742950" marR="0" lvl="1" indent="-158750" algn="l" rtl="0">
              <a:lnSpc>
                <a:spcPct val="100000"/>
              </a:lnSpc>
              <a:spcBef>
                <a:spcPts val="0"/>
              </a:spcBef>
              <a:spcAft>
                <a:spcPts val="0"/>
              </a:spcAft>
              <a:buClr>
                <a:schemeClr val="lt1"/>
              </a:buClr>
              <a:buSzPts val="2000"/>
              <a:buFont typeface="Tahoma"/>
              <a:buNone/>
            </a:pPr>
            <a:endParaRPr sz="2000" b="0" i="0" u="none" strike="noStrike" cap="none">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US" sz="2000">
                <a:latin typeface="Comic Sans MS"/>
                <a:ea typeface="Comic Sans MS"/>
                <a:cs typeface="Comic Sans MS"/>
                <a:sym typeface="Comic Sans MS"/>
              </a:rPr>
              <a:t>	What is the genotype of each parent?</a:t>
            </a:r>
            <a:endParaRPr sz="200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US" sz="2000">
                <a:latin typeface="Comic Sans MS"/>
                <a:ea typeface="Comic Sans MS"/>
                <a:cs typeface="Comic Sans MS"/>
                <a:sym typeface="Comic Sans MS"/>
              </a:rPr>
              <a:t>	</a:t>
            </a:r>
            <a:endParaRPr sz="200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US" sz="2000">
                <a:latin typeface="Comic Sans MS"/>
                <a:ea typeface="Comic Sans MS"/>
                <a:cs typeface="Comic Sans MS"/>
                <a:sym typeface="Comic Sans MS"/>
              </a:rPr>
              <a:t>	Male = Bb	</a:t>
            </a:r>
            <a:endParaRPr sz="200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US" sz="2000">
                <a:latin typeface="Comic Sans MS"/>
                <a:ea typeface="Comic Sans MS"/>
                <a:cs typeface="Comic Sans MS"/>
                <a:sym typeface="Comic Sans MS"/>
              </a:rPr>
              <a:t>	Female = bb</a:t>
            </a:r>
            <a:endParaRPr sz="200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US" sz="2000">
                <a:latin typeface="Comic Sans MS"/>
                <a:ea typeface="Comic Sans MS"/>
                <a:cs typeface="Comic Sans MS"/>
                <a:sym typeface="Comic Sans MS"/>
              </a:rPr>
              <a:t>	</a:t>
            </a:r>
            <a:endParaRPr sz="2000">
              <a:solidFill>
                <a:schemeClr val="lt1"/>
              </a:solidFill>
              <a:latin typeface="Comic Sans MS"/>
              <a:ea typeface="Comic Sans MS"/>
              <a:cs typeface="Comic Sans MS"/>
              <a:sym typeface="Comic Sans MS"/>
            </a:endParaRPr>
          </a:p>
        </p:txBody>
      </p:sp>
      <p:sp>
        <p:nvSpPr>
          <p:cNvPr id="377" name="Shape 377"/>
          <p:cNvSpPr txBox="1"/>
          <p:nvPr/>
        </p:nvSpPr>
        <p:spPr>
          <a:xfrm>
            <a:off x="1371600" y="3886200"/>
            <a:ext cx="2133600" cy="533400"/>
          </a:xfrm>
          <a:prstGeom prst="rect">
            <a:avLst/>
          </a:pr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Black fur (</a:t>
            </a:r>
            <a:r>
              <a:rPr lang="en-US" sz="2400" b="1" i="0" u="sng">
                <a:latin typeface="Comic Sans MS"/>
                <a:ea typeface="Comic Sans MS"/>
                <a:cs typeface="Comic Sans MS"/>
                <a:sym typeface="Comic Sans MS"/>
              </a:rPr>
              <a:t>B</a:t>
            </a:r>
            <a:r>
              <a:rPr lang="en-US" sz="2400" b="0" i="0" u="none">
                <a:latin typeface="Comic Sans MS"/>
                <a:ea typeface="Comic Sans MS"/>
                <a:cs typeface="Comic Sans MS"/>
                <a:sym typeface="Comic Sans MS"/>
              </a:rPr>
              <a:t>)</a:t>
            </a:r>
            <a:endParaRPr/>
          </a:p>
        </p:txBody>
      </p:sp>
      <p:sp>
        <p:nvSpPr>
          <p:cNvPr id="378" name="Shape 378"/>
          <p:cNvSpPr txBox="1"/>
          <p:nvPr/>
        </p:nvSpPr>
        <p:spPr>
          <a:xfrm>
            <a:off x="1371600" y="5926125"/>
            <a:ext cx="2286000" cy="577800"/>
          </a:xfrm>
          <a:prstGeom prst="rect">
            <a:avLst/>
          </a:pr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White fur (</a:t>
            </a:r>
            <a:r>
              <a:rPr lang="en-US" sz="2400" b="1" i="0" u="sng">
                <a:latin typeface="Comic Sans MS"/>
                <a:ea typeface="Comic Sans MS"/>
                <a:cs typeface="Comic Sans MS"/>
                <a:sym typeface="Comic Sans MS"/>
              </a:rPr>
              <a:t>b</a:t>
            </a:r>
            <a:r>
              <a:rPr lang="en-US" sz="2400" b="0" i="0" u="none">
                <a:latin typeface="Comic Sans MS"/>
                <a:ea typeface="Comic Sans MS"/>
                <a:cs typeface="Comic Sans MS"/>
                <a:sym typeface="Comic Sans MS"/>
              </a:rPr>
              <a:t>)</a:t>
            </a:r>
            <a:endParaRPr/>
          </a:p>
        </p:txBody>
      </p:sp>
      <p:sp>
        <p:nvSpPr>
          <p:cNvPr id="379" name="Shape 379"/>
          <p:cNvSpPr txBox="1"/>
          <p:nvPr/>
        </p:nvSpPr>
        <p:spPr>
          <a:xfrm>
            <a:off x="2438400" y="4800600"/>
            <a:ext cx="2286000" cy="744537"/>
          </a:xfrm>
          <a:prstGeom prst="rect">
            <a:avLst/>
          </a:pr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Heterozygous male</a:t>
            </a:r>
            <a:endParaRPr/>
          </a:p>
        </p:txBody>
      </p:sp>
      <p:sp>
        <p:nvSpPr>
          <p:cNvPr id="380" name="Shape 380"/>
          <p:cNvSpPr txBox="1"/>
          <p:nvPr/>
        </p:nvSpPr>
        <p:spPr>
          <a:xfrm>
            <a:off x="5105400" y="6019800"/>
            <a:ext cx="2182812" cy="457200"/>
          </a:xfrm>
          <a:prstGeom prst="rect">
            <a:avLst/>
          </a:pr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White fur (</a:t>
            </a:r>
            <a:r>
              <a:rPr lang="en-US" sz="2400" b="1" i="0" u="sng">
                <a:latin typeface="Comic Sans MS"/>
                <a:ea typeface="Comic Sans MS"/>
                <a:cs typeface="Comic Sans MS"/>
                <a:sym typeface="Comic Sans MS"/>
              </a:rPr>
              <a:t>b</a:t>
            </a:r>
            <a:r>
              <a:rPr lang="en-US" sz="2400" b="0" i="0" u="none">
                <a:latin typeface="Comic Sans MS"/>
                <a:ea typeface="Comic Sans MS"/>
                <a:cs typeface="Comic Sans MS"/>
                <a:sym typeface="Comic Sans MS"/>
              </a:rPr>
              <a:t>)</a:t>
            </a:r>
            <a:endParaRPr/>
          </a:p>
        </p:txBody>
      </p:sp>
      <p:sp>
        <p:nvSpPr>
          <p:cNvPr id="381" name="Shape 381"/>
          <p:cNvSpPr txBox="1"/>
          <p:nvPr/>
        </p:nvSpPr>
        <p:spPr>
          <a:xfrm>
            <a:off x="6802437" y="4724400"/>
            <a:ext cx="2341562" cy="1143000"/>
          </a:xfrm>
          <a:prstGeom prst="rect">
            <a:avLst/>
          </a:pr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Homozygous recessive female</a:t>
            </a:r>
            <a:endParaRPr/>
          </a:p>
        </p:txBody>
      </p:sp>
      <p:pic>
        <p:nvPicPr>
          <p:cNvPr id="382" name="Shape 382"/>
          <p:cNvPicPr preferRelativeResize="0"/>
          <p:nvPr/>
        </p:nvPicPr>
        <p:blipFill rotWithShape="1">
          <a:blip r:embed="rId3">
            <a:alphaModFix/>
          </a:blip>
          <a:srcRect/>
          <a:stretch/>
        </p:blipFill>
        <p:spPr>
          <a:xfrm>
            <a:off x="685800" y="4419600"/>
            <a:ext cx="1751012" cy="1428750"/>
          </a:xfrm>
          <a:prstGeom prst="rect">
            <a:avLst/>
          </a:prstGeom>
          <a:noFill/>
          <a:ln>
            <a:noFill/>
          </a:ln>
        </p:spPr>
      </p:pic>
      <p:sp>
        <p:nvSpPr>
          <p:cNvPr id="383" name="Shape 383"/>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Arial"/>
              <a:buNone/>
            </a:pPr>
            <a:r>
              <a:rPr lang="en-US" sz="900" b="0" i="0" u="none">
                <a:solidFill>
                  <a:schemeClr val="lt1"/>
                </a:solidFill>
                <a:latin typeface="Arial"/>
                <a:ea typeface="Arial"/>
                <a:cs typeface="Arial"/>
                <a:sym typeface="Arial"/>
              </a:rPr>
              <a:t/>
            </a:r>
            <a:br>
              <a:rPr lang="en-US" sz="900" b="0" i="0" u="none">
                <a:solidFill>
                  <a:schemeClr val="lt1"/>
                </a:solidFill>
                <a:latin typeface="Arial"/>
                <a:ea typeface="Arial"/>
                <a:cs typeface="Arial"/>
                <a:sym typeface="Arial"/>
              </a:rPr>
            </a:br>
            <a:endParaRPr sz="18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84" name="Shape 384"/>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pic>
        <p:nvPicPr>
          <p:cNvPr id="385" name="Shape 385"/>
          <p:cNvPicPr preferRelativeResize="0"/>
          <p:nvPr/>
        </p:nvPicPr>
        <p:blipFill>
          <a:blip r:embed="rId4">
            <a:alphaModFix/>
          </a:blip>
          <a:stretch>
            <a:fillRect/>
          </a:stretch>
        </p:blipFill>
        <p:spPr>
          <a:xfrm>
            <a:off x="5181600" y="1778625"/>
            <a:ext cx="3688776" cy="1936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xEl>
                                              <p:pRg st="0" end="0"/>
                                            </p:txEl>
                                          </p:spTgt>
                                        </p:tgtEl>
                                        <p:attrNameLst>
                                          <p:attrName>style.visibility</p:attrName>
                                        </p:attrNameLst>
                                      </p:cBhvr>
                                      <p:to>
                                        <p:strVal val="visible"/>
                                      </p:to>
                                    </p:set>
                                    <p:animEffect transition="in" filter="fade">
                                      <p:cBhvr>
                                        <p:cTn id="7" dur="1000"/>
                                        <p:tgtEl>
                                          <p:spTgt spid="3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6">
                                            <p:txEl>
                                              <p:pRg st="1" end="1"/>
                                            </p:txEl>
                                          </p:spTgt>
                                        </p:tgtEl>
                                        <p:attrNameLst>
                                          <p:attrName>style.visibility</p:attrName>
                                        </p:attrNameLst>
                                      </p:cBhvr>
                                      <p:to>
                                        <p:strVal val="visible"/>
                                      </p:to>
                                    </p:set>
                                    <p:animEffect transition="in" filter="fade">
                                      <p:cBhvr>
                                        <p:cTn id="12" dur="1000"/>
                                        <p:tgtEl>
                                          <p:spTgt spid="3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6">
                                            <p:txEl>
                                              <p:pRg st="2" end="2"/>
                                            </p:txEl>
                                          </p:spTgt>
                                        </p:tgtEl>
                                        <p:attrNameLst>
                                          <p:attrName>style.visibility</p:attrName>
                                        </p:attrNameLst>
                                      </p:cBhvr>
                                      <p:to>
                                        <p:strVal val="visible"/>
                                      </p:to>
                                    </p:set>
                                    <p:animEffect transition="in" filter="fade">
                                      <p:cBhvr>
                                        <p:cTn id="17" dur="1000"/>
                                        <p:tgtEl>
                                          <p:spTgt spid="3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6">
                                            <p:txEl>
                                              <p:pRg st="3" end="3"/>
                                            </p:txEl>
                                          </p:spTgt>
                                        </p:tgtEl>
                                        <p:attrNameLst>
                                          <p:attrName>style.visibility</p:attrName>
                                        </p:attrNameLst>
                                      </p:cBhvr>
                                      <p:to>
                                        <p:strVal val="visible"/>
                                      </p:to>
                                    </p:set>
                                    <p:animEffect transition="in" filter="fade">
                                      <p:cBhvr>
                                        <p:cTn id="22" dur="1000"/>
                                        <p:tgtEl>
                                          <p:spTgt spid="3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6">
                                            <p:txEl>
                                              <p:pRg st="4" end="4"/>
                                            </p:txEl>
                                          </p:spTgt>
                                        </p:tgtEl>
                                        <p:attrNameLst>
                                          <p:attrName>style.visibility</p:attrName>
                                        </p:attrNameLst>
                                      </p:cBhvr>
                                      <p:to>
                                        <p:strVal val="visible"/>
                                      </p:to>
                                    </p:set>
                                    <p:animEffect transition="in" filter="fade">
                                      <p:cBhvr>
                                        <p:cTn id="27" dur="1000"/>
                                        <p:tgtEl>
                                          <p:spTgt spid="3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6">
                                            <p:txEl>
                                              <p:pRg st="5" end="5"/>
                                            </p:txEl>
                                          </p:spTgt>
                                        </p:tgtEl>
                                        <p:attrNameLst>
                                          <p:attrName>style.visibility</p:attrName>
                                        </p:attrNameLst>
                                      </p:cBhvr>
                                      <p:to>
                                        <p:strVal val="visible"/>
                                      </p:to>
                                    </p:set>
                                    <p:animEffect transition="in" filter="fade">
                                      <p:cBhvr>
                                        <p:cTn id="32" dur="1000"/>
                                        <p:tgtEl>
                                          <p:spTgt spid="3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6">
                                            <p:txEl>
                                              <p:pRg st="6" end="6"/>
                                            </p:txEl>
                                          </p:spTgt>
                                        </p:tgtEl>
                                        <p:attrNameLst>
                                          <p:attrName>style.visibility</p:attrName>
                                        </p:attrNameLst>
                                      </p:cBhvr>
                                      <p:to>
                                        <p:strVal val="visible"/>
                                      </p:to>
                                    </p:set>
                                    <p:animEffect transition="in" filter="fade">
                                      <p:cBhvr>
                                        <p:cTn id="37" dur="1000"/>
                                        <p:tgtEl>
                                          <p:spTgt spid="37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6">
                                            <p:txEl>
                                              <p:pRg st="7" end="7"/>
                                            </p:txEl>
                                          </p:spTgt>
                                        </p:tgtEl>
                                        <p:attrNameLst>
                                          <p:attrName>style.visibility</p:attrName>
                                        </p:attrNameLst>
                                      </p:cBhvr>
                                      <p:to>
                                        <p:strVal val="visible"/>
                                      </p:to>
                                    </p:set>
                                    <p:animEffect transition="in" filter="fade">
                                      <p:cBhvr>
                                        <p:cTn id="42" dur="1000"/>
                                        <p:tgtEl>
                                          <p:spTgt spid="37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6">
                                            <p:txEl>
                                              <p:pRg st="0" end="0"/>
                                            </p:txEl>
                                          </p:spTgt>
                                        </p:tgtEl>
                                        <p:attrNameLst>
                                          <p:attrName>style.visibility</p:attrName>
                                        </p:attrNameLst>
                                      </p:cBhvr>
                                      <p:to>
                                        <p:strVal val="visible"/>
                                      </p:to>
                                    </p:set>
                                    <p:animEffect transition="in" filter="fade">
                                      <p:cBhvr>
                                        <p:cTn id="47" dur="1000"/>
                                        <p:tgtEl>
                                          <p:spTgt spid="37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6">
                                            <p:txEl>
                                              <p:pRg st="1" end="1"/>
                                            </p:txEl>
                                          </p:spTgt>
                                        </p:tgtEl>
                                        <p:attrNameLst>
                                          <p:attrName>style.visibility</p:attrName>
                                        </p:attrNameLst>
                                      </p:cBhvr>
                                      <p:to>
                                        <p:strVal val="visible"/>
                                      </p:to>
                                    </p:set>
                                    <p:animEffect transition="in" filter="fade">
                                      <p:cBhvr>
                                        <p:cTn id="52" dur="1000"/>
                                        <p:tgtEl>
                                          <p:spTgt spid="37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76">
                                            <p:txEl>
                                              <p:pRg st="2" end="2"/>
                                            </p:txEl>
                                          </p:spTgt>
                                        </p:tgtEl>
                                        <p:attrNameLst>
                                          <p:attrName>style.visibility</p:attrName>
                                        </p:attrNameLst>
                                      </p:cBhvr>
                                      <p:to>
                                        <p:strVal val="visible"/>
                                      </p:to>
                                    </p:set>
                                    <p:animEffect transition="in" filter="fade">
                                      <p:cBhvr>
                                        <p:cTn id="57" dur="1000"/>
                                        <p:tgtEl>
                                          <p:spTgt spid="37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76">
                                            <p:txEl>
                                              <p:pRg st="3" end="3"/>
                                            </p:txEl>
                                          </p:spTgt>
                                        </p:tgtEl>
                                        <p:attrNameLst>
                                          <p:attrName>style.visibility</p:attrName>
                                        </p:attrNameLst>
                                      </p:cBhvr>
                                      <p:to>
                                        <p:strVal val="visible"/>
                                      </p:to>
                                    </p:set>
                                    <p:animEffect transition="in" filter="fade">
                                      <p:cBhvr>
                                        <p:cTn id="62" dur="1000"/>
                                        <p:tgtEl>
                                          <p:spTgt spid="37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76">
                                            <p:txEl>
                                              <p:pRg st="4" end="4"/>
                                            </p:txEl>
                                          </p:spTgt>
                                        </p:tgtEl>
                                        <p:attrNameLst>
                                          <p:attrName>style.visibility</p:attrName>
                                        </p:attrNameLst>
                                      </p:cBhvr>
                                      <p:to>
                                        <p:strVal val="visible"/>
                                      </p:to>
                                    </p:set>
                                    <p:animEffect transition="in" filter="fade">
                                      <p:cBhvr>
                                        <p:cTn id="67" dur="1000"/>
                                        <p:tgtEl>
                                          <p:spTgt spid="376">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76">
                                            <p:txEl>
                                              <p:pRg st="5" end="5"/>
                                            </p:txEl>
                                          </p:spTgt>
                                        </p:tgtEl>
                                        <p:attrNameLst>
                                          <p:attrName>style.visibility</p:attrName>
                                        </p:attrNameLst>
                                      </p:cBhvr>
                                      <p:to>
                                        <p:strVal val="visible"/>
                                      </p:to>
                                    </p:set>
                                    <p:animEffect transition="in" filter="fade">
                                      <p:cBhvr>
                                        <p:cTn id="72" dur="1000"/>
                                        <p:tgtEl>
                                          <p:spTgt spid="376">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76">
                                            <p:txEl>
                                              <p:pRg st="6" end="6"/>
                                            </p:txEl>
                                          </p:spTgt>
                                        </p:tgtEl>
                                        <p:attrNameLst>
                                          <p:attrName>style.visibility</p:attrName>
                                        </p:attrNameLst>
                                      </p:cBhvr>
                                      <p:to>
                                        <p:strVal val="visible"/>
                                      </p:to>
                                    </p:set>
                                    <p:animEffect transition="in" filter="fade">
                                      <p:cBhvr>
                                        <p:cTn id="77" dur="1000"/>
                                        <p:tgtEl>
                                          <p:spTgt spid="376">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76">
                                            <p:txEl>
                                              <p:pRg st="7" end="7"/>
                                            </p:txEl>
                                          </p:spTgt>
                                        </p:tgtEl>
                                        <p:attrNameLst>
                                          <p:attrName>style.visibility</p:attrName>
                                        </p:attrNameLst>
                                      </p:cBhvr>
                                      <p:to>
                                        <p:strVal val="visible"/>
                                      </p:to>
                                    </p:set>
                                    <p:animEffect transition="in" filter="fade">
                                      <p:cBhvr>
                                        <p:cTn id="82" dur="1000"/>
                                        <p:tgtEl>
                                          <p:spTgt spid="376">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76">
                                            <p:txEl>
                                              <p:pRg st="0" end="0"/>
                                            </p:txEl>
                                          </p:spTgt>
                                        </p:tgtEl>
                                        <p:attrNameLst>
                                          <p:attrName>style.visibility</p:attrName>
                                        </p:attrNameLst>
                                      </p:cBhvr>
                                      <p:to>
                                        <p:strVal val="visible"/>
                                      </p:to>
                                    </p:set>
                                    <p:animEffect transition="in" filter="fade">
                                      <p:cBhvr>
                                        <p:cTn id="87" dur="1000"/>
                                        <p:tgtEl>
                                          <p:spTgt spid="376">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76">
                                            <p:txEl>
                                              <p:pRg st="1" end="1"/>
                                            </p:txEl>
                                          </p:spTgt>
                                        </p:tgtEl>
                                        <p:attrNameLst>
                                          <p:attrName>style.visibility</p:attrName>
                                        </p:attrNameLst>
                                      </p:cBhvr>
                                      <p:to>
                                        <p:strVal val="visible"/>
                                      </p:to>
                                    </p:set>
                                    <p:animEffect transition="in" filter="fade">
                                      <p:cBhvr>
                                        <p:cTn id="92" dur="1000"/>
                                        <p:tgtEl>
                                          <p:spTgt spid="376">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76">
                                            <p:txEl>
                                              <p:pRg st="2" end="2"/>
                                            </p:txEl>
                                          </p:spTgt>
                                        </p:tgtEl>
                                        <p:attrNameLst>
                                          <p:attrName>style.visibility</p:attrName>
                                        </p:attrNameLst>
                                      </p:cBhvr>
                                      <p:to>
                                        <p:strVal val="visible"/>
                                      </p:to>
                                    </p:set>
                                    <p:animEffect transition="in" filter="fade">
                                      <p:cBhvr>
                                        <p:cTn id="97" dur="1000"/>
                                        <p:tgtEl>
                                          <p:spTgt spid="376">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76">
                                            <p:txEl>
                                              <p:pRg st="3" end="3"/>
                                            </p:txEl>
                                          </p:spTgt>
                                        </p:tgtEl>
                                        <p:attrNameLst>
                                          <p:attrName>style.visibility</p:attrName>
                                        </p:attrNameLst>
                                      </p:cBhvr>
                                      <p:to>
                                        <p:strVal val="visible"/>
                                      </p:to>
                                    </p:set>
                                    <p:animEffect transition="in" filter="fade">
                                      <p:cBhvr>
                                        <p:cTn id="102" dur="1000"/>
                                        <p:tgtEl>
                                          <p:spTgt spid="376">
                                            <p:txEl>
                                              <p:pRg st="3" end="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76">
                                            <p:txEl>
                                              <p:pRg st="4" end="4"/>
                                            </p:txEl>
                                          </p:spTgt>
                                        </p:tgtEl>
                                        <p:attrNameLst>
                                          <p:attrName>style.visibility</p:attrName>
                                        </p:attrNameLst>
                                      </p:cBhvr>
                                      <p:to>
                                        <p:strVal val="visible"/>
                                      </p:to>
                                    </p:set>
                                    <p:animEffect transition="in" filter="fade">
                                      <p:cBhvr>
                                        <p:cTn id="107" dur="1000"/>
                                        <p:tgtEl>
                                          <p:spTgt spid="376">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76">
                                            <p:txEl>
                                              <p:pRg st="5" end="5"/>
                                            </p:txEl>
                                          </p:spTgt>
                                        </p:tgtEl>
                                        <p:attrNameLst>
                                          <p:attrName>style.visibility</p:attrName>
                                        </p:attrNameLst>
                                      </p:cBhvr>
                                      <p:to>
                                        <p:strVal val="visible"/>
                                      </p:to>
                                    </p:set>
                                    <p:animEffect transition="in" filter="fade">
                                      <p:cBhvr>
                                        <p:cTn id="112" dur="1000"/>
                                        <p:tgtEl>
                                          <p:spTgt spid="376">
                                            <p:txEl>
                                              <p:pRg st="5" end="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76">
                                            <p:txEl>
                                              <p:pRg st="6" end="6"/>
                                            </p:txEl>
                                          </p:spTgt>
                                        </p:tgtEl>
                                        <p:attrNameLst>
                                          <p:attrName>style.visibility</p:attrName>
                                        </p:attrNameLst>
                                      </p:cBhvr>
                                      <p:to>
                                        <p:strVal val="visible"/>
                                      </p:to>
                                    </p:set>
                                    <p:animEffect transition="in" filter="fade">
                                      <p:cBhvr>
                                        <p:cTn id="117" dur="1000"/>
                                        <p:tgtEl>
                                          <p:spTgt spid="376">
                                            <p:txEl>
                                              <p:pRg st="6" end="6"/>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76">
                                            <p:txEl>
                                              <p:pRg st="7" end="7"/>
                                            </p:txEl>
                                          </p:spTgt>
                                        </p:tgtEl>
                                        <p:attrNameLst>
                                          <p:attrName>style.visibility</p:attrName>
                                        </p:attrNameLst>
                                      </p:cBhvr>
                                      <p:to>
                                        <p:strVal val="visible"/>
                                      </p:to>
                                    </p:set>
                                    <p:animEffect transition="in" filter="fade">
                                      <p:cBhvr>
                                        <p:cTn id="122" dur="1000"/>
                                        <p:tgtEl>
                                          <p:spTgt spid="3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89"/>
        <p:cNvGrpSpPr/>
        <p:nvPr/>
      </p:nvGrpSpPr>
      <p:grpSpPr>
        <a:xfrm>
          <a:off x="0" y="0"/>
          <a:ext cx="0" cy="0"/>
          <a:chOff x="0" y="0"/>
          <a:chExt cx="0" cy="0"/>
        </a:xfrm>
      </p:grpSpPr>
      <p:graphicFrame>
        <p:nvGraphicFramePr>
          <p:cNvPr id="390" name="Shape 390"/>
          <p:cNvGraphicFramePr/>
          <p:nvPr/>
        </p:nvGraphicFramePr>
        <p:xfrm>
          <a:off x="3276600" y="2514600"/>
          <a:ext cx="2376475" cy="1981200"/>
        </p:xfrm>
        <a:graphic>
          <a:graphicData uri="http://schemas.openxmlformats.org/drawingml/2006/table">
            <a:tbl>
              <a:tblPr>
                <a:noFill/>
                <a:tableStyleId>{3E6BB831-4BE7-4EF1-B520-6D9C93DC0837}</a:tableStyleId>
              </a:tblPr>
              <a:tblGrid>
                <a:gridCol w="1187450"/>
                <a:gridCol w="1189025"/>
              </a:tblGrid>
              <a:tr h="774700">
                <a:tc>
                  <a:txBody>
                    <a:bodyPr/>
                    <a:lstStyle/>
                    <a:p>
                      <a:pPr marL="0" marR="0" lvl="0" indent="0" algn="ctr" rtl="0">
                        <a:lnSpc>
                          <a:spcPct val="100000"/>
                        </a:lnSpc>
                        <a:spcBef>
                          <a:spcPts val="0"/>
                        </a:spcBef>
                        <a:spcAft>
                          <a:spcPts val="0"/>
                        </a:spcAft>
                        <a:buClr>
                          <a:schemeClr val="lt1"/>
                        </a:buClr>
                        <a:buSzPts val="3200"/>
                        <a:buFont typeface="Comic Sans MS"/>
                        <a:buNone/>
                      </a:pPr>
                      <a:r>
                        <a:rPr lang="en-US" sz="3200" b="1" i="0" u="none" strike="noStrike" cap="none">
                          <a:latin typeface="Comic Sans MS"/>
                          <a:ea typeface="Comic Sans MS"/>
                          <a:cs typeface="Comic Sans MS"/>
                          <a:sym typeface="Comic Sans MS"/>
                        </a:rPr>
                        <a:t>Bb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3200"/>
                        <a:buFont typeface="Comic Sans MS"/>
                        <a:buNone/>
                      </a:pPr>
                      <a:r>
                        <a:rPr lang="en-US" sz="3200" b="1" i="0" u="none" strike="noStrike" cap="none">
                          <a:latin typeface="Comic Sans MS"/>
                          <a:ea typeface="Comic Sans MS"/>
                          <a:cs typeface="Comic Sans MS"/>
                          <a:sym typeface="Comic Sans MS"/>
                        </a:rPr>
                        <a:t>Bb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206500">
                <a:tc>
                  <a:txBody>
                    <a:bodyPr/>
                    <a:lstStyle/>
                    <a:p>
                      <a:pPr marL="0" marR="0" lvl="0" indent="0" algn="ctr" rtl="0">
                        <a:lnSpc>
                          <a:spcPct val="100000"/>
                        </a:lnSpc>
                        <a:spcBef>
                          <a:spcPts val="0"/>
                        </a:spcBef>
                        <a:spcAft>
                          <a:spcPts val="0"/>
                        </a:spcAft>
                        <a:buClr>
                          <a:schemeClr val="lt1"/>
                        </a:buClr>
                        <a:buSzPts val="3200"/>
                        <a:buFont typeface="Comic Sans MS"/>
                        <a:buNone/>
                      </a:pPr>
                      <a:r>
                        <a:rPr lang="en-US" sz="3200" b="1" i="0" u="none" strike="noStrike" cap="none">
                          <a:latin typeface="Comic Sans MS"/>
                          <a:ea typeface="Comic Sans MS"/>
                          <a:cs typeface="Comic Sans MS"/>
                          <a:sym typeface="Comic Sans MS"/>
                        </a:rPr>
                        <a:t>bb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3200"/>
                        <a:buFont typeface="Comic Sans MS"/>
                        <a:buNone/>
                      </a:pPr>
                      <a:r>
                        <a:rPr lang="en-US" sz="3200" b="1" i="0" u="none" strike="noStrike" cap="none">
                          <a:latin typeface="Comic Sans MS"/>
                          <a:ea typeface="Comic Sans MS"/>
                          <a:cs typeface="Comic Sans MS"/>
                          <a:sym typeface="Comic Sans MS"/>
                        </a:rPr>
                        <a:t>bb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pSp>
        <p:nvGrpSpPr>
          <p:cNvPr id="391" name="Shape 391"/>
          <p:cNvGrpSpPr/>
          <p:nvPr/>
        </p:nvGrpSpPr>
        <p:grpSpPr>
          <a:xfrm>
            <a:off x="2743200" y="1981200"/>
            <a:ext cx="2667001" cy="2484437"/>
            <a:chOff x="4021137" y="8437562"/>
            <a:chExt cx="3455988" cy="3314700"/>
          </a:xfrm>
        </p:grpSpPr>
        <p:sp>
          <p:nvSpPr>
            <p:cNvPr id="392" name="Shape 392"/>
            <p:cNvSpPr txBox="1"/>
            <p:nvPr/>
          </p:nvSpPr>
          <p:spPr>
            <a:xfrm>
              <a:off x="5095875" y="8437562"/>
              <a:ext cx="857250" cy="976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Comic Sans MS"/>
                <a:buNone/>
              </a:pPr>
              <a:r>
                <a:rPr lang="en-US" sz="3200" b="1" i="0" u="none">
                  <a:latin typeface="Comic Sans MS"/>
                  <a:ea typeface="Comic Sans MS"/>
                  <a:cs typeface="Comic Sans MS"/>
                  <a:sym typeface="Comic Sans MS"/>
                </a:rPr>
                <a:t>b</a:t>
              </a:r>
              <a:endParaRPr/>
            </a:p>
          </p:txBody>
        </p:sp>
        <p:sp>
          <p:nvSpPr>
            <p:cNvPr id="393" name="Shape 393"/>
            <p:cNvSpPr txBox="1"/>
            <p:nvPr/>
          </p:nvSpPr>
          <p:spPr>
            <a:xfrm>
              <a:off x="4021137" y="10775950"/>
              <a:ext cx="857250" cy="976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Calibri"/>
                <a:buNone/>
              </a:pPr>
              <a:r>
                <a:rPr lang="en-US" sz="3200" b="1" i="0" u="none">
                  <a:latin typeface="Calibri"/>
                  <a:ea typeface="Calibri"/>
                  <a:cs typeface="Calibri"/>
                  <a:sym typeface="Calibri"/>
                </a:rPr>
                <a:t>b</a:t>
              </a:r>
              <a:endParaRPr/>
            </a:p>
          </p:txBody>
        </p:sp>
        <p:sp>
          <p:nvSpPr>
            <p:cNvPr id="394" name="Shape 394"/>
            <p:cNvSpPr txBox="1"/>
            <p:nvPr/>
          </p:nvSpPr>
          <p:spPr>
            <a:xfrm>
              <a:off x="6715125" y="8437562"/>
              <a:ext cx="762000" cy="976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Comic Sans MS"/>
                <a:buNone/>
              </a:pPr>
              <a:r>
                <a:rPr lang="en-US" sz="3200" b="1" i="0" u="none">
                  <a:latin typeface="Comic Sans MS"/>
                  <a:ea typeface="Comic Sans MS"/>
                  <a:cs typeface="Comic Sans MS"/>
                  <a:sym typeface="Comic Sans MS"/>
                </a:rPr>
                <a:t>b</a:t>
              </a:r>
              <a:r>
                <a:rPr lang="en-US" sz="3200" b="0" i="0" u="none">
                  <a:latin typeface="Calibri"/>
                  <a:ea typeface="Calibri"/>
                  <a:cs typeface="Calibri"/>
                  <a:sym typeface="Calibri"/>
                </a:rPr>
                <a:t>       	</a:t>
              </a:r>
              <a:endParaRPr/>
            </a:p>
          </p:txBody>
        </p:sp>
        <p:sp>
          <p:nvSpPr>
            <p:cNvPr id="395" name="Shape 395"/>
            <p:cNvSpPr txBox="1"/>
            <p:nvPr/>
          </p:nvSpPr>
          <p:spPr>
            <a:xfrm>
              <a:off x="4021137" y="9455150"/>
              <a:ext cx="592137" cy="976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Comic Sans MS"/>
                <a:buNone/>
              </a:pPr>
              <a:r>
                <a:rPr lang="en-US" sz="3200" b="1" i="0" u="none">
                  <a:latin typeface="Comic Sans MS"/>
                  <a:ea typeface="Comic Sans MS"/>
                  <a:cs typeface="Comic Sans MS"/>
                  <a:sym typeface="Comic Sans MS"/>
                </a:rPr>
                <a:t>B</a:t>
              </a:r>
              <a:endParaRPr/>
            </a:p>
          </p:txBody>
        </p:sp>
      </p:grpSp>
      <p:cxnSp>
        <p:nvCxnSpPr>
          <p:cNvPr id="396" name="Shape 396"/>
          <p:cNvCxnSpPr/>
          <p:nvPr/>
        </p:nvCxnSpPr>
        <p:spPr>
          <a:xfrm rot="10800000" flipH="1">
            <a:off x="2286000" y="3124200"/>
            <a:ext cx="533400" cy="381000"/>
          </a:xfrm>
          <a:prstGeom prst="straightConnector1">
            <a:avLst/>
          </a:prstGeom>
          <a:noFill/>
          <a:ln w="28575" cap="flat" cmpd="sng">
            <a:solidFill>
              <a:srgbClr val="000000"/>
            </a:solidFill>
            <a:prstDash val="solid"/>
            <a:miter lim="800000"/>
            <a:headEnd type="none" w="med" len="med"/>
            <a:tailEnd type="triangle" w="med" len="med"/>
          </a:ln>
        </p:spPr>
      </p:cxnSp>
      <p:cxnSp>
        <p:nvCxnSpPr>
          <p:cNvPr id="397" name="Shape 397"/>
          <p:cNvCxnSpPr/>
          <p:nvPr/>
        </p:nvCxnSpPr>
        <p:spPr>
          <a:xfrm>
            <a:off x="2286000" y="3505200"/>
            <a:ext cx="457200" cy="474662"/>
          </a:xfrm>
          <a:prstGeom prst="straightConnector1">
            <a:avLst/>
          </a:prstGeom>
          <a:noFill/>
          <a:ln w="28575" cap="flat" cmpd="sng">
            <a:solidFill>
              <a:srgbClr val="000000"/>
            </a:solidFill>
            <a:prstDash val="solid"/>
            <a:miter lim="800000"/>
            <a:headEnd type="none" w="med" len="med"/>
            <a:tailEnd type="triangle" w="med" len="med"/>
          </a:ln>
        </p:spPr>
      </p:cxnSp>
      <p:sp>
        <p:nvSpPr>
          <p:cNvPr id="398" name="Shape 398"/>
          <p:cNvSpPr txBox="1"/>
          <p:nvPr/>
        </p:nvSpPr>
        <p:spPr>
          <a:xfrm>
            <a:off x="6477000" y="1981200"/>
            <a:ext cx="2667000" cy="1555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Tahoma"/>
              <a:buNone/>
            </a:pPr>
            <a:endParaRPr sz="1800" b="0" i="0" u="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1800"/>
              <a:buFont typeface="Tahoma"/>
              <a:buNone/>
            </a:pPr>
            <a:endParaRPr sz="1800" b="0" i="0" u="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1800"/>
              <a:buFont typeface="Tahoma"/>
              <a:buNone/>
            </a:pPr>
            <a:endParaRPr sz="1800" b="0" i="0" u="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1800"/>
              <a:buFont typeface="Tahoma"/>
              <a:buNone/>
            </a:pPr>
            <a:endParaRPr sz="1800" b="0" i="0" u="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1800"/>
              <a:buFont typeface="Comic Sans MS"/>
              <a:buNone/>
            </a:pPr>
            <a:r>
              <a:rPr lang="en-US" sz="2400" b="0" i="0" u="none">
                <a:solidFill>
                  <a:schemeClr val="lt1"/>
                </a:solidFill>
                <a:latin typeface="Calibri"/>
                <a:ea typeface="Calibri"/>
                <a:cs typeface="Calibri"/>
                <a:sym typeface="Calibri"/>
              </a:rPr>
              <a:t> </a:t>
            </a:r>
            <a:endParaRPr/>
          </a:p>
        </p:txBody>
      </p:sp>
      <p:sp>
        <p:nvSpPr>
          <p:cNvPr id="399" name="Shape 399"/>
          <p:cNvSpPr txBox="1"/>
          <p:nvPr/>
        </p:nvSpPr>
        <p:spPr>
          <a:xfrm>
            <a:off x="6324600" y="838200"/>
            <a:ext cx="2667000" cy="5143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000"/>
              <a:buFont typeface="Comic Sans MS"/>
              <a:buNone/>
            </a:pPr>
            <a:endParaRPr/>
          </a:p>
        </p:txBody>
      </p:sp>
      <p:sp>
        <p:nvSpPr>
          <p:cNvPr id="400" name="Shape 400"/>
          <p:cNvSpPr txBox="1"/>
          <p:nvPr/>
        </p:nvSpPr>
        <p:spPr>
          <a:xfrm>
            <a:off x="304800" y="55562"/>
            <a:ext cx="8382000" cy="1552575"/>
          </a:xfrm>
          <a:prstGeom prst="rect">
            <a:avLst/>
          </a:prstGeom>
          <a:noFill/>
          <a:ln>
            <a:noFill/>
          </a:ln>
        </p:spPr>
        <p:txBody>
          <a:bodyPr spcFirstLastPara="1" wrap="square" lIns="91425" tIns="45700" rIns="91425" bIns="45700" anchor="ctr" anchorCtr="0">
            <a:noAutofit/>
          </a:bodyPr>
          <a:lstStyle/>
          <a:p>
            <a:pPr marL="0" marR="0" lvl="0" indent="457200" algn="l" rtl="0">
              <a:lnSpc>
                <a:spcPct val="100000"/>
              </a:lnSpc>
              <a:spcBef>
                <a:spcPts val="0"/>
              </a:spcBef>
              <a:spcAft>
                <a:spcPts val="0"/>
              </a:spcAft>
              <a:buClr>
                <a:schemeClr val="lt1"/>
              </a:buClr>
              <a:buSzPts val="2400"/>
              <a:buFont typeface="Comic Sans MS"/>
              <a:buNone/>
            </a:pPr>
            <a:r>
              <a:rPr lang="en-US" sz="2400" dirty="0">
                <a:solidFill>
                  <a:schemeClr val="lt1"/>
                </a:solidFill>
                <a:latin typeface="Comic Sans MS"/>
                <a:ea typeface="Comic Sans MS"/>
                <a:cs typeface="Comic Sans MS"/>
                <a:sym typeface="Comic Sans MS"/>
              </a:rPr>
              <a:t> </a:t>
            </a:r>
            <a:endParaRPr dirty="0"/>
          </a:p>
          <a:p>
            <a:pPr marL="457200" lvl="0" indent="0" rtl="0">
              <a:spcBef>
                <a:spcPts val="0"/>
              </a:spcBef>
              <a:spcAft>
                <a:spcPts val="0"/>
              </a:spcAft>
              <a:buClr>
                <a:srgbClr val="000000"/>
              </a:buClr>
              <a:buSzPts val="1100"/>
              <a:buFont typeface="Arial"/>
              <a:buNone/>
            </a:pPr>
            <a:r>
              <a:rPr lang="en-US" sz="2000" dirty="0">
                <a:latin typeface="Comic Sans MS"/>
                <a:ea typeface="Comic Sans MS"/>
                <a:cs typeface="Comic Sans MS"/>
                <a:sym typeface="Comic Sans MS"/>
              </a:rPr>
              <a:t>Example: Black fur (B) is dominant to white fur (b) in guinea pigs. Cross a heterozygous male with a homozygous recessive female.</a:t>
            </a:r>
            <a:endParaRPr dirty="0"/>
          </a:p>
          <a:p>
            <a:pPr marL="742950" lvl="1" indent="-158750" rtl="0">
              <a:spcBef>
                <a:spcPts val="0"/>
              </a:spcBef>
              <a:spcAft>
                <a:spcPts val="0"/>
              </a:spcAft>
              <a:buClr>
                <a:schemeClr val="lt1"/>
              </a:buClr>
              <a:buSzPts val="2000"/>
              <a:buFont typeface="Tahoma"/>
              <a:buNone/>
            </a:pPr>
            <a:endParaRPr sz="2000" dirty="0">
              <a:latin typeface="Comic Sans MS"/>
              <a:ea typeface="Comic Sans MS"/>
              <a:cs typeface="Comic Sans MS"/>
              <a:sym typeface="Comic Sans MS"/>
            </a:endParaRPr>
          </a:p>
          <a:p>
            <a:pPr marL="0" marR="0" lvl="0" indent="457200" algn="l" rtl="0">
              <a:lnSpc>
                <a:spcPct val="100000"/>
              </a:lnSpc>
              <a:spcBef>
                <a:spcPts val="0"/>
              </a:spcBef>
              <a:spcAft>
                <a:spcPts val="0"/>
              </a:spcAft>
              <a:buClr>
                <a:schemeClr val="lt1"/>
              </a:buClr>
              <a:buSzPts val="2400"/>
              <a:buFont typeface="Tahoma"/>
              <a:buNone/>
            </a:pPr>
            <a:endParaRPr sz="2400" dirty="0">
              <a:latin typeface="Comic Sans MS"/>
              <a:ea typeface="Comic Sans MS"/>
              <a:cs typeface="Comic Sans MS"/>
              <a:sym typeface="Comic Sans MS"/>
            </a:endParaRPr>
          </a:p>
          <a:p>
            <a:pPr marL="0" marR="0" lvl="0" indent="457200" algn="l" rtl="0">
              <a:lnSpc>
                <a:spcPct val="100000"/>
              </a:lnSpc>
              <a:spcBef>
                <a:spcPts val="0"/>
              </a:spcBef>
              <a:spcAft>
                <a:spcPts val="0"/>
              </a:spcAft>
              <a:buClr>
                <a:schemeClr val="lt1"/>
              </a:buClr>
              <a:buSzPts val="2400"/>
              <a:buFont typeface="Comic Sans MS"/>
              <a:buNone/>
            </a:pPr>
            <a:r>
              <a:rPr lang="en-US" sz="2400" b="0" i="0" u="none" dirty="0">
                <a:latin typeface="Comic Sans MS"/>
                <a:ea typeface="Comic Sans MS"/>
                <a:cs typeface="Comic Sans MS"/>
                <a:sym typeface="Comic Sans MS"/>
              </a:rPr>
              <a:t>Male = </a:t>
            </a:r>
            <a:r>
              <a:rPr lang="en-US" sz="2400" b="1" i="0" u="sng" dirty="0">
                <a:latin typeface="Comic Sans MS"/>
                <a:ea typeface="Comic Sans MS"/>
                <a:cs typeface="Comic Sans MS"/>
                <a:sym typeface="Comic Sans MS"/>
              </a:rPr>
              <a:t>Bb</a:t>
            </a:r>
            <a:r>
              <a:rPr lang="en-US" sz="2400" b="1" i="0" u="none" dirty="0">
                <a:latin typeface="Comic Sans MS"/>
                <a:ea typeface="Comic Sans MS"/>
                <a:cs typeface="Comic Sans MS"/>
                <a:sym typeface="Comic Sans MS"/>
              </a:rPr>
              <a:t>   X</a:t>
            </a:r>
            <a:r>
              <a:rPr lang="en-US" sz="2400" b="0" i="0" u="none" dirty="0">
                <a:latin typeface="Comic Sans MS"/>
                <a:ea typeface="Comic Sans MS"/>
                <a:cs typeface="Comic Sans MS"/>
                <a:sym typeface="Comic Sans MS"/>
              </a:rPr>
              <a:t>   Female = </a:t>
            </a:r>
            <a:r>
              <a:rPr lang="en-US" sz="2400" b="1" i="0" u="sng" dirty="0">
                <a:latin typeface="Comic Sans MS"/>
                <a:ea typeface="Comic Sans MS"/>
                <a:cs typeface="Comic Sans MS"/>
                <a:sym typeface="Comic Sans MS"/>
              </a:rPr>
              <a:t>bb</a:t>
            </a:r>
            <a:endParaRPr dirty="0"/>
          </a:p>
        </p:txBody>
      </p:sp>
      <p:sp>
        <p:nvSpPr>
          <p:cNvPr id="401" name="Shape 401"/>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742950" lvl="1" indent="-158750" rtl="0">
              <a:spcBef>
                <a:spcPts val="0"/>
              </a:spcBef>
              <a:spcAft>
                <a:spcPts val="0"/>
              </a:spcAft>
              <a:buClr>
                <a:schemeClr val="lt1"/>
              </a:buClr>
              <a:buSzPts val="2000"/>
              <a:buFont typeface="Tahoma"/>
              <a:buNone/>
            </a:pPr>
            <a:endParaRPr sz="2000" dirty="0">
              <a:solidFill>
                <a:schemeClr val="lt1"/>
              </a:solidFill>
              <a:latin typeface="Comic Sans MS"/>
              <a:ea typeface="Comic Sans MS"/>
              <a:cs typeface="Comic Sans MS"/>
              <a:sym typeface="Comic Sans MS"/>
            </a:endParaRPr>
          </a:p>
        </p:txBody>
      </p:sp>
      <p:sp>
        <p:nvSpPr>
          <p:cNvPr id="402" name="Shape 402"/>
          <p:cNvSpPr txBox="1"/>
          <p:nvPr/>
        </p:nvSpPr>
        <p:spPr>
          <a:xfrm>
            <a:off x="242875" y="4533900"/>
            <a:ext cx="5410200" cy="1798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Comic Sans MS"/>
              <a:buNone/>
            </a:pPr>
            <a:r>
              <a:rPr lang="en-US" sz="2000" b="0" i="0" u="none">
                <a:latin typeface="Comic Sans MS"/>
                <a:ea typeface="Comic Sans MS"/>
                <a:cs typeface="Comic Sans MS"/>
                <a:sym typeface="Comic Sans MS"/>
              </a:rPr>
              <a:t>Genotypic ratio = </a:t>
            </a:r>
            <a:r>
              <a:rPr lang="en-US" sz="2000">
                <a:latin typeface="Comic Sans MS"/>
                <a:ea typeface="Comic Sans MS"/>
                <a:cs typeface="Comic Sans MS"/>
                <a:sym typeface="Comic Sans MS"/>
              </a:rPr>
              <a:t>50%</a:t>
            </a:r>
            <a:r>
              <a:rPr lang="en-US" sz="2000" b="0" i="0" u="none">
                <a:latin typeface="Comic Sans MS"/>
                <a:ea typeface="Comic Sans MS"/>
                <a:cs typeface="Comic Sans MS"/>
                <a:sym typeface="Comic Sans MS"/>
              </a:rPr>
              <a:t> </a:t>
            </a:r>
            <a:r>
              <a:rPr lang="en-US" sz="2000" b="1" i="0" u="sng">
                <a:latin typeface="Comic Sans MS"/>
                <a:ea typeface="Comic Sans MS"/>
                <a:cs typeface="Comic Sans MS"/>
                <a:sym typeface="Comic Sans MS"/>
              </a:rPr>
              <a:t>Bb</a:t>
            </a:r>
            <a:r>
              <a:rPr lang="en-US" sz="2000" b="0" i="0" u="none">
                <a:latin typeface="Comic Sans MS"/>
                <a:ea typeface="Comic Sans MS"/>
                <a:cs typeface="Comic Sans MS"/>
                <a:sym typeface="Comic Sans MS"/>
              </a:rPr>
              <a:t> : </a:t>
            </a:r>
            <a:r>
              <a:rPr lang="en-US" sz="2000">
                <a:latin typeface="Comic Sans MS"/>
                <a:ea typeface="Comic Sans MS"/>
                <a:cs typeface="Comic Sans MS"/>
                <a:sym typeface="Comic Sans MS"/>
              </a:rPr>
              <a:t>50%</a:t>
            </a:r>
            <a:r>
              <a:rPr lang="en-US" sz="2000" b="0" i="0" u="none">
                <a:latin typeface="Comic Sans MS"/>
                <a:ea typeface="Comic Sans MS"/>
                <a:cs typeface="Comic Sans MS"/>
                <a:sym typeface="Comic Sans MS"/>
              </a:rPr>
              <a:t>  </a:t>
            </a:r>
            <a:r>
              <a:rPr lang="en-US" sz="2000" b="1" i="0" u="sng">
                <a:latin typeface="Comic Sans MS"/>
                <a:ea typeface="Comic Sans MS"/>
                <a:cs typeface="Comic Sans MS"/>
                <a:sym typeface="Comic Sans MS"/>
              </a:rPr>
              <a:t>bb</a:t>
            </a:r>
            <a:endParaRPr sz="20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000"/>
              <a:buFont typeface="Comic Sans MS"/>
              <a:buNone/>
            </a:pPr>
            <a:r>
              <a:rPr lang="en-US" sz="2000" b="0" i="0" u="none">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lt1"/>
              </a:buClr>
              <a:buSzPts val="2000"/>
              <a:buFont typeface="Comic Sans MS"/>
              <a:buNone/>
            </a:pPr>
            <a:endParaRPr/>
          </a:p>
          <a:p>
            <a:pPr marL="0" marR="0" lvl="0" indent="0" algn="l" rtl="0">
              <a:lnSpc>
                <a:spcPct val="100000"/>
              </a:lnSpc>
              <a:spcBef>
                <a:spcPts val="0"/>
              </a:spcBef>
              <a:spcAft>
                <a:spcPts val="0"/>
              </a:spcAft>
              <a:buClr>
                <a:schemeClr val="lt1"/>
              </a:buClr>
              <a:buSzPts val="1200"/>
              <a:buFont typeface="Tahoma"/>
              <a:buNone/>
            </a:pPr>
            <a:endParaRPr sz="12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000"/>
              <a:buFont typeface="Comic Sans MS"/>
              <a:buNone/>
            </a:pPr>
            <a:r>
              <a:rPr lang="en-US" sz="2000" b="0" i="0" u="none">
                <a:latin typeface="Comic Sans MS"/>
                <a:ea typeface="Comic Sans MS"/>
                <a:cs typeface="Comic Sans MS"/>
                <a:sym typeface="Comic Sans MS"/>
              </a:rPr>
              <a:t>Phenotypic ratio =</a:t>
            </a:r>
            <a:r>
              <a:rPr lang="en-US" sz="2000">
                <a:latin typeface="Comic Sans MS"/>
                <a:ea typeface="Comic Sans MS"/>
                <a:cs typeface="Comic Sans MS"/>
                <a:sym typeface="Comic Sans MS"/>
              </a:rPr>
              <a:t> </a:t>
            </a:r>
            <a:r>
              <a:rPr lang="en-US" sz="2000" b="0" i="0" u="none">
                <a:latin typeface="Comic Sans MS"/>
                <a:ea typeface="Comic Sans MS"/>
                <a:cs typeface="Comic Sans MS"/>
                <a:sym typeface="Comic Sans MS"/>
              </a:rPr>
              <a:t>50% black : 50% white</a:t>
            </a:r>
            <a:endParaRPr/>
          </a:p>
        </p:txBody>
      </p:sp>
      <p:sp>
        <p:nvSpPr>
          <p:cNvPr id="403" name="Shape 403"/>
          <p:cNvSpPr txBox="1"/>
          <p:nvPr/>
        </p:nvSpPr>
        <p:spPr>
          <a:xfrm>
            <a:off x="1790700" y="1455325"/>
            <a:ext cx="609600" cy="3810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04" name="Shape 404"/>
          <p:cNvSpPr txBox="1"/>
          <p:nvPr/>
        </p:nvSpPr>
        <p:spPr>
          <a:xfrm>
            <a:off x="4464050" y="1417225"/>
            <a:ext cx="6096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05" name="Shape 405"/>
          <p:cNvSpPr txBox="1"/>
          <p:nvPr/>
        </p:nvSpPr>
        <p:spPr>
          <a:xfrm>
            <a:off x="2819400" y="2819400"/>
            <a:ext cx="3048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latin typeface="Tahoma"/>
              <a:ea typeface="Tahoma"/>
              <a:cs typeface="Tahoma"/>
              <a:sym typeface="Tahoma"/>
            </a:endParaRPr>
          </a:p>
        </p:txBody>
      </p:sp>
      <p:sp>
        <p:nvSpPr>
          <p:cNvPr id="406" name="Shape 406"/>
          <p:cNvSpPr txBox="1"/>
          <p:nvPr/>
        </p:nvSpPr>
        <p:spPr>
          <a:xfrm>
            <a:off x="2819400" y="3810000"/>
            <a:ext cx="3048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07" name="Shape 407"/>
          <p:cNvSpPr txBox="1"/>
          <p:nvPr/>
        </p:nvSpPr>
        <p:spPr>
          <a:xfrm>
            <a:off x="3581400" y="2057400"/>
            <a:ext cx="4572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latin typeface="Tahoma"/>
              <a:ea typeface="Tahoma"/>
              <a:cs typeface="Tahoma"/>
              <a:sym typeface="Tahoma"/>
            </a:endParaRPr>
          </a:p>
        </p:txBody>
      </p:sp>
      <p:sp>
        <p:nvSpPr>
          <p:cNvPr id="408" name="Shape 408"/>
          <p:cNvSpPr txBox="1"/>
          <p:nvPr/>
        </p:nvSpPr>
        <p:spPr>
          <a:xfrm>
            <a:off x="4800600" y="2095500"/>
            <a:ext cx="457200" cy="3810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latin typeface="Tahoma"/>
              <a:ea typeface="Tahoma"/>
              <a:cs typeface="Tahoma"/>
              <a:sym typeface="Tahoma"/>
            </a:endParaRPr>
          </a:p>
        </p:txBody>
      </p:sp>
      <p:sp>
        <p:nvSpPr>
          <p:cNvPr id="409" name="Shape 409"/>
          <p:cNvSpPr txBox="1"/>
          <p:nvPr/>
        </p:nvSpPr>
        <p:spPr>
          <a:xfrm>
            <a:off x="4768850" y="3695700"/>
            <a:ext cx="533400" cy="3810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10" name="Shape 410"/>
          <p:cNvSpPr txBox="1"/>
          <p:nvPr/>
        </p:nvSpPr>
        <p:spPr>
          <a:xfrm>
            <a:off x="3581400" y="2667000"/>
            <a:ext cx="5334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latin typeface="Tahoma"/>
              <a:ea typeface="Tahoma"/>
              <a:cs typeface="Tahoma"/>
              <a:sym typeface="Tahoma"/>
            </a:endParaRPr>
          </a:p>
        </p:txBody>
      </p:sp>
      <p:sp>
        <p:nvSpPr>
          <p:cNvPr id="411" name="Shape 411"/>
          <p:cNvSpPr txBox="1"/>
          <p:nvPr/>
        </p:nvSpPr>
        <p:spPr>
          <a:xfrm>
            <a:off x="4692650" y="2697575"/>
            <a:ext cx="6096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latin typeface="Tahoma"/>
              <a:ea typeface="Tahoma"/>
              <a:cs typeface="Tahoma"/>
              <a:sym typeface="Tahoma"/>
            </a:endParaRPr>
          </a:p>
        </p:txBody>
      </p:sp>
      <p:sp>
        <p:nvSpPr>
          <p:cNvPr id="412" name="Shape 412"/>
          <p:cNvSpPr txBox="1"/>
          <p:nvPr/>
        </p:nvSpPr>
        <p:spPr>
          <a:xfrm>
            <a:off x="3581400" y="3657600"/>
            <a:ext cx="5334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13" name="Shape 413"/>
          <p:cNvSpPr txBox="1"/>
          <p:nvPr/>
        </p:nvSpPr>
        <p:spPr>
          <a:xfrm>
            <a:off x="2400300" y="4695350"/>
            <a:ext cx="533400" cy="3810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14" name="Shape 414"/>
          <p:cNvSpPr txBox="1"/>
          <p:nvPr/>
        </p:nvSpPr>
        <p:spPr>
          <a:xfrm>
            <a:off x="3543300" y="4800925"/>
            <a:ext cx="533400" cy="3048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15" name="Shape 415"/>
          <p:cNvSpPr txBox="1"/>
          <p:nvPr/>
        </p:nvSpPr>
        <p:spPr>
          <a:xfrm>
            <a:off x="2476500" y="5791850"/>
            <a:ext cx="1336800" cy="3048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16" name="Shape 416"/>
          <p:cNvSpPr txBox="1"/>
          <p:nvPr/>
        </p:nvSpPr>
        <p:spPr>
          <a:xfrm>
            <a:off x="3813425" y="5791850"/>
            <a:ext cx="1488900" cy="3048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3"/>
                                        </p:tgtEl>
                                      </p:cBhvr>
                                    </p:animEffect>
                                    <p:set>
                                      <p:cBhvr>
                                        <p:cTn id="7" dur="1" fill="hold">
                                          <p:stCondLst>
                                            <p:cond delay="500"/>
                                          </p:stCondLst>
                                        </p:cTn>
                                        <p:tgtEl>
                                          <p:spTgt spid="40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04"/>
                                        </p:tgtEl>
                                      </p:cBhvr>
                                    </p:animEffect>
                                    <p:set>
                                      <p:cBhvr>
                                        <p:cTn id="12" dur="1" fill="hold">
                                          <p:stCondLst>
                                            <p:cond delay="500"/>
                                          </p:stCondLst>
                                        </p:cTn>
                                        <p:tgtEl>
                                          <p:spTgt spid="40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05"/>
                                        </p:tgtEl>
                                      </p:cBhvr>
                                    </p:animEffect>
                                    <p:set>
                                      <p:cBhvr>
                                        <p:cTn id="17" dur="1" fill="hold">
                                          <p:stCondLst>
                                            <p:cond delay="500"/>
                                          </p:stCondLst>
                                        </p:cTn>
                                        <p:tgtEl>
                                          <p:spTgt spid="40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06"/>
                                        </p:tgtEl>
                                      </p:cBhvr>
                                    </p:animEffect>
                                    <p:set>
                                      <p:cBhvr>
                                        <p:cTn id="22" dur="1" fill="hold">
                                          <p:stCondLst>
                                            <p:cond delay="500"/>
                                          </p:stCondLst>
                                        </p:cTn>
                                        <p:tgtEl>
                                          <p:spTgt spid="40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07"/>
                                        </p:tgtEl>
                                      </p:cBhvr>
                                    </p:animEffect>
                                    <p:set>
                                      <p:cBhvr>
                                        <p:cTn id="27" dur="1" fill="hold">
                                          <p:stCondLst>
                                            <p:cond delay="500"/>
                                          </p:stCondLst>
                                        </p:cTn>
                                        <p:tgtEl>
                                          <p:spTgt spid="40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08"/>
                                        </p:tgtEl>
                                      </p:cBhvr>
                                    </p:animEffect>
                                    <p:set>
                                      <p:cBhvr>
                                        <p:cTn id="32" dur="1" fill="hold">
                                          <p:stCondLst>
                                            <p:cond delay="500"/>
                                          </p:stCondLst>
                                        </p:cTn>
                                        <p:tgtEl>
                                          <p:spTgt spid="40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10"/>
                                        </p:tgtEl>
                                      </p:cBhvr>
                                    </p:animEffect>
                                    <p:set>
                                      <p:cBhvr>
                                        <p:cTn id="37" dur="1" fill="hold">
                                          <p:stCondLst>
                                            <p:cond delay="500"/>
                                          </p:stCondLst>
                                        </p:cTn>
                                        <p:tgtEl>
                                          <p:spTgt spid="4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11"/>
                                        </p:tgtEl>
                                      </p:cBhvr>
                                    </p:animEffect>
                                    <p:set>
                                      <p:cBhvr>
                                        <p:cTn id="42" dur="1" fill="hold">
                                          <p:stCondLst>
                                            <p:cond delay="500"/>
                                          </p:stCondLst>
                                        </p:cTn>
                                        <p:tgtEl>
                                          <p:spTgt spid="4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12"/>
                                        </p:tgtEl>
                                      </p:cBhvr>
                                    </p:animEffect>
                                    <p:set>
                                      <p:cBhvr>
                                        <p:cTn id="47" dur="1" fill="hold">
                                          <p:stCondLst>
                                            <p:cond delay="500"/>
                                          </p:stCondLst>
                                        </p:cTn>
                                        <p:tgtEl>
                                          <p:spTgt spid="4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409"/>
                                        </p:tgtEl>
                                      </p:cBhvr>
                                    </p:animEffect>
                                    <p:set>
                                      <p:cBhvr>
                                        <p:cTn id="52" dur="1" fill="hold">
                                          <p:stCondLst>
                                            <p:cond delay="500"/>
                                          </p:stCondLst>
                                        </p:cTn>
                                        <p:tgtEl>
                                          <p:spTgt spid="40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413"/>
                                        </p:tgtEl>
                                      </p:cBhvr>
                                    </p:animEffect>
                                    <p:set>
                                      <p:cBhvr>
                                        <p:cTn id="57" dur="1" fill="hold">
                                          <p:stCondLst>
                                            <p:cond delay="500"/>
                                          </p:stCondLst>
                                        </p:cTn>
                                        <p:tgtEl>
                                          <p:spTgt spid="4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414"/>
                                        </p:tgtEl>
                                      </p:cBhvr>
                                    </p:animEffect>
                                    <p:set>
                                      <p:cBhvr>
                                        <p:cTn id="62" dur="1" fill="hold">
                                          <p:stCondLst>
                                            <p:cond delay="500"/>
                                          </p:stCondLst>
                                        </p:cTn>
                                        <p:tgtEl>
                                          <p:spTgt spid="4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415"/>
                                        </p:tgtEl>
                                      </p:cBhvr>
                                    </p:animEffect>
                                    <p:set>
                                      <p:cBhvr>
                                        <p:cTn id="67" dur="1" fill="hold">
                                          <p:stCondLst>
                                            <p:cond delay="500"/>
                                          </p:stCondLst>
                                        </p:cTn>
                                        <p:tgtEl>
                                          <p:spTgt spid="4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416"/>
                                        </p:tgtEl>
                                      </p:cBhvr>
                                    </p:animEffect>
                                    <p:set>
                                      <p:cBhvr>
                                        <p:cTn id="72" dur="1" fill="hold">
                                          <p:stCondLst>
                                            <p:cond delay="500"/>
                                          </p:stCondLst>
                                        </p:cTn>
                                        <p:tgtEl>
                                          <p:spTgt spid="4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420"/>
        <p:cNvGrpSpPr/>
        <p:nvPr/>
      </p:nvGrpSpPr>
      <p:grpSpPr>
        <a:xfrm>
          <a:off x="0" y="0"/>
          <a:ext cx="0" cy="0"/>
          <a:chOff x="0" y="0"/>
          <a:chExt cx="0" cy="0"/>
        </a:xfrm>
      </p:grpSpPr>
      <p:graphicFrame>
        <p:nvGraphicFramePr>
          <p:cNvPr id="421" name="Shape 421"/>
          <p:cNvGraphicFramePr/>
          <p:nvPr/>
        </p:nvGraphicFramePr>
        <p:xfrm>
          <a:off x="4191000" y="3505200"/>
          <a:ext cx="2638400" cy="2330450"/>
        </p:xfrm>
        <a:graphic>
          <a:graphicData uri="http://schemas.openxmlformats.org/drawingml/2006/table">
            <a:tbl>
              <a:tblPr>
                <a:noFill/>
                <a:tableStyleId>{3E6BB831-4BE7-4EF1-B520-6D9C93DC0837}</a:tableStyleId>
              </a:tblPr>
              <a:tblGrid>
                <a:gridCol w="1319200"/>
                <a:gridCol w="1319200"/>
              </a:tblGrid>
              <a:tr h="1165225">
                <a:tc>
                  <a:txBody>
                    <a:bodyPr/>
                    <a:lstStyle/>
                    <a:p>
                      <a:pPr marL="0" marR="0" lvl="0" indent="0" algn="ctr" rtl="0">
                        <a:lnSpc>
                          <a:spcPct val="100000"/>
                        </a:lnSpc>
                        <a:spcBef>
                          <a:spcPts val="0"/>
                        </a:spcBef>
                        <a:spcAft>
                          <a:spcPts val="0"/>
                        </a:spcAft>
                        <a:buClr>
                          <a:schemeClr val="lt1"/>
                        </a:buClr>
                        <a:buSzPts val="3200"/>
                        <a:buFont typeface="Comic Sans MS"/>
                        <a:buNone/>
                      </a:pPr>
                      <a:r>
                        <a:rPr lang="en-US" sz="3200" b="1" i="0" u="none" strike="noStrike" cap="none">
                          <a:latin typeface="Comic Sans MS"/>
                          <a:ea typeface="Comic Sans MS"/>
                          <a:cs typeface="Comic Sans MS"/>
                          <a:sym typeface="Comic Sans MS"/>
                        </a:rPr>
                        <a:t>BB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3200"/>
                        <a:buFont typeface="Comic Sans MS"/>
                        <a:buNone/>
                      </a:pPr>
                      <a:r>
                        <a:rPr lang="en-US" sz="3200" b="1" i="0" u="none" strike="noStrike" cap="none">
                          <a:latin typeface="Comic Sans MS"/>
                          <a:ea typeface="Comic Sans MS"/>
                          <a:cs typeface="Comic Sans MS"/>
                          <a:sym typeface="Comic Sans MS"/>
                        </a:rPr>
                        <a:t>Bb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5225">
                <a:tc>
                  <a:txBody>
                    <a:bodyPr/>
                    <a:lstStyle/>
                    <a:p>
                      <a:pPr marL="0" marR="0" lvl="0" indent="0" algn="ctr" rtl="0">
                        <a:lnSpc>
                          <a:spcPct val="100000"/>
                        </a:lnSpc>
                        <a:spcBef>
                          <a:spcPts val="0"/>
                        </a:spcBef>
                        <a:spcAft>
                          <a:spcPts val="0"/>
                        </a:spcAft>
                        <a:buClr>
                          <a:schemeClr val="lt1"/>
                        </a:buClr>
                        <a:buSzPts val="3200"/>
                        <a:buFont typeface="Comic Sans MS"/>
                        <a:buNone/>
                      </a:pPr>
                      <a:r>
                        <a:rPr lang="en-US" sz="3200" b="1" i="0" u="none" strike="noStrike" cap="none">
                          <a:latin typeface="Comic Sans MS"/>
                          <a:ea typeface="Comic Sans MS"/>
                          <a:cs typeface="Comic Sans MS"/>
                          <a:sym typeface="Comic Sans MS"/>
                        </a:rPr>
                        <a:t>Bb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3200"/>
                        <a:buFont typeface="Comic Sans MS"/>
                        <a:buNone/>
                      </a:pPr>
                      <a:r>
                        <a:rPr lang="en-US" sz="3200" b="1" i="0" u="none" strike="noStrike" cap="none">
                          <a:latin typeface="Comic Sans MS"/>
                          <a:ea typeface="Comic Sans MS"/>
                          <a:cs typeface="Comic Sans MS"/>
                          <a:sym typeface="Comic Sans MS"/>
                        </a:rPr>
                        <a:t>bb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422" name="Shape 422"/>
          <p:cNvSpPr txBox="1"/>
          <p:nvPr/>
        </p:nvSpPr>
        <p:spPr>
          <a:xfrm>
            <a:off x="4648200" y="2971800"/>
            <a:ext cx="609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Comic Sans MS"/>
              <a:buNone/>
            </a:pPr>
            <a:r>
              <a:rPr lang="en-US" sz="3200" b="1" i="0" u="none">
                <a:latin typeface="Comic Sans MS"/>
                <a:ea typeface="Comic Sans MS"/>
                <a:cs typeface="Comic Sans MS"/>
                <a:sym typeface="Comic Sans MS"/>
              </a:rPr>
              <a:t>B</a:t>
            </a:r>
            <a:endParaRPr/>
          </a:p>
        </p:txBody>
      </p:sp>
      <p:sp>
        <p:nvSpPr>
          <p:cNvPr id="423" name="Shape 423"/>
          <p:cNvSpPr txBox="1"/>
          <p:nvPr/>
        </p:nvSpPr>
        <p:spPr>
          <a:xfrm>
            <a:off x="3657600" y="5029200"/>
            <a:ext cx="438150" cy="514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Comic Sans MS"/>
              <a:buNone/>
            </a:pPr>
            <a:r>
              <a:rPr lang="en-US" sz="3200" b="1" i="0" u="none">
                <a:latin typeface="Comic Sans MS"/>
                <a:ea typeface="Comic Sans MS"/>
                <a:cs typeface="Comic Sans MS"/>
                <a:sym typeface="Comic Sans MS"/>
              </a:rPr>
              <a:t>b</a:t>
            </a:r>
            <a:endParaRPr/>
          </a:p>
        </p:txBody>
      </p:sp>
      <p:sp>
        <p:nvSpPr>
          <p:cNvPr id="424" name="Shape 424"/>
          <p:cNvSpPr txBox="1"/>
          <p:nvPr/>
        </p:nvSpPr>
        <p:spPr>
          <a:xfrm>
            <a:off x="3657600" y="3810000"/>
            <a:ext cx="466725" cy="585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Comic Sans MS"/>
              <a:buNone/>
            </a:pPr>
            <a:r>
              <a:rPr lang="en-US" sz="3200" b="1" i="0" u="none">
                <a:latin typeface="Comic Sans MS"/>
                <a:ea typeface="Comic Sans MS"/>
                <a:cs typeface="Comic Sans MS"/>
                <a:sym typeface="Comic Sans MS"/>
              </a:rPr>
              <a:t>B</a:t>
            </a:r>
            <a:endParaRPr/>
          </a:p>
        </p:txBody>
      </p:sp>
      <p:sp>
        <p:nvSpPr>
          <p:cNvPr id="425" name="Shape 425"/>
          <p:cNvSpPr txBox="1"/>
          <p:nvPr/>
        </p:nvSpPr>
        <p:spPr>
          <a:xfrm>
            <a:off x="5943600" y="2971800"/>
            <a:ext cx="4572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Comic Sans MS"/>
              <a:buNone/>
            </a:pPr>
            <a:r>
              <a:rPr lang="en-US" sz="3200" b="1" i="0" u="none">
                <a:latin typeface="Comic Sans MS"/>
                <a:ea typeface="Comic Sans MS"/>
                <a:cs typeface="Comic Sans MS"/>
                <a:sym typeface="Comic Sans MS"/>
              </a:rPr>
              <a:t>b</a:t>
            </a:r>
            <a:endParaRPr/>
          </a:p>
        </p:txBody>
      </p:sp>
      <p:sp>
        <p:nvSpPr>
          <p:cNvPr id="426" name="Shape 426"/>
          <p:cNvSpPr txBox="1"/>
          <p:nvPr/>
        </p:nvSpPr>
        <p:spPr>
          <a:xfrm>
            <a:off x="228600" y="233362"/>
            <a:ext cx="8686800" cy="13731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Comic Sans MS"/>
              <a:buNone/>
            </a:pPr>
            <a:r>
              <a:rPr lang="en-US" sz="2800" b="0" i="0" u="none">
                <a:latin typeface="Comic Sans MS"/>
                <a:ea typeface="Comic Sans MS"/>
                <a:cs typeface="Comic Sans MS"/>
                <a:sym typeface="Comic Sans MS"/>
              </a:rPr>
              <a:t>Example: A man and woman, both with brown eyes (B) marry and have a blue eyed (b) child. What are the genotypes of the man, woman and child?</a:t>
            </a:r>
            <a:endParaRPr/>
          </a:p>
        </p:txBody>
      </p:sp>
      <p:sp>
        <p:nvSpPr>
          <p:cNvPr id="427" name="Shape 427"/>
          <p:cNvSpPr txBox="1"/>
          <p:nvPr/>
        </p:nvSpPr>
        <p:spPr>
          <a:xfrm>
            <a:off x="609600" y="1843087"/>
            <a:ext cx="2667000" cy="2270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Tahoma"/>
              <a:buNone/>
            </a:pPr>
            <a:endParaRPr sz="900" b="0" i="0" u="none">
              <a:latin typeface="Calibri"/>
              <a:ea typeface="Calibri"/>
              <a:cs typeface="Calibri"/>
              <a:sym typeface="Calibri"/>
            </a:endParaRPr>
          </a:p>
          <a:p>
            <a:pPr marL="0" marR="0" lvl="0" indent="0" algn="l" rtl="0">
              <a:lnSpc>
                <a:spcPct val="100000"/>
              </a:lnSpc>
              <a:spcBef>
                <a:spcPts val="0"/>
              </a:spcBef>
              <a:spcAft>
                <a:spcPts val="0"/>
              </a:spcAft>
              <a:buClr>
                <a:schemeClr val="lt1"/>
              </a:buClr>
              <a:buSzPts val="3200"/>
              <a:buFont typeface="Comic Sans MS"/>
              <a:buNone/>
            </a:pPr>
            <a:r>
              <a:rPr lang="en-US" sz="3200" b="1" i="0" u="sng">
                <a:latin typeface="Comic Sans MS"/>
                <a:ea typeface="Comic Sans MS"/>
                <a:cs typeface="Comic Sans MS"/>
                <a:sym typeface="Comic Sans MS"/>
              </a:rPr>
              <a:t>Bb</a:t>
            </a:r>
            <a:r>
              <a:rPr lang="en-US" sz="3200" b="1" i="0" u="none">
                <a:latin typeface="Comic Sans MS"/>
                <a:ea typeface="Comic Sans MS"/>
                <a:cs typeface="Comic Sans MS"/>
                <a:sym typeface="Comic Sans MS"/>
              </a:rPr>
              <a:t>  X</a:t>
            </a:r>
            <a:r>
              <a:rPr lang="en-US" sz="3200" b="0" i="0" u="none">
                <a:latin typeface="Comic Sans MS"/>
                <a:ea typeface="Comic Sans MS"/>
                <a:cs typeface="Comic Sans MS"/>
                <a:sym typeface="Comic Sans MS"/>
              </a:rPr>
              <a:t>  </a:t>
            </a:r>
            <a:r>
              <a:rPr lang="en-US" sz="3200" b="1" i="0" u="sng">
                <a:latin typeface="Comic Sans MS"/>
                <a:ea typeface="Comic Sans MS"/>
                <a:cs typeface="Comic Sans MS"/>
                <a:sym typeface="Comic Sans MS"/>
              </a:rPr>
              <a:t>Bb</a:t>
            </a:r>
            <a:r>
              <a:rPr lang="en-US" sz="3200" b="0" i="0" u="none">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lt1"/>
              </a:buClr>
              <a:buSzPts val="1000"/>
              <a:buFont typeface="Comic Sans MS"/>
              <a:buNone/>
            </a:pPr>
            <a:r>
              <a:rPr lang="en-US" sz="1000" b="0" i="0" u="none">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lt1"/>
              </a:buClr>
              <a:buSzPts val="3200"/>
              <a:buFont typeface="Comic Sans MS"/>
              <a:buNone/>
            </a:pPr>
            <a:r>
              <a:rPr lang="en-US" sz="3200" b="0" i="0" u="none">
                <a:latin typeface="Comic Sans MS"/>
                <a:ea typeface="Comic Sans MS"/>
                <a:cs typeface="Comic Sans MS"/>
                <a:sym typeface="Comic Sans MS"/>
              </a:rPr>
              <a:t>Man = </a:t>
            </a:r>
            <a:r>
              <a:rPr lang="en-US" sz="3200" b="1" i="0" u="sng">
                <a:latin typeface="Comic Sans MS"/>
                <a:ea typeface="Comic Sans MS"/>
                <a:cs typeface="Comic Sans MS"/>
                <a:sym typeface="Comic Sans MS"/>
              </a:rPr>
              <a:t>Bb</a:t>
            </a:r>
            <a:endParaRPr/>
          </a:p>
          <a:p>
            <a:pPr marL="0" marR="0" lvl="0" indent="0" algn="l" rtl="0">
              <a:lnSpc>
                <a:spcPct val="100000"/>
              </a:lnSpc>
              <a:spcBef>
                <a:spcPts val="0"/>
              </a:spcBef>
              <a:spcAft>
                <a:spcPts val="0"/>
              </a:spcAft>
              <a:buClr>
                <a:schemeClr val="lt1"/>
              </a:buClr>
              <a:buSzPts val="1000"/>
              <a:buFont typeface="Tahoma"/>
              <a:buNone/>
            </a:pPr>
            <a:endParaRPr sz="10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3200"/>
              <a:buFont typeface="Comic Sans MS"/>
              <a:buNone/>
            </a:pPr>
            <a:r>
              <a:rPr lang="en-US" sz="3200" b="0" i="0" u="none">
                <a:latin typeface="Comic Sans MS"/>
                <a:ea typeface="Comic Sans MS"/>
                <a:cs typeface="Comic Sans MS"/>
                <a:sym typeface="Comic Sans MS"/>
              </a:rPr>
              <a:t>Woman = </a:t>
            </a:r>
            <a:r>
              <a:rPr lang="en-US" sz="3200" b="1" i="0" u="sng">
                <a:latin typeface="Comic Sans MS"/>
                <a:ea typeface="Comic Sans MS"/>
                <a:cs typeface="Comic Sans MS"/>
                <a:sym typeface="Comic Sans MS"/>
              </a:rPr>
              <a:t>Bb</a:t>
            </a:r>
            <a:endParaRPr sz="3200" b="0" i="0" u="none">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3200" b="0" i="0" u="none">
              <a:latin typeface="Comic Sans MS"/>
              <a:ea typeface="Comic Sans MS"/>
              <a:cs typeface="Comic Sans MS"/>
              <a:sym typeface="Comic Sans MS"/>
            </a:endParaRPr>
          </a:p>
        </p:txBody>
      </p:sp>
      <p:sp>
        <p:nvSpPr>
          <p:cNvPr id="428" name="Shape 428"/>
          <p:cNvSpPr txBox="1"/>
          <p:nvPr/>
        </p:nvSpPr>
        <p:spPr>
          <a:xfrm>
            <a:off x="381000" y="3803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29" name="Shape 429"/>
          <p:cNvSpPr txBox="1"/>
          <p:nvPr/>
        </p:nvSpPr>
        <p:spPr>
          <a:xfrm>
            <a:off x="686475" y="1908175"/>
            <a:ext cx="5334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30" name="Shape 430"/>
          <p:cNvSpPr txBox="1"/>
          <p:nvPr/>
        </p:nvSpPr>
        <p:spPr>
          <a:xfrm>
            <a:off x="2072775" y="1908175"/>
            <a:ext cx="5334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31" name="Shape 431"/>
          <p:cNvSpPr txBox="1"/>
          <p:nvPr/>
        </p:nvSpPr>
        <p:spPr>
          <a:xfrm>
            <a:off x="1904300" y="2591500"/>
            <a:ext cx="5334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32" name="Shape 432"/>
          <p:cNvSpPr txBox="1"/>
          <p:nvPr/>
        </p:nvSpPr>
        <p:spPr>
          <a:xfrm>
            <a:off x="2514600" y="3200400"/>
            <a:ext cx="5334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33" name="Shape 433"/>
          <p:cNvSpPr txBox="1"/>
          <p:nvPr/>
        </p:nvSpPr>
        <p:spPr>
          <a:xfrm>
            <a:off x="3609975" y="3810000"/>
            <a:ext cx="5334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34" name="Shape 434"/>
          <p:cNvSpPr txBox="1"/>
          <p:nvPr/>
        </p:nvSpPr>
        <p:spPr>
          <a:xfrm>
            <a:off x="3609975" y="5057775"/>
            <a:ext cx="533400" cy="4572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35" name="Shape 435"/>
          <p:cNvSpPr txBox="1"/>
          <p:nvPr/>
        </p:nvSpPr>
        <p:spPr>
          <a:xfrm>
            <a:off x="4572150" y="3810000"/>
            <a:ext cx="5334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36" name="Shape 436"/>
          <p:cNvSpPr txBox="1"/>
          <p:nvPr/>
        </p:nvSpPr>
        <p:spPr>
          <a:xfrm>
            <a:off x="5867400" y="2971800"/>
            <a:ext cx="5334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37" name="Shape 437"/>
          <p:cNvSpPr txBox="1"/>
          <p:nvPr/>
        </p:nvSpPr>
        <p:spPr>
          <a:xfrm>
            <a:off x="4572000" y="2971800"/>
            <a:ext cx="5334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38" name="Shape 438"/>
          <p:cNvSpPr txBox="1"/>
          <p:nvPr/>
        </p:nvSpPr>
        <p:spPr>
          <a:xfrm>
            <a:off x="5867400" y="3810000"/>
            <a:ext cx="5334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39" name="Shape 439"/>
          <p:cNvSpPr txBox="1"/>
          <p:nvPr/>
        </p:nvSpPr>
        <p:spPr>
          <a:xfrm>
            <a:off x="4572000" y="4953000"/>
            <a:ext cx="5334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40" name="Shape 440"/>
          <p:cNvSpPr txBox="1"/>
          <p:nvPr/>
        </p:nvSpPr>
        <p:spPr>
          <a:xfrm>
            <a:off x="5867400" y="5029200"/>
            <a:ext cx="5334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29"/>
                                        </p:tgtEl>
                                      </p:cBhvr>
                                    </p:animEffect>
                                    <p:set>
                                      <p:cBhvr>
                                        <p:cTn id="7" dur="1" fill="hold">
                                          <p:stCondLst>
                                            <p:cond delay="500"/>
                                          </p:stCondLst>
                                        </p:cTn>
                                        <p:tgtEl>
                                          <p:spTgt spid="4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30"/>
                                        </p:tgtEl>
                                      </p:cBhvr>
                                    </p:animEffect>
                                    <p:set>
                                      <p:cBhvr>
                                        <p:cTn id="12" dur="1" fill="hold">
                                          <p:stCondLst>
                                            <p:cond delay="500"/>
                                          </p:stCondLst>
                                        </p:cTn>
                                        <p:tgtEl>
                                          <p:spTgt spid="4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31"/>
                                        </p:tgtEl>
                                        <p:attrNameLst>
                                          <p:attrName>ppt_y</p:attrName>
                                        </p:attrNameLst>
                                      </p:cBhvr>
                                      <p:tavLst>
                                        <p:tav tm="0">
                                          <p:val>
                                            <p:strVal val="#ppt_y"/>
                                          </p:val>
                                        </p:tav>
                                        <p:tav tm="100000">
                                          <p:val>
                                            <p:strVal val="#ppt_y+1"/>
                                          </p:val>
                                        </p:tav>
                                      </p:tavLst>
                                    </p:anim>
                                    <p:set>
                                      <p:cBhvr>
                                        <p:cTn id="17" dur="1" fill="hold">
                                          <p:stCondLst>
                                            <p:cond delay="500"/>
                                          </p:stCondLst>
                                        </p:cTn>
                                        <p:tgtEl>
                                          <p:spTgt spid="43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432"/>
                                        </p:tgtEl>
                                        <p:attrNameLst>
                                          <p:attrName>ppt_y</p:attrName>
                                        </p:attrNameLst>
                                      </p:cBhvr>
                                      <p:tavLst>
                                        <p:tav tm="0">
                                          <p:val>
                                            <p:strVal val="#ppt_y"/>
                                          </p:val>
                                        </p:tav>
                                        <p:tav tm="100000">
                                          <p:val>
                                            <p:strVal val="#ppt_y+1"/>
                                          </p:val>
                                        </p:tav>
                                      </p:tavLst>
                                    </p:anim>
                                    <p:set>
                                      <p:cBhvr>
                                        <p:cTn id="22" dur="1" fill="hold">
                                          <p:stCondLst>
                                            <p:cond delay="500"/>
                                          </p:stCondLst>
                                        </p:cTn>
                                        <p:tgtEl>
                                          <p:spTgt spid="4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437"/>
                                        </p:tgtEl>
                                        <p:attrNameLst>
                                          <p:attrName>ppt_y</p:attrName>
                                        </p:attrNameLst>
                                      </p:cBhvr>
                                      <p:tavLst>
                                        <p:tav tm="0">
                                          <p:val>
                                            <p:strVal val="#ppt_y"/>
                                          </p:val>
                                        </p:tav>
                                        <p:tav tm="100000">
                                          <p:val>
                                            <p:strVal val="#ppt_y+1"/>
                                          </p:val>
                                        </p:tav>
                                      </p:tavLst>
                                    </p:anim>
                                    <p:set>
                                      <p:cBhvr>
                                        <p:cTn id="27" dur="1" fill="hold">
                                          <p:stCondLst>
                                            <p:cond delay="500"/>
                                          </p:stCondLst>
                                        </p:cTn>
                                        <p:tgtEl>
                                          <p:spTgt spid="43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436"/>
                                        </p:tgtEl>
                                        <p:attrNameLst>
                                          <p:attrName>ppt_y</p:attrName>
                                        </p:attrNameLst>
                                      </p:cBhvr>
                                      <p:tavLst>
                                        <p:tav tm="0">
                                          <p:val>
                                            <p:strVal val="#ppt_y"/>
                                          </p:val>
                                        </p:tav>
                                        <p:tav tm="100000">
                                          <p:val>
                                            <p:strVal val="#ppt_y+1"/>
                                          </p:val>
                                        </p:tav>
                                      </p:tavLst>
                                    </p:anim>
                                    <p:set>
                                      <p:cBhvr>
                                        <p:cTn id="32" dur="1" fill="hold">
                                          <p:stCondLst>
                                            <p:cond delay="500"/>
                                          </p:stCondLst>
                                        </p:cTn>
                                        <p:tgtEl>
                                          <p:spTgt spid="43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33"/>
                                        </p:tgtEl>
                                        <p:attrNameLst>
                                          <p:attrName>ppt_y</p:attrName>
                                        </p:attrNameLst>
                                      </p:cBhvr>
                                      <p:tavLst>
                                        <p:tav tm="0">
                                          <p:val>
                                            <p:strVal val="#ppt_y"/>
                                          </p:val>
                                        </p:tav>
                                        <p:tav tm="100000">
                                          <p:val>
                                            <p:strVal val="#ppt_y+1"/>
                                          </p:val>
                                        </p:tav>
                                      </p:tavLst>
                                    </p:anim>
                                    <p:set>
                                      <p:cBhvr>
                                        <p:cTn id="37" dur="1" fill="hold">
                                          <p:stCondLst>
                                            <p:cond delay="500"/>
                                          </p:stCondLst>
                                        </p:cTn>
                                        <p:tgtEl>
                                          <p:spTgt spid="43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434"/>
                                        </p:tgtEl>
                                        <p:attrNameLst>
                                          <p:attrName>ppt_y</p:attrName>
                                        </p:attrNameLst>
                                      </p:cBhvr>
                                      <p:tavLst>
                                        <p:tav tm="0">
                                          <p:val>
                                            <p:strVal val="#ppt_y"/>
                                          </p:val>
                                        </p:tav>
                                        <p:tav tm="100000">
                                          <p:val>
                                            <p:strVal val="#ppt_y+1"/>
                                          </p:val>
                                        </p:tav>
                                      </p:tavLst>
                                    </p:anim>
                                    <p:set>
                                      <p:cBhvr>
                                        <p:cTn id="42" dur="1" fill="hold">
                                          <p:stCondLst>
                                            <p:cond delay="500"/>
                                          </p:stCondLst>
                                        </p:cTn>
                                        <p:tgtEl>
                                          <p:spTgt spid="43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435"/>
                                        </p:tgtEl>
                                        <p:attrNameLst>
                                          <p:attrName>ppt_y</p:attrName>
                                        </p:attrNameLst>
                                      </p:cBhvr>
                                      <p:tavLst>
                                        <p:tav tm="0">
                                          <p:val>
                                            <p:strVal val="#ppt_y"/>
                                          </p:val>
                                        </p:tav>
                                        <p:tav tm="100000">
                                          <p:val>
                                            <p:strVal val="#ppt_y+1"/>
                                          </p:val>
                                        </p:tav>
                                      </p:tavLst>
                                    </p:anim>
                                    <p:set>
                                      <p:cBhvr>
                                        <p:cTn id="47" dur="1" fill="hold">
                                          <p:stCondLst>
                                            <p:cond delay="500"/>
                                          </p:stCondLst>
                                        </p:cTn>
                                        <p:tgtEl>
                                          <p:spTgt spid="4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438"/>
                                        </p:tgtEl>
                                        <p:attrNameLst>
                                          <p:attrName>ppt_y</p:attrName>
                                        </p:attrNameLst>
                                      </p:cBhvr>
                                      <p:tavLst>
                                        <p:tav tm="0">
                                          <p:val>
                                            <p:strVal val="#ppt_y"/>
                                          </p:val>
                                        </p:tav>
                                        <p:tav tm="100000">
                                          <p:val>
                                            <p:strVal val="#ppt_y+1"/>
                                          </p:val>
                                        </p:tav>
                                      </p:tavLst>
                                    </p:anim>
                                    <p:set>
                                      <p:cBhvr>
                                        <p:cTn id="52" dur="1" fill="hold">
                                          <p:stCondLst>
                                            <p:cond delay="500"/>
                                          </p:stCondLst>
                                        </p:cTn>
                                        <p:tgtEl>
                                          <p:spTgt spid="43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439"/>
                                        </p:tgtEl>
                                        <p:attrNameLst>
                                          <p:attrName>ppt_y</p:attrName>
                                        </p:attrNameLst>
                                      </p:cBhvr>
                                      <p:tavLst>
                                        <p:tav tm="0">
                                          <p:val>
                                            <p:strVal val="#ppt_y"/>
                                          </p:val>
                                        </p:tav>
                                        <p:tav tm="100000">
                                          <p:val>
                                            <p:strVal val="#ppt_y+1"/>
                                          </p:val>
                                        </p:tav>
                                      </p:tavLst>
                                    </p:anim>
                                    <p:set>
                                      <p:cBhvr>
                                        <p:cTn id="57" dur="1" fill="hold">
                                          <p:stCondLst>
                                            <p:cond delay="500"/>
                                          </p:stCondLst>
                                        </p:cTn>
                                        <p:tgtEl>
                                          <p:spTgt spid="43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440"/>
                                        </p:tgtEl>
                                        <p:attrNameLst>
                                          <p:attrName>ppt_y</p:attrName>
                                        </p:attrNameLst>
                                      </p:cBhvr>
                                      <p:tavLst>
                                        <p:tav tm="0">
                                          <p:val>
                                            <p:strVal val="#ppt_y"/>
                                          </p:val>
                                        </p:tav>
                                        <p:tav tm="100000">
                                          <p:val>
                                            <p:strVal val="#ppt_y+1"/>
                                          </p:val>
                                        </p:tav>
                                      </p:tavLst>
                                    </p:anim>
                                    <p:set>
                                      <p:cBhvr>
                                        <p:cTn id="62" dur="1" fill="hold">
                                          <p:stCondLst>
                                            <p:cond delay="500"/>
                                          </p:stCondLst>
                                        </p:cTn>
                                        <p:tgtEl>
                                          <p:spTgt spid="4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457200" y="381000"/>
            <a:ext cx="8229600" cy="850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EXPLORE</a:t>
            </a:r>
            <a:endParaRPr>
              <a:solidFill>
                <a:srgbClr val="000000"/>
              </a:solidFill>
              <a:latin typeface="Comic Sans MS"/>
              <a:ea typeface="Comic Sans MS"/>
              <a:cs typeface="Comic Sans MS"/>
              <a:sym typeface="Comic Sans MS"/>
            </a:endParaRPr>
          </a:p>
        </p:txBody>
      </p:sp>
      <p:sp>
        <p:nvSpPr>
          <p:cNvPr id="447" name="Shape 447"/>
          <p:cNvSpPr txBox="1">
            <a:spLocks noGrp="1"/>
          </p:cNvSpPr>
          <p:nvPr>
            <p:ph type="body" idx="1"/>
          </p:nvPr>
        </p:nvSpPr>
        <p:spPr>
          <a:xfrm>
            <a:off x="457200" y="1476150"/>
            <a:ext cx="8229600" cy="4620000"/>
          </a:xfrm>
          <a:prstGeom prst="rect">
            <a:avLst/>
          </a:prstGeom>
        </p:spPr>
        <p:txBody>
          <a:bodyPr spcFirstLastPara="1" wrap="square" lIns="91425" tIns="91425" rIns="91425" bIns="91425" anchor="t" anchorCtr="0">
            <a:noAutofit/>
          </a:bodyPr>
          <a:lstStyle/>
          <a:p>
            <a:pPr marL="0" lvl="0" indent="0" algn="ctr">
              <a:spcBef>
                <a:spcPts val="640"/>
              </a:spcBef>
              <a:spcAft>
                <a:spcPts val="0"/>
              </a:spcAft>
              <a:buNone/>
            </a:pPr>
            <a:r>
              <a:rPr lang="en-US" sz="4800" u="sng">
                <a:solidFill>
                  <a:srgbClr val="000000"/>
                </a:solidFill>
                <a:latin typeface="Comic Sans MS"/>
                <a:ea typeface="Comic Sans MS"/>
                <a:cs typeface="Comic Sans MS"/>
                <a:sym typeface="Comic Sans MS"/>
                <a:hlinkClick r:id="rId3"/>
              </a:rPr>
              <a:t>Virtual Creature Lab</a:t>
            </a:r>
            <a:endParaRPr sz="4800">
              <a:solidFill>
                <a:srgbClr val="000000"/>
              </a:solidFill>
              <a:latin typeface="Comic Sans MS"/>
              <a:ea typeface="Comic Sans MS"/>
              <a:cs typeface="Comic Sans MS"/>
              <a:sym typeface="Comic Sans MS"/>
            </a:endParaRPr>
          </a:p>
        </p:txBody>
      </p:sp>
      <p:pic>
        <p:nvPicPr>
          <p:cNvPr id="448" name="Shape 448"/>
          <p:cNvPicPr preferRelativeResize="0"/>
          <p:nvPr/>
        </p:nvPicPr>
        <p:blipFill>
          <a:blip r:embed="rId4">
            <a:alphaModFix/>
          </a:blip>
          <a:stretch>
            <a:fillRect/>
          </a:stretch>
        </p:blipFill>
        <p:spPr>
          <a:xfrm>
            <a:off x="1688800" y="2665800"/>
            <a:ext cx="5981700" cy="2971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457200" y="381000"/>
            <a:ext cx="8229600" cy="1371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600">
                <a:solidFill>
                  <a:srgbClr val="000000"/>
                </a:solidFill>
                <a:latin typeface="Comic Sans MS"/>
                <a:ea typeface="Comic Sans MS"/>
                <a:cs typeface="Comic Sans MS"/>
                <a:sym typeface="Comic Sans MS"/>
              </a:rPr>
              <a:t>ELABORATE</a:t>
            </a:r>
            <a:endParaRPr sz="3600">
              <a:solidFill>
                <a:srgbClr val="000000"/>
              </a:solidFill>
              <a:latin typeface="Comic Sans MS"/>
              <a:ea typeface="Comic Sans MS"/>
              <a:cs typeface="Comic Sans MS"/>
              <a:sym typeface="Comic Sans MS"/>
            </a:endParaRPr>
          </a:p>
        </p:txBody>
      </p:sp>
      <p:sp>
        <p:nvSpPr>
          <p:cNvPr id="455" name="Shape 455"/>
          <p:cNvSpPr txBox="1">
            <a:spLocks noGrp="1"/>
          </p:cNvSpPr>
          <p:nvPr>
            <p:ph type="body" idx="1"/>
          </p:nvPr>
        </p:nvSpPr>
        <p:spPr>
          <a:xfrm>
            <a:off x="457200" y="1583800"/>
            <a:ext cx="8229600" cy="45120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3600">
                <a:solidFill>
                  <a:srgbClr val="000000"/>
                </a:solidFill>
                <a:latin typeface="Comic Sans MS"/>
                <a:ea typeface="Comic Sans MS"/>
                <a:cs typeface="Comic Sans MS"/>
                <a:sym typeface="Comic Sans MS"/>
              </a:rPr>
              <a:t>Spongebob Genetics Practice</a:t>
            </a:r>
            <a:endParaRPr sz="3600">
              <a:solidFill>
                <a:srgbClr val="000000"/>
              </a:solidFill>
              <a:latin typeface="Comic Sans MS"/>
              <a:ea typeface="Comic Sans MS"/>
              <a:cs typeface="Comic Sans MS"/>
              <a:sym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0" y="365625"/>
            <a:ext cx="8229600" cy="68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EVALUATE</a:t>
            </a:r>
            <a:endParaRPr>
              <a:solidFill>
                <a:srgbClr val="000000"/>
              </a:solidFill>
              <a:latin typeface="Comic Sans MS"/>
              <a:ea typeface="Comic Sans MS"/>
              <a:cs typeface="Comic Sans MS"/>
              <a:sym typeface="Comic Sans MS"/>
            </a:endParaRPr>
          </a:p>
        </p:txBody>
      </p:sp>
      <p:sp>
        <p:nvSpPr>
          <p:cNvPr id="462" name="Shape 462"/>
          <p:cNvSpPr txBox="1">
            <a:spLocks noGrp="1"/>
          </p:cNvSpPr>
          <p:nvPr>
            <p:ph type="body" idx="1"/>
          </p:nvPr>
        </p:nvSpPr>
        <p:spPr>
          <a:xfrm>
            <a:off x="457200" y="1276275"/>
            <a:ext cx="8229600" cy="48198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3000">
                <a:solidFill>
                  <a:srgbClr val="000000"/>
                </a:solidFill>
                <a:latin typeface="Comic Sans MS"/>
                <a:ea typeface="Comic Sans MS"/>
                <a:cs typeface="Comic Sans MS"/>
                <a:sym typeface="Comic Sans MS"/>
              </a:rPr>
              <a:t>A man who has a genotype, FF, marries a woman with the genotype, Ff. What is the probability that their offspring will have the genotype, Ff?</a:t>
            </a:r>
            <a:endParaRPr sz="3000">
              <a:solidFill>
                <a:srgbClr val="000000"/>
              </a:solidFill>
              <a:latin typeface="Comic Sans MS"/>
              <a:ea typeface="Comic Sans MS"/>
              <a:cs typeface="Comic Sans MS"/>
              <a:sym typeface="Comic Sans MS"/>
            </a:endParaRPr>
          </a:p>
          <a:p>
            <a:pPr marL="0" lvl="0" indent="0">
              <a:spcBef>
                <a:spcPts val="640"/>
              </a:spcBef>
              <a:spcAft>
                <a:spcPts val="0"/>
              </a:spcAft>
              <a:buNone/>
            </a:pPr>
            <a:endParaRPr sz="3000">
              <a:solidFill>
                <a:srgbClr val="000000"/>
              </a:solidFill>
              <a:latin typeface="Comic Sans MS"/>
              <a:ea typeface="Comic Sans MS"/>
              <a:cs typeface="Comic Sans MS"/>
              <a:sym typeface="Comic Sans MS"/>
            </a:endParaRPr>
          </a:p>
          <a:p>
            <a:pPr marL="457200" lvl="0" indent="-419100" rtl="0">
              <a:spcBef>
                <a:spcPts val="64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25%</a:t>
            </a:r>
            <a:endParaRPr sz="3000">
              <a:solidFill>
                <a:srgbClr val="000000"/>
              </a:solidFill>
              <a:latin typeface="Comic Sans MS"/>
              <a:ea typeface="Comic Sans MS"/>
              <a:cs typeface="Comic Sans MS"/>
              <a:sym typeface="Comic Sans MS"/>
            </a:endParaRPr>
          </a:p>
          <a:p>
            <a:pPr marL="457200" lvl="0" indent="-419100" rtl="0">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50%</a:t>
            </a:r>
            <a:endParaRPr sz="3000">
              <a:solidFill>
                <a:srgbClr val="000000"/>
              </a:solidFill>
              <a:latin typeface="Comic Sans MS"/>
              <a:ea typeface="Comic Sans MS"/>
              <a:cs typeface="Comic Sans MS"/>
              <a:sym typeface="Comic Sans MS"/>
            </a:endParaRPr>
          </a:p>
          <a:p>
            <a:pPr marL="457200" lvl="0" indent="-419100" rtl="0">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75%</a:t>
            </a:r>
            <a:endParaRPr sz="3000">
              <a:solidFill>
                <a:srgbClr val="000000"/>
              </a:solidFill>
              <a:latin typeface="Comic Sans MS"/>
              <a:ea typeface="Comic Sans MS"/>
              <a:cs typeface="Comic Sans MS"/>
              <a:sym typeface="Comic Sans MS"/>
            </a:endParaRPr>
          </a:p>
          <a:p>
            <a:pPr marL="457200" lvl="0" indent="-419100">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100%</a:t>
            </a:r>
            <a:endParaRPr sz="3000">
              <a:solidFill>
                <a:srgbClr val="000000"/>
              </a:solidFill>
              <a:latin typeface="Comic Sans MS"/>
              <a:ea typeface="Comic Sans MS"/>
              <a:cs typeface="Comic Sans MS"/>
              <a:sym typeface="Comic Sans MS"/>
            </a:endParaRPr>
          </a:p>
        </p:txBody>
      </p:sp>
      <p:sp>
        <p:nvSpPr>
          <p:cNvPr id="463" name="Shape 463"/>
          <p:cNvSpPr/>
          <p:nvPr/>
        </p:nvSpPr>
        <p:spPr>
          <a:xfrm>
            <a:off x="92250" y="4843650"/>
            <a:ext cx="364800" cy="307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animEffect transition="in" filter="fade">
                                      <p:cBhvr>
                                        <p:cTn id="7" dur="1"/>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457200" y="381000"/>
            <a:ext cx="8229600" cy="787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EVALUATE</a:t>
            </a:r>
            <a:endParaRPr>
              <a:solidFill>
                <a:srgbClr val="000000"/>
              </a:solidFill>
              <a:latin typeface="Comic Sans MS"/>
              <a:ea typeface="Comic Sans MS"/>
              <a:cs typeface="Comic Sans MS"/>
              <a:sym typeface="Comic Sans MS"/>
            </a:endParaRPr>
          </a:p>
        </p:txBody>
      </p:sp>
      <p:sp>
        <p:nvSpPr>
          <p:cNvPr id="470" name="Shape 470"/>
          <p:cNvSpPr txBox="1">
            <a:spLocks noGrp="1"/>
          </p:cNvSpPr>
          <p:nvPr>
            <p:ph type="body" idx="1"/>
          </p:nvPr>
        </p:nvSpPr>
        <p:spPr>
          <a:xfrm>
            <a:off x="676575" y="1168500"/>
            <a:ext cx="8010300" cy="4927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3000">
                <a:solidFill>
                  <a:srgbClr val="000000"/>
                </a:solidFill>
                <a:latin typeface="Comic Sans MS"/>
                <a:ea typeface="Comic Sans MS"/>
                <a:cs typeface="Comic Sans MS"/>
                <a:sym typeface="Comic Sans MS"/>
              </a:rPr>
              <a:t>If all the offspring of a test cross display a dominant phenotype, which can be determined about the individual?</a:t>
            </a:r>
            <a:endParaRPr sz="3000">
              <a:solidFill>
                <a:srgbClr val="000000"/>
              </a:solidFill>
              <a:latin typeface="Comic Sans MS"/>
              <a:ea typeface="Comic Sans MS"/>
              <a:cs typeface="Comic Sans MS"/>
              <a:sym typeface="Comic Sans MS"/>
            </a:endParaRPr>
          </a:p>
          <a:p>
            <a:pPr marL="457200" lvl="0" indent="-419100" rtl="0">
              <a:spcBef>
                <a:spcPts val="64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The individual’s genotype will be tt.</a:t>
            </a:r>
            <a:endParaRPr sz="3000">
              <a:solidFill>
                <a:srgbClr val="000000"/>
              </a:solidFill>
              <a:latin typeface="Comic Sans MS"/>
              <a:ea typeface="Comic Sans MS"/>
              <a:cs typeface="Comic Sans MS"/>
              <a:sym typeface="Comic Sans MS"/>
            </a:endParaRPr>
          </a:p>
          <a:p>
            <a:pPr marL="457200" lvl="0" indent="-419100" rtl="0">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The individual’s genotype will be TT.</a:t>
            </a:r>
            <a:endParaRPr sz="3000">
              <a:solidFill>
                <a:srgbClr val="000000"/>
              </a:solidFill>
              <a:latin typeface="Comic Sans MS"/>
              <a:ea typeface="Comic Sans MS"/>
              <a:cs typeface="Comic Sans MS"/>
              <a:sym typeface="Comic Sans MS"/>
            </a:endParaRPr>
          </a:p>
          <a:p>
            <a:pPr marL="457200" lvl="0" indent="-419100" rtl="0">
              <a:lnSpc>
                <a:spcPct val="115000"/>
              </a:lnSpc>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The individual’s genotype will be Ttt.</a:t>
            </a:r>
            <a:endParaRPr sz="3000">
              <a:solidFill>
                <a:srgbClr val="000000"/>
              </a:solidFill>
              <a:latin typeface="Comic Sans MS"/>
              <a:ea typeface="Comic Sans MS"/>
              <a:cs typeface="Comic Sans MS"/>
              <a:sym typeface="Comic Sans MS"/>
            </a:endParaRPr>
          </a:p>
          <a:p>
            <a:pPr marL="457200" lvl="0" indent="-419100" rtl="0">
              <a:lnSpc>
                <a:spcPct val="115000"/>
              </a:lnSpc>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The individual’s genotype will be TtTt.</a:t>
            </a:r>
            <a:endParaRPr sz="3000">
              <a:solidFill>
                <a:srgbClr val="000000"/>
              </a:solidFill>
              <a:latin typeface="Comic Sans MS"/>
              <a:ea typeface="Comic Sans MS"/>
              <a:cs typeface="Comic Sans MS"/>
              <a:sym typeface="Comic Sans MS"/>
            </a:endParaRPr>
          </a:p>
          <a:p>
            <a:pPr marL="0" lvl="0" indent="0" rtl="0">
              <a:spcBef>
                <a:spcPts val="800"/>
              </a:spcBef>
              <a:spcAft>
                <a:spcPts val="0"/>
              </a:spcAft>
              <a:buNone/>
            </a:pPr>
            <a:endParaRPr sz="1100">
              <a:solidFill>
                <a:srgbClr val="000000"/>
              </a:solidFill>
              <a:highlight>
                <a:srgbClr val="FFFFFF"/>
              </a:highlight>
              <a:latin typeface="Verdana"/>
              <a:ea typeface="Verdana"/>
              <a:cs typeface="Verdana"/>
              <a:sym typeface="Verdana"/>
            </a:endParaRPr>
          </a:p>
        </p:txBody>
      </p:sp>
      <p:sp>
        <p:nvSpPr>
          <p:cNvPr id="471" name="Shape 471"/>
          <p:cNvSpPr/>
          <p:nvPr/>
        </p:nvSpPr>
        <p:spPr>
          <a:xfrm>
            <a:off x="123025" y="3582775"/>
            <a:ext cx="461400" cy="338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1"/>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457200" y="381000"/>
            <a:ext cx="8229600" cy="756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EVALUATE</a:t>
            </a:r>
            <a:endParaRPr>
              <a:solidFill>
                <a:srgbClr val="000000"/>
              </a:solidFill>
              <a:latin typeface="Comic Sans MS"/>
              <a:ea typeface="Comic Sans MS"/>
              <a:cs typeface="Comic Sans MS"/>
              <a:sym typeface="Comic Sans MS"/>
            </a:endParaRPr>
          </a:p>
        </p:txBody>
      </p:sp>
      <p:sp>
        <p:nvSpPr>
          <p:cNvPr id="478" name="Shape 478"/>
          <p:cNvSpPr txBox="1">
            <a:spLocks noGrp="1"/>
          </p:cNvSpPr>
          <p:nvPr>
            <p:ph type="body" idx="1"/>
          </p:nvPr>
        </p:nvSpPr>
        <p:spPr>
          <a:xfrm>
            <a:off x="769000" y="1137900"/>
            <a:ext cx="7917900" cy="49578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3000">
                <a:solidFill>
                  <a:srgbClr val="000000"/>
                </a:solidFill>
                <a:latin typeface="Comic Sans MS"/>
                <a:ea typeface="Comic Sans MS"/>
                <a:cs typeface="Comic Sans MS"/>
                <a:sym typeface="Comic Sans MS"/>
              </a:rPr>
              <a:t>Which genotypes are possible from two heterozygous parents?</a:t>
            </a:r>
            <a:endParaRPr sz="3000">
              <a:solidFill>
                <a:srgbClr val="000000"/>
              </a:solidFill>
              <a:latin typeface="Comic Sans MS"/>
              <a:ea typeface="Comic Sans MS"/>
              <a:cs typeface="Comic Sans MS"/>
              <a:sym typeface="Comic Sans MS"/>
            </a:endParaRPr>
          </a:p>
          <a:p>
            <a:pPr marL="0" lvl="0" indent="0" rtl="0">
              <a:spcBef>
                <a:spcPts val="640"/>
              </a:spcBef>
              <a:spcAft>
                <a:spcPts val="0"/>
              </a:spcAft>
              <a:buNone/>
            </a:pPr>
            <a:endParaRPr sz="3000">
              <a:solidFill>
                <a:srgbClr val="000000"/>
              </a:solidFill>
              <a:latin typeface="Comic Sans MS"/>
              <a:ea typeface="Comic Sans MS"/>
              <a:cs typeface="Comic Sans MS"/>
              <a:sym typeface="Comic Sans MS"/>
            </a:endParaRPr>
          </a:p>
          <a:p>
            <a:pPr marL="457200" lvl="0" indent="-419100" rtl="0">
              <a:lnSpc>
                <a:spcPct val="115000"/>
              </a:lnSpc>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100% heterozygous</a:t>
            </a:r>
            <a:endParaRPr sz="3000">
              <a:solidFill>
                <a:srgbClr val="000000"/>
              </a:solidFill>
              <a:latin typeface="Comic Sans MS"/>
              <a:ea typeface="Comic Sans MS"/>
              <a:cs typeface="Comic Sans MS"/>
              <a:sym typeface="Comic Sans MS"/>
            </a:endParaRPr>
          </a:p>
          <a:p>
            <a:pPr marL="457200" lvl="0" indent="-419100" rtl="0">
              <a:lnSpc>
                <a:spcPct val="115000"/>
              </a:lnSpc>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100% homozygous dominant</a:t>
            </a:r>
            <a:endParaRPr sz="3000">
              <a:solidFill>
                <a:srgbClr val="000000"/>
              </a:solidFill>
              <a:latin typeface="Comic Sans MS"/>
              <a:ea typeface="Comic Sans MS"/>
              <a:cs typeface="Comic Sans MS"/>
              <a:sym typeface="Comic Sans MS"/>
            </a:endParaRPr>
          </a:p>
          <a:p>
            <a:pPr marL="457200" lvl="0" indent="-419100" rtl="0">
              <a:lnSpc>
                <a:spcPct val="115000"/>
              </a:lnSpc>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50% homozygous dominant, 50% homozygous recessive</a:t>
            </a:r>
            <a:endParaRPr sz="3000">
              <a:solidFill>
                <a:srgbClr val="000000"/>
              </a:solidFill>
              <a:latin typeface="Comic Sans MS"/>
              <a:ea typeface="Comic Sans MS"/>
              <a:cs typeface="Comic Sans MS"/>
              <a:sym typeface="Comic Sans MS"/>
            </a:endParaRPr>
          </a:p>
          <a:p>
            <a:pPr marL="457200" lvl="0" indent="-419100" rtl="0">
              <a:lnSpc>
                <a:spcPct val="115000"/>
              </a:lnSpc>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25% homozygous dominant, 50% heterozygous, 25% homozygous recessive</a:t>
            </a:r>
            <a:endParaRPr sz="3000">
              <a:solidFill>
                <a:srgbClr val="000000"/>
              </a:solidFill>
              <a:latin typeface="Comic Sans MS"/>
              <a:ea typeface="Comic Sans MS"/>
              <a:cs typeface="Comic Sans MS"/>
              <a:sym typeface="Comic Sans MS"/>
            </a:endParaRPr>
          </a:p>
          <a:p>
            <a:pPr marL="0" lvl="0" indent="0">
              <a:spcBef>
                <a:spcPts val="800"/>
              </a:spcBef>
              <a:spcAft>
                <a:spcPts val="0"/>
              </a:spcAft>
              <a:buNone/>
            </a:pPr>
            <a:endParaRPr sz="3000">
              <a:solidFill>
                <a:srgbClr val="000000"/>
              </a:solidFill>
              <a:highlight>
                <a:srgbClr val="FFFFFF"/>
              </a:highlight>
              <a:latin typeface="Comic Sans MS"/>
              <a:ea typeface="Comic Sans MS"/>
              <a:cs typeface="Comic Sans MS"/>
              <a:sym typeface="Comic Sans MS"/>
            </a:endParaRPr>
          </a:p>
        </p:txBody>
      </p:sp>
      <p:sp>
        <p:nvSpPr>
          <p:cNvPr id="479" name="Shape 479"/>
          <p:cNvSpPr/>
          <p:nvPr/>
        </p:nvSpPr>
        <p:spPr>
          <a:xfrm>
            <a:off x="138400" y="5105075"/>
            <a:ext cx="507300" cy="399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fade">
                                      <p:cBhvr>
                                        <p:cTn id="7" dur="1"/>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5818E"/>
        </a:solidFill>
        <a:effectLst/>
      </p:bgPr>
    </p:bg>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381000"/>
            <a:ext cx="8229600" cy="941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EXPLORE</a:t>
            </a:r>
            <a:endParaRPr>
              <a:solidFill>
                <a:srgbClr val="000000"/>
              </a:solidFill>
              <a:latin typeface="Comic Sans MS"/>
              <a:ea typeface="Comic Sans MS"/>
              <a:cs typeface="Comic Sans MS"/>
              <a:sym typeface="Comic Sans MS"/>
            </a:endParaRPr>
          </a:p>
        </p:txBody>
      </p:sp>
      <p:sp>
        <p:nvSpPr>
          <p:cNvPr id="210" name="Shape 210"/>
          <p:cNvSpPr txBox="1">
            <a:spLocks noGrp="1"/>
          </p:cNvSpPr>
          <p:nvPr>
            <p:ph type="body" idx="1"/>
          </p:nvPr>
        </p:nvSpPr>
        <p:spPr>
          <a:xfrm>
            <a:off x="457200" y="1491550"/>
            <a:ext cx="8229600" cy="46044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000000"/>
                </a:solidFill>
                <a:latin typeface="Comic Sans MS"/>
                <a:ea typeface="Comic Sans MS"/>
                <a:cs typeface="Comic Sans MS"/>
                <a:sym typeface="Comic Sans MS"/>
              </a:rPr>
              <a:t>Is it possible to have the same traits as your classmates even though you aren’t related?</a:t>
            </a:r>
            <a:endParaRPr>
              <a:solidFill>
                <a:srgbClr val="000000"/>
              </a:solidFill>
              <a:latin typeface="Comic Sans MS"/>
              <a:ea typeface="Comic Sans MS"/>
              <a:cs typeface="Comic Sans MS"/>
              <a:sym typeface="Comic Sans MS"/>
            </a:endParaRPr>
          </a:p>
          <a:p>
            <a:pPr marL="0" lvl="0" indent="0">
              <a:spcBef>
                <a:spcPts val="640"/>
              </a:spcBef>
              <a:spcAft>
                <a:spcPts val="0"/>
              </a:spcAft>
              <a:buNone/>
            </a:pPr>
            <a:endParaRPr>
              <a:solidFill>
                <a:srgbClr val="000000"/>
              </a:solidFill>
              <a:latin typeface="Comic Sans MS"/>
              <a:ea typeface="Comic Sans MS"/>
              <a:cs typeface="Comic Sans MS"/>
              <a:sym typeface="Comic Sans MS"/>
            </a:endParaRPr>
          </a:p>
          <a:p>
            <a:pPr marL="0" lvl="0" indent="0">
              <a:spcBef>
                <a:spcPts val="640"/>
              </a:spcBef>
              <a:spcAft>
                <a:spcPts val="0"/>
              </a:spcAft>
              <a:buNone/>
            </a:pPr>
            <a:r>
              <a:rPr lang="en-US">
                <a:solidFill>
                  <a:srgbClr val="000000"/>
                </a:solidFill>
                <a:latin typeface="Comic Sans MS"/>
                <a:ea typeface="Comic Sans MS"/>
                <a:cs typeface="Comic Sans MS"/>
                <a:sym typeface="Comic Sans MS"/>
              </a:rPr>
              <a:t>EXPLORE - HUMAN TRAITS LAB</a:t>
            </a:r>
            <a:endParaRPr>
              <a:solidFill>
                <a:srgbClr val="000000"/>
              </a:solidFill>
              <a:latin typeface="Comic Sans MS"/>
              <a:ea typeface="Comic Sans MS"/>
              <a:cs typeface="Comic Sans MS"/>
              <a:sym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57200" y="381000"/>
            <a:ext cx="8229600" cy="203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ENGAGE</a:t>
            </a:r>
            <a:endParaRPr>
              <a:solidFill>
                <a:srgbClr val="000000"/>
              </a:solidFill>
              <a:latin typeface="Comic Sans MS"/>
              <a:ea typeface="Comic Sans MS"/>
              <a:cs typeface="Comic Sans MS"/>
              <a:sym typeface="Comic Sans MS"/>
            </a:endParaRPr>
          </a:p>
        </p:txBody>
      </p:sp>
      <p:pic>
        <p:nvPicPr>
          <p:cNvPr id="486" name="Shape 486"/>
          <p:cNvPicPr preferRelativeResize="0"/>
          <p:nvPr/>
        </p:nvPicPr>
        <p:blipFill>
          <a:blip r:embed="rId3">
            <a:alphaModFix/>
          </a:blip>
          <a:stretch>
            <a:fillRect/>
          </a:stretch>
        </p:blipFill>
        <p:spPr>
          <a:xfrm>
            <a:off x="595575" y="978375"/>
            <a:ext cx="2889801" cy="1466474"/>
          </a:xfrm>
          <a:prstGeom prst="rect">
            <a:avLst/>
          </a:prstGeom>
          <a:noFill/>
          <a:ln>
            <a:noFill/>
          </a:ln>
        </p:spPr>
      </p:pic>
      <p:pic>
        <p:nvPicPr>
          <p:cNvPr id="487" name="Shape 487"/>
          <p:cNvPicPr preferRelativeResize="0"/>
          <p:nvPr/>
        </p:nvPicPr>
        <p:blipFill>
          <a:blip r:embed="rId4">
            <a:alphaModFix/>
          </a:blip>
          <a:stretch>
            <a:fillRect/>
          </a:stretch>
        </p:blipFill>
        <p:spPr>
          <a:xfrm>
            <a:off x="4905175" y="2952322"/>
            <a:ext cx="2479750" cy="1614300"/>
          </a:xfrm>
          <a:prstGeom prst="rect">
            <a:avLst/>
          </a:prstGeom>
          <a:noFill/>
          <a:ln>
            <a:noFill/>
          </a:ln>
        </p:spPr>
      </p:pic>
      <p:sp>
        <p:nvSpPr>
          <p:cNvPr id="488" name="Shape 488"/>
          <p:cNvSpPr txBox="1"/>
          <p:nvPr/>
        </p:nvSpPr>
        <p:spPr>
          <a:xfrm>
            <a:off x="153800" y="2952325"/>
            <a:ext cx="4612800" cy="1614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a:latin typeface="Comic Sans MS"/>
                <a:ea typeface="Comic Sans MS"/>
                <a:cs typeface="Comic Sans MS"/>
                <a:sym typeface="Comic Sans MS"/>
              </a:rPr>
              <a:t>What would cause these dogs to have golden fur instead of just red or white?</a:t>
            </a:r>
            <a:endParaRPr sz="3000">
              <a:latin typeface="Comic Sans MS"/>
              <a:ea typeface="Comic Sans MS"/>
              <a:cs typeface="Comic Sans MS"/>
              <a:sym typeface="Comic Sans MS"/>
            </a:endParaRPr>
          </a:p>
        </p:txBody>
      </p:sp>
      <p:pic>
        <p:nvPicPr>
          <p:cNvPr id="489" name="Shape 489"/>
          <p:cNvPicPr preferRelativeResize="0"/>
          <p:nvPr/>
        </p:nvPicPr>
        <p:blipFill>
          <a:blip r:embed="rId5">
            <a:alphaModFix/>
          </a:blip>
          <a:stretch>
            <a:fillRect/>
          </a:stretch>
        </p:blipFill>
        <p:spPr>
          <a:xfrm>
            <a:off x="2906225" y="4797400"/>
            <a:ext cx="2675501" cy="1737700"/>
          </a:xfrm>
          <a:prstGeom prst="rect">
            <a:avLst/>
          </a:prstGeom>
          <a:noFill/>
          <a:ln>
            <a:noFill/>
          </a:ln>
        </p:spPr>
      </p:pic>
      <p:sp>
        <p:nvSpPr>
          <p:cNvPr id="490" name="Shape 490"/>
          <p:cNvSpPr txBox="1"/>
          <p:nvPr/>
        </p:nvSpPr>
        <p:spPr>
          <a:xfrm>
            <a:off x="5889275" y="4797450"/>
            <a:ext cx="3183000" cy="1737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a:latin typeface="Comic Sans MS"/>
                <a:ea typeface="Comic Sans MS"/>
                <a:cs typeface="Comic Sans MS"/>
                <a:sym typeface="Comic Sans MS"/>
              </a:rPr>
              <a:t>Or this cow to have both a red and white coat?</a:t>
            </a:r>
            <a:endParaRPr sz="3000">
              <a:latin typeface="Comic Sans MS"/>
              <a:ea typeface="Comic Sans MS"/>
              <a:cs typeface="Comic Sans MS"/>
              <a:sym typeface="Comic Sans MS"/>
            </a:endParaRPr>
          </a:p>
        </p:txBody>
      </p:sp>
      <p:sp>
        <p:nvSpPr>
          <p:cNvPr id="491" name="Shape 491"/>
          <p:cNvSpPr txBox="1"/>
          <p:nvPr/>
        </p:nvSpPr>
        <p:spPr>
          <a:xfrm>
            <a:off x="3813425" y="876475"/>
            <a:ext cx="5074200" cy="1245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a:latin typeface="Comic Sans MS"/>
                <a:ea typeface="Comic Sans MS"/>
                <a:cs typeface="Comic Sans MS"/>
                <a:sym typeface="Comic Sans MS"/>
              </a:rPr>
              <a:t>We determined based on Mendelian genetics this dog is white due to having 2 recessive alleles.</a:t>
            </a:r>
            <a:endParaRPr sz="3000">
              <a:latin typeface="Comic Sans MS"/>
              <a:ea typeface="Comic Sans MS"/>
              <a:cs typeface="Comic Sans MS"/>
              <a:sym typeface="Comic Sans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Shape 495"/>
        <p:cNvGrpSpPr/>
        <p:nvPr/>
      </p:nvGrpSpPr>
      <p:grpSpPr>
        <a:xfrm>
          <a:off x="0" y="0"/>
          <a:ext cx="0" cy="0"/>
          <a:chOff x="0" y="0"/>
          <a:chExt cx="0" cy="0"/>
        </a:xfrm>
      </p:grpSpPr>
      <p:sp>
        <p:nvSpPr>
          <p:cNvPr id="496" name="Shape 496"/>
          <p:cNvSpPr txBox="1">
            <a:spLocks noGrp="1"/>
          </p:cNvSpPr>
          <p:nvPr>
            <p:ph type="title" idx="4294967295"/>
          </p:nvPr>
        </p:nvSpPr>
        <p:spPr>
          <a:xfrm>
            <a:off x="457200" y="381000"/>
            <a:ext cx="8229600" cy="914400"/>
          </a:xfrm>
          <a:prstGeom prst="rect">
            <a:avLst/>
          </a:prstGeom>
          <a:noFill/>
          <a:ln>
            <a:noFill/>
          </a:ln>
        </p:spPr>
        <p:txBody>
          <a:bodyPr spcFirstLastPara="1" wrap="square" lIns="90475" tIns="44450" rIns="90475" bIns="44450" anchor="ctr" anchorCtr="0">
            <a:noAutofit/>
          </a:bodyPr>
          <a:lstStyle/>
          <a:p>
            <a:pPr marL="0" marR="0" lvl="0" indent="0" algn="ctr" rtl="0">
              <a:lnSpc>
                <a:spcPct val="100000"/>
              </a:lnSpc>
              <a:spcBef>
                <a:spcPts val="0"/>
              </a:spcBef>
              <a:spcAft>
                <a:spcPts val="0"/>
              </a:spcAft>
              <a:buClr>
                <a:srgbClr val="CC3300"/>
              </a:buClr>
              <a:buSzPts val="3600"/>
              <a:buFont typeface="Comic Sans MS"/>
              <a:buNone/>
            </a:pPr>
            <a:r>
              <a:rPr lang="en-US" sz="3600" b="0" i="0" u="none" strike="noStrike" cap="none">
                <a:solidFill>
                  <a:srgbClr val="000000"/>
                </a:solidFill>
                <a:latin typeface="Comic Sans MS"/>
                <a:ea typeface="Comic Sans MS"/>
                <a:cs typeface="Comic Sans MS"/>
                <a:sym typeface="Comic Sans MS"/>
              </a:rPr>
              <a:t>Incomplete Dominance</a:t>
            </a:r>
            <a:endParaRPr b="0">
              <a:solidFill>
                <a:srgbClr val="000000"/>
              </a:solidFill>
            </a:endParaRPr>
          </a:p>
        </p:txBody>
      </p:sp>
      <p:sp>
        <p:nvSpPr>
          <p:cNvPr id="497" name="Shape 497"/>
          <p:cNvSpPr txBox="1">
            <a:spLocks noGrp="1"/>
          </p:cNvSpPr>
          <p:nvPr>
            <p:ph type="body" idx="4294967295"/>
          </p:nvPr>
        </p:nvSpPr>
        <p:spPr>
          <a:xfrm>
            <a:off x="457200" y="1981200"/>
            <a:ext cx="4038600" cy="4114800"/>
          </a:xfrm>
          <a:prstGeom prst="rect">
            <a:avLst/>
          </a:prstGeom>
          <a:noFill/>
          <a:ln>
            <a:noFill/>
          </a:ln>
        </p:spPr>
        <p:txBody>
          <a:bodyPr spcFirstLastPara="1" wrap="square" lIns="91425" tIns="45700" rIns="91425" bIns="45700" anchor="t" anchorCtr="0">
            <a:noAutofit/>
          </a:bodyPr>
          <a:lstStyle/>
          <a:p>
            <a:pPr marL="342900" marR="0" lvl="0" indent="-210820" algn="l" rtl="0">
              <a:spcBef>
                <a:spcPts val="0"/>
              </a:spcBef>
              <a:spcAft>
                <a:spcPts val="0"/>
              </a:spcAft>
              <a:buClr>
                <a:schemeClr val="hlink"/>
              </a:buClr>
              <a:buSzPts val="2080"/>
              <a:buFont typeface="Noto Sans Symbols"/>
              <a:buNone/>
            </a:pPr>
            <a:endParaRPr sz="3200">
              <a:solidFill>
                <a:schemeClr val="lt1"/>
              </a:solidFill>
              <a:latin typeface="Tahoma"/>
              <a:ea typeface="Tahoma"/>
              <a:cs typeface="Tahoma"/>
              <a:sym typeface="Tahoma"/>
            </a:endParaRPr>
          </a:p>
        </p:txBody>
      </p:sp>
      <p:sp>
        <p:nvSpPr>
          <p:cNvPr id="498" name="Shape 498"/>
          <p:cNvSpPr txBox="1">
            <a:spLocks noGrp="1"/>
          </p:cNvSpPr>
          <p:nvPr>
            <p:ph type="body" idx="4294967295"/>
          </p:nvPr>
        </p:nvSpPr>
        <p:spPr>
          <a:xfrm>
            <a:off x="4876800" y="838200"/>
            <a:ext cx="3810000" cy="5257800"/>
          </a:xfrm>
          <a:prstGeom prst="rect">
            <a:avLst/>
          </a:prstGeom>
          <a:noFill/>
          <a:ln>
            <a:noFill/>
          </a:ln>
        </p:spPr>
        <p:txBody>
          <a:bodyPr spcFirstLastPara="1" wrap="square" lIns="90475" tIns="44450" rIns="90475" bIns="44450" anchor="t" anchorCtr="0">
            <a:noAutofit/>
          </a:bodyPr>
          <a:lstStyle/>
          <a:p>
            <a:pPr marL="342900" marR="0" lvl="0" indent="-260350" algn="l" rtl="0">
              <a:lnSpc>
                <a:spcPct val="100000"/>
              </a:lnSpc>
              <a:spcBef>
                <a:spcPts val="0"/>
              </a:spcBef>
              <a:spcAft>
                <a:spcPts val="0"/>
              </a:spcAft>
              <a:buClr>
                <a:schemeClr val="lt1"/>
              </a:buClr>
              <a:buSzPts val="1300"/>
              <a:buFont typeface="Noto Sans Symbols"/>
              <a:buNone/>
            </a:pPr>
            <a:endParaRPr sz="2000" b="1" i="0" u="none">
              <a:solidFill>
                <a:schemeClr val="lt1"/>
              </a:solidFill>
              <a:latin typeface="Comic Sans MS"/>
              <a:ea typeface="Comic Sans MS"/>
              <a:cs typeface="Comic Sans MS"/>
              <a:sym typeface="Comic Sans MS"/>
            </a:endParaRPr>
          </a:p>
          <a:p>
            <a:pPr marL="342900" marR="0" lvl="0" indent="-342900" algn="l" rtl="0">
              <a:lnSpc>
                <a:spcPct val="100000"/>
              </a:lnSpc>
              <a:spcBef>
                <a:spcPts val="0"/>
              </a:spcBef>
              <a:spcAft>
                <a:spcPts val="0"/>
              </a:spcAft>
              <a:buClr>
                <a:srgbClr val="000000"/>
              </a:buClr>
              <a:buSzPts val="1560"/>
              <a:buFont typeface="Noto Sans Symbols"/>
              <a:buChar char="❑"/>
            </a:pPr>
            <a:r>
              <a:rPr lang="en-US" sz="2400" b="0" i="0" u="none">
                <a:solidFill>
                  <a:srgbClr val="000000"/>
                </a:solidFill>
                <a:latin typeface="Comic Sans MS"/>
                <a:ea typeface="Comic Sans MS"/>
                <a:cs typeface="Comic Sans MS"/>
                <a:sym typeface="Comic Sans MS"/>
              </a:rPr>
              <a:t>When one allele is NOT completely dominant over another.</a:t>
            </a:r>
            <a:endParaRPr>
              <a:solidFill>
                <a:srgbClr val="000000"/>
              </a:solidFill>
            </a:endParaRPr>
          </a:p>
          <a:p>
            <a:pPr marL="342900" marR="0" lvl="0" indent="-243840" algn="l" rtl="0">
              <a:lnSpc>
                <a:spcPct val="100000"/>
              </a:lnSpc>
              <a:spcBef>
                <a:spcPts val="480"/>
              </a:spcBef>
              <a:spcAft>
                <a:spcPts val="0"/>
              </a:spcAft>
              <a:buClr>
                <a:schemeClr val="lt1"/>
              </a:buClr>
              <a:buSzPts val="1560"/>
              <a:buFont typeface="Noto Sans Symbols"/>
              <a:buNone/>
            </a:pPr>
            <a:endParaRPr sz="2400" b="0" i="0" u="none">
              <a:solidFill>
                <a:srgbClr val="000000"/>
              </a:solidFill>
              <a:latin typeface="Comic Sans MS"/>
              <a:ea typeface="Comic Sans MS"/>
              <a:cs typeface="Comic Sans MS"/>
              <a:sym typeface="Comic Sans MS"/>
            </a:endParaRPr>
          </a:p>
          <a:p>
            <a:pPr marL="342900" marR="0" lvl="0" indent="-342900" algn="l" rtl="0">
              <a:lnSpc>
                <a:spcPct val="100000"/>
              </a:lnSpc>
              <a:spcBef>
                <a:spcPts val="480"/>
              </a:spcBef>
              <a:spcAft>
                <a:spcPts val="0"/>
              </a:spcAft>
              <a:buClr>
                <a:srgbClr val="000000"/>
              </a:buClr>
              <a:buSzPts val="1560"/>
              <a:buFont typeface="Noto Sans Symbols"/>
              <a:buChar char="❑"/>
            </a:pPr>
            <a:r>
              <a:rPr lang="en-US" sz="2400" b="0" i="0" u="none">
                <a:solidFill>
                  <a:srgbClr val="000000"/>
                </a:solidFill>
                <a:latin typeface="Comic Sans MS"/>
                <a:ea typeface="Comic Sans MS"/>
                <a:cs typeface="Comic Sans MS"/>
                <a:sym typeface="Comic Sans MS"/>
              </a:rPr>
              <a:t>F1 hybrids have an appearance somewhat in between the phenotypes of the two parental varieties.</a:t>
            </a:r>
            <a:endParaRPr>
              <a:solidFill>
                <a:srgbClr val="000000"/>
              </a:solidFill>
            </a:endParaRPr>
          </a:p>
          <a:p>
            <a:pPr marL="342900" marR="0" lvl="0" indent="-243840" algn="l" rtl="0">
              <a:lnSpc>
                <a:spcPct val="100000"/>
              </a:lnSpc>
              <a:spcBef>
                <a:spcPts val="480"/>
              </a:spcBef>
              <a:spcAft>
                <a:spcPts val="0"/>
              </a:spcAft>
              <a:buClr>
                <a:schemeClr val="lt1"/>
              </a:buClr>
              <a:buSzPts val="1560"/>
              <a:buFont typeface="Noto Sans Symbols"/>
              <a:buNone/>
            </a:pPr>
            <a:endParaRPr sz="2400" b="0" i="0" u="none">
              <a:solidFill>
                <a:srgbClr val="000000"/>
              </a:solidFill>
              <a:latin typeface="Comic Sans MS"/>
              <a:ea typeface="Comic Sans MS"/>
              <a:cs typeface="Comic Sans MS"/>
              <a:sym typeface="Comic Sans MS"/>
            </a:endParaRPr>
          </a:p>
          <a:p>
            <a:pPr marL="342900" marR="0" lvl="0" indent="-342900" algn="l" rtl="0">
              <a:lnSpc>
                <a:spcPct val="100000"/>
              </a:lnSpc>
              <a:spcBef>
                <a:spcPts val="480"/>
              </a:spcBef>
              <a:spcAft>
                <a:spcPts val="0"/>
              </a:spcAft>
              <a:buClr>
                <a:srgbClr val="000000"/>
              </a:buClr>
              <a:buSzPts val="1560"/>
              <a:buFont typeface="Noto Sans Symbols"/>
              <a:buChar char="❑"/>
            </a:pPr>
            <a:r>
              <a:rPr lang="en-US" sz="2400" b="0" i="0" u="none">
                <a:solidFill>
                  <a:srgbClr val="000000"/>
                </a:solidFill>
                <a:latin typeface="Comic Sans MS"/>
                <a:ea typeface="Comic Sans MS"/>
                <a:cs typeface="Comic Sans MS"/>
                <a:sym typeface="Comic Sans MS"/>
              </a:rPr>
              <a:t>Think pINC</a:t>
            </a:r>
            <a:endParaRPr>
              <a:solidFill>
                <a:srgbClr val="000000"/>
              </a:solidFill>
            </a:endParaRPr>
          </a:p>
        </p:txBody>
      </p:sp>
      <p:pic>
        <p:nvPicPr>
          <p:cNvPr id="499" name="Shape 499" descr="incomplete-codominance-multiplealleles-3-728"/>
          <p:cNvPicPr preferRelativeResize="0"/>
          <p:nvPr/>
        </p:nvPicPr>
        <p:blipFill rotWithShape="1">
          <a:blip r:embed="rId3">
            <a:alphaModFix/>
          </a:blip>
          <a:srcRect/>
          <a:stretch/>
        </p:blipFill>
        <p:spPr>
          <a:xfrm>
            <a:off x="304800" y="1143000"/>
            <a:ext cx="4495800" cy="4943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503"/>
        <p:cNvGrpSpPr/>
        <p:nvPr/>
      </p:nvGrpSpPr>
      <p:grpSpPr>
        <a:xfrm>
          <a:off x="0" y="0"/>
          <a:ext cx="0" cy="0"/>
          <a:chOff x="0" y="0"/>
          <a:chExt cx="0" cy="0"/>
        </a:xfrm>
      </p:grpSpPr>
      <p:graphicFrame>
        <p:nvGraphicFramePr>
          <p:cNvPr id="504" name="Shape 504"/>
          <p:cNvGraphicFramePr/>
          <p:nvPr/>
        </p:nvGraphicFramePr>
        <p:xfrm>
          <a:off x="1066800" y="3048000"/>
          <a:ext cx="2667000" cy="2362200"/>
        </p:xfrm>
        <a:graphic>
          <a:graphicData uri="http://schemas.openxmlformats.org/drawingml/2006/table">
            <a:tbl>
              <a:tblPr>
                <a:noFill/>
                <a:tableStyleId>{3E6BB831-4BE7-4EF1-B520-6D9C93DC0837}</a:tableStyleId>
              </a:tblPr>
              <a:tblGrid>
                <a:gridCol w="1333500"/>
                <a:gridCol w="1333500"/>
              </a:tblGrid>
              <a:tr h="1181100">
                <a:tc>
                  <a:txBody>
                    <a:bodyPr/>
                    <a:lstStyle/>
                    <a:p>
                      <a:pPr marL="0" marR="0" lvl="0" indent="0" algn="ctr"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RR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RR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81100">
                <a:tc>
                  <a:txBody>
                    <a:bodyPr/>
                    <a:lstStyle/>
                    <a:p>
                      <a:pPr marL="0" marR="0" lvl="0" indent="0" algn="ctr"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RR</a:t>
                      </a:r>
                      <a:r>
                        <a:rPr lang="en-US" sz="2400" b="1" baseline="30000">
                          <a:latin typeface="Comic Sans MS"/>
                          <a:ea typeface="Comic Sans MS"/>
                          <a:cs typeface="Comic Sans MS"/>
                          <a:sym typeface="Comic Sans MS"/>
                        </a:rPr>
                        <a:t>1</a:t>
                      </a:r>
                      <a:endParaRPr baseline="3000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RR</a:t>
                      </a:r>
                      <a:r>
                        <a:rPr lang="en-US" sz="2400" b="1" baseline="30000">
                          <a:latin typeface="Comic Sans MS"/>
                          <a:ea typeface="Comic Sans MS"/>
                          <a:cs typeface="Comic Sans MS"/>
                          <a:sym typeface="Comic Sans MS"/>
                        </a:rPr>
                        <a:t>1</a:t>
                      </a:r>
                      <a:endParaRPr baseline="3000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505" name="Shape 505"/>
          <p:cNvSpPr txBox="1"/>
          <p:nvPr/>
        </p:nvSpPr>
        <p:spPr>
          <a:xfrm>
            <a:off x="1485900" y="2476500"/>
            <a:ext cx="685800" cy="60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R</a:t>
            </a:r>
            <a:endParaRPr sz="2400" b="1">
              <a:latin typeface="Comic Sans MS"/>
              <a:ea typeface="Comic Sans MS"/>
              <a:cs typeface="Comic Sans MS"/>
              <a:sym typeface="Comic Sans MS"/>
            </a:endParaRPr>
          </a:p>
        </p:txBody>
      </p:sp>
      <p:sp>
        <p:nvSpPr>
          <p:cNvPr id="506" name="Shape 506"/>
          <p:cNvSpPr txBox="1"/>
          <p:nvPr/>
        </p:nvSpPr>
        <p:spPr>
          <a:xfrm>
            <a:off x="2743200" y="2514600"/>
            <a:ext cx="9906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R</a:t>
            </a:r>
            <a:endParaRPr/>
          </a:p>
        </p:txBody>
      </p:sp>
      <p:sp>
        <p:nvSpPr>
          <p:cNvPr id="507" name="Shape 507"/>
          <p:cNvSpPr txBox="1"/>
          <p:nvPr/>
        </p:nvSpPr>
        <p:spPr>
          <a:xfrm>
            <a:off x="533400" y="3352800"/>
            <a:ext cx="6858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R</a:t>
            </a:r>
            <a:endParaRPr/>
          </a:p>
        </p:txBody>
      </p:sp>
      <p:sp>
        <p:nvSpPr>
          <p:cNvPr id="508" name="Shape 508"/>
          <p:cNvSpPr txBox="1"/>
          <p:nvPr/>
        </p:nvSpPr>
        <p:spPr>
          <a:xfrm>
            <a:off x="533400" y="4648200"/>
            <a:ext cx="609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R</a:t>
            </a:r>
            <a:r>
              <a:rPr lang="en-US" sz="2400" b="1" baseline="30000">
                <a:latin typeface="Comic Sans MS"/>
                <a:ea typeface="Comic Sans MS"/>
                <a:cs typeface="Comic Sans MS"/>
                <a:sym typeface="Comic Sans MS"/>
              </a:rPr>
              <a:t>1</a:t>
            </a:r>
            <a:endParaRPr baseline="30000"/>
          </a:p>
        </p:txBody>
      </p:sp>
      <p:sp>
        <p:nvSpPr>
          <p:cNvPr id="509" name="Shape 509"/>
          <p:cNvSpPr txBox="1"/>
          <p:nvPr/>
        </p:nvSpPr>
        <p:spPr>
          <a:xfrm>
            <a:off x="3810000" y="5334000"/>
            <a:ext cx="5486400" cy="1219200"/>
          </a:xfrm>
          <a:prstGeom prst="rect">
            <a:avLst/>
          </a:pr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Phenotype: </a:t>
            </a:r>
            <a:r>
              <a:rPr lang="en-US" sz="2400" b="1" i="0" u="sng">
                <a:latin typeface="Comic Sans MS"/>
                <a:ea typeface="Comic Sans MS"/>
                <a:cs typeface="Comic Sans MS"/>
                <a:sym typeface="Comic Sans MS"/>
              </a:rPr>
              <a:t>2</a:t>
            </a:r>
            <a:r>
              <a:rPr lang="en-US" sz="2400" b="1" u="sng">
                <a:latin typeface="Comic Sans MS"/>
                <a:ea typeface="Comic Sans MS"/>
                <a:cs typeface="Comic Sans MS"/>
                <a:sym typeface="Comic Sans MS"/>
              </a:rPr>
              <a:t> Red</a:t>
            </a:r>
            <a:endParaRPr sz="24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		        </a:t>
            </a:r>
            <a:r>
              <a:rPr lang="en-US" sz="2400" b="1" u="sng">
                <a:latin typeface="Comic Sans MS"/>
                <a:ea typeface="Comic Sans MS"/>
                <a:cs typeface="Comic Sans MS"/>
                <a:sym typeface="Comic Sans MS"/>
              </a:rPr>
              <a:t>2 Pink</a:t>
            </a:r>
            <a:r>
              <a:rPr lang="en-US" sz="2400" b="0" i="0" u="none">
                <a:latin typeface="Comic Sans MS"/>
                <a:ea typeface="Comic Sans MS"/>
                <a:cs typeface="Comic Sans MS"/>
                <a:sym typeface="Comic Sans MS"/>
              </a:rPr>
              <a:t>  </a:t>
            </a:r>
            <a:endParaRPr sz="2400">
              <a:latin typeface="Comic Sans MS"/>
              <a:ea typeface="Comic Sans MS"/>
              <a:cs typeface="Comic Sans MS"/>
              <a:sym typeface="Comic Sans MS"/>
            </a:endParaRPr>
          </a:p>
        </p:txBody>
      </p:sp>
      <p:sp>
        <p:nvSpPr>
          <p:cNvPr id="510" name="Shape 510"/>
          <p:cNvSpPr txBox="1"/>
          <p:nvPr/>
        </p:nvSpPr>
        <p:spPr>
          <a:xfrm>
            <a:off x="152400" y="241300"/>
            <a:ext cx="8763000" cy="1219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400"/>
              <a:buFont typeface="Comic Sans MS"/>
              <a:buNone/>
            </a:pPr>
            <a:endParaRPr sz="2400">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400"/>
              <a:buFont typeface="Comic Sans MS"/>
              <a:buNone/>
            </a:pPr>
            <a:endParaRPr sz="2400">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Example: </a:t>
            </a:r>
            <a:r>
              <a:rPr lang="en-US" sz="2400" i="0" u="none">
                <a:latin typeface="Comic Sans MS"/>
                <a:ea typeface="Comic Sans MS"/>
                <a:cs typeface="Comic Sans MS"/>
                <a:sym typeface="Comic Sans MS"/>
              </a:rPr>
              <a:t> </a:t>
            </a:r>
            <a:r>
              <a:rPr lang="en-US" sz="2400">
                <a:latin typeface="Comic Sans MS"/>
                <a:ea typeface="Comic Sans MS"/>
                <a:cs typeface="Comic Sans MS"/>
                <a:sym typeface="Comic Sans MS"/>
              </a:rPr>
              <a:t>A pink-flowered plant is crossed with a red -flowered plant. What is the probability of producing a pink-flowered plant? </a:t>
            </a:r>
            <a:endParaRPr sz="2400">
              <a:latin typeface="Comic Sans MS"/>
              <a:ea typeface="Comic Sans MS"/>
              <a:cs typeface="Comic Sans MS"/>
              <a:sym typeface="Comic Sans MS"/>
            </a:endParaRPr>
          </a:p>
          <a:p>
            <a:pPr marL="0" lvl="0" indent="0" rtl="0">
              <a:lnSpc>
                <a:spcPct val="115000"/>
              </a:lnSpc>
              <a:spcBef>
                <a:spcPts val="0"/>
              </a:spcBef>
              <a:spcAft>
                <a:spcPts val="0"/>
              </a:spcAft>
              <a:buClr>
                <a:srgbClr val="000000"/>
              </a:buClr>
              <a:buSzPts val="1100"/>
              <a:buFont typeface="Arial"/>
              <a:buNone/>
            </a:pPr>
            <a:r>
              <a:rPr lang="en-US" sz="2400">
                <a:latin typeface="Comic Sans MS"/>
                <a:ea typeface="Comic Sans MS"/>
                <a:cs typeface="Comic Sans MS"/>
                <a:sym typeface="Comic Sans MS"/>
              </a:rPr>
              <a:t> </a:t>
            </a:r>
            <a:endParaRPr sz="2400">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400"/>
              <a:buFont typeface="Comic Sans MS"/>
              <a:buNone/>
            </a:pPr>
            <a:r>
              <a:rPr lang="en-US" sz="2400" b="0" i="0" u="none">
                <a:solidFill>
                  <a:schemeClr val="lt1"/>
                </a:solidFill>
                <a:latin typeface="Comic Sans MS"/>
                <a:ea typeface="Comic Sans MS"/>
                <a:cs typeface="Comic Sans MS"/>
                <a:sym typeface="Comic Sans MS"/>
              </a:rPr>
              <a:t> </a:t>
            </a:r>
            <a:r>
              <a:rPr lang="en-US" sz="2800" b="0" i="0" u="none">
                <a:solidFill>
                  <a:schemeClr val="lt1"/>
                </a:solidFill>
                <a:latin typeface="Comic Sans MS"/>
                <a:ea typeface="Comic Sans MS"/>
                <a:cs typeface="Comic Sans MS"/>
                <a:sym typeface="Comic Sans MS"/>
              </a:rPr>
              <a:t>                   </a:t>
            </a:r>
            <a:endParaRPr/>
          </a:p>
        </p:txBody>
      </p:sp>
      <p:sp>
        <p:nvSpPr>
          <p:cNvPr id="511" name="Shape 511"/>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100"/>
              <a:buFont typeface="Arial"/>
              <a:buNone/>
            </a:pPr>
            <a:r>
              <a:rPr lang="en-US" sz="1100" b="0" i="0" u="none">
                <a:solidFill>
                  <a:schemeClr val="lt1"/>
                </a:solidFill>
                <a:latin typeface="Arial"/>
                <a:ea typeface="Arial"/>
                <a:cs typeface="Arial"/>
                <a:sym typeface="Arial"/>
              </a:rPr>
              <a:t/>
            </a:r>
            <a:br>
              <a:rPr lang="en-US" sz="1100" b="0" i="0" u="none">
                <a:solidFill>
                  <a:schemeClr val="lt1"/>
                </a:solidFill>
                <a:latin typeface="Arial"/>
                <a:ea typeface="Arial"/>
                <a:cs typeface="Arial"/>
                <a:sym typeface="Arial"/>
              </a:rPr>
            </a:br>
            <a:endParaRPr sz="18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200"/>
              <a:buFont typeface="Calibri"/>
              <a:buNone/>
            </a:pPr>
            <a:r>
              <a:rPr lang="en-US" sz="1200" b="0" i="0" u="none">
                <a:solidFill>
                  <a:schemeClr val="lt1"/>
                </a:solidFill>
                <a:latin typeface="Calibri"/>
                <a:ea typeface="Calibri"/>
                <a:cs typeface="Calibri"/>
                <a:sym typeface="Calibri"/>
              </a:rPr>
              <a:t>	  </a:t>
            </a:r>
            <a:endParaRPr sz="11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a:solidFill>
                <a:schemeClr val="lt1"/>
              </a:solidFill>
              <a:latin typeface="Arial"/>
              <a:ea typeface="Arial"/>
              <a:cs typeface="Arial"/>
              <a:sym typeface="Arial"/>
            </a:endParaRPr>
          </a:p>
        </p:txBody>
      </p:sp>
      <p:sp>
        <p:nvSpPr>
          <p:cNvPr id="512" name="Shape 512"/>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100"/>
              <a:buFont typeface="Tahoma"/>
              <a:buNone/>
            </a:pPr>
            <a:endParaRPr sz="1100" b="0" i="0" u="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800"/>
              <a:buFont typeface="Calibri"/>
              <a:buNone/>
            </a:pPr>
            <a:r>
              <a:rPr lang="en-US" sz="1800" b="0" i="0" u="none">
                <a:solidFill>
                  <a:schemeClr val="lt1"/>
                </a:solidFill>
                <a:latin typeface="Calibri"/>
                <a:ea typeface="Calibri"/>
                <a:cs typeface="Calibri"/>
                <a:sym typeface="Calibri"/>
              </a:rPr>
              <a:t>		</a:t>
            </a:r>
            <a:endParaRPr sz="18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13" name="Shape 513"/>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14" name="Shape 514"/>
          <p:cNvSpPr txBox="1"/>
          <p:nvPr/>
        </p:nvSpPr>
        <p:spPr>
          <a:xfrm>
            <a:off x="304800" y="3276600"/>
            <a:ext cx="7620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15" name="Shape 515"/>
          <p:cNvSpPr txBox="1"/>
          <p:nvPr/>
        </p:nvSpPr>
        <p:spPr>
          <a:xfrm>
            <a:off x="1333500" y="4572000"/>
            <a:ext cx="7620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16" name="Shape 516"/>
          <p:cNvSpPr txBox="1"/>
          <p:nvPr/>
        </p:nvSpPr>
        <p:spPr>
          <a:xfrm>
            <a:off x="1333500" y="3314700"/>
            <a:ext cx="7620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17" name="Shape 517"/>
          <p:cNvSpPr txBox="1"/>
          <p:nvPr/>
        </p:nvSpPr>
        <p:spPr>
          <a:xfrm>
            <a:off x="2681675" y="3314700"/>
            <a:ext cx="7620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18" name="Shape 518"/>
          <p:cNvSpPr txBox="1"/>
          <p:nvPr/>
        </p:nvSpPr>
        <p:spPr>
          <a:xfrm>
            <a:off x="1257300" y="2366975"/>
            <a:ext cx="9144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19" name="Shape 519"/>
          <p:cNvSpPr txBox="1"/>
          <p:nvPr/>
        </p:nvSpPr>
        <p:spPr>
          <a:xfrm>
            <a:off x="304800" y="4572000"/>
            <a:ext cx="7620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20" name="Shape 520"/>
          <p:cNvSpPr txBox="1"/>
          <p:nvPr/>
        </p:nvSpPr>
        <p:spPr>
          <a:xfrm>
            <a:off x="2609600" y="2366975"/>
            <a:ext cx="7620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21" name="Shape 521"/>
          <p:cNvSpPr txBox="1"/>
          <p:nvPr/>
        </p:nvSpPr>
        <p:spPr>
          <a:xfrm>
            <a:off x="2681675" y="4495800"/>
            <a:ext cx="7620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22" name="Shape 522"/>
          <p:cNvSpPr txBox="1"/>
          <p:nvPr/>
        </p:nvSpPr>
        <p:spPr>
          <a:xfrm>
            <a:off x="4972363" y="5791200"/>
            <a:ext cx="36576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23" name="Shape 523"/>
          <p:cNvSpPr txBox="1"/>
          <p:nvPr/>
        </p:nvSpPr>
        <p:spPr>
          <a:xfrm>
            <a:off x="5566350" y="5334000"/>
            <a:ext cx="2880000" cy="4572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pic>
        <p:nvPicPr>
          <p:cNvPr id="524" name="Shape 524"/>
          <p:cNvPicPr preferRelativeResize="0"/>
          <p:nvPr/>
        </p:nvPicPr>
        <p:blipFill>
          <a:blip r:embed="rId3">
            <a:alphaModFix/>
          </a:blip>
          <a:stretch>
            <a:fillRect/>
          </a:stretch>
        </p:blipFill>
        <p:spPr>
          <a:xfrm>
            <a:off x="4762010" y="1870512"/>
            <a:ext cx="3801516" cy="28511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18"/>
                                        </p:tgtEl>
                                      </p:cBhvr>
                                    </p:animEffect>
                                    <p:set>
                                      <p:cBhvr>
                                        <p:cTn id="7" dur="1" fill="hold">
                                          <p:stCondLst>
                                            <p:cond delay="500"/>
                                          </p:stCondLst>
                                        </p:cTn>
                                        <p:tgtEl>
                                          <p:spTgt spid="5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20"/>
                                        </p:tgtEl>
                                      </p:cBhvr>
                                    </p:animEffect>
                                    <p:set>
                                      <p:cBhvr>
                                        <p:cTn id="12" dur="1" fill="hold">
                                          <p:stCondLst>
                                            <p:cond delay="500"/>
                                          </p:stCondLst>
                                        </p:cTn>
                                        <p:tgtEl>
                                          <p:spTgt spid="5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14"/>
                                        </p:tgtEl>
                                      </p:cBhvr>
                                    </p:animEffect>
                                    <p:set>
                                      <p:cBhvr>
                                        <p:cTn id="17" dur="1" fill="hold">
                                          <p:stCondLst>
                                            <p:cond delay="500"/>
                                          </p:stCondLst>
                                        </p:cTn>
                                        <p:tgtEl>
                                          <p:spTgt spid="5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19"/>
                                        </p:tgtEl>
                                      </p:cBhvr>
                                    </p:animEffect>
                                    <p:set>
                                      <p:cBhvr>
                                        <p:cTn id="22" dur="1" fill="hold">
                                          <p:stCondLst>
                                            <p:cond delay="500"/>
                                          </p:stCondLst>
                                        </p:cTn>
                                        <p:tgtEl>
                                          <p:spTgt spid="5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16"/>
                                        </p:tgtEl>
                                      </p:cBhvr>
                                    </p:animEffect>
                                    <p:set>
                                      <p:cBhvr>
                                        <p:cTn id="27" dur="1" fill="hold">
                                          <p:stCondLst>
                                            <p:cond delay="500"/>
                                          </p:stCondLst>
                                        </p:cTn>
                                        <p:tgtEl>
                                          <p:spTgt spid="5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17"/>
                                        </p:tgtEl>
                                      </p:cBhvr>
                                    </p:animEffect>
                                    <p:set>
                                      <p:cBhvr>
                                        <p:cTn id="32" dur="1" fill="hold">
                                          <p:stCondLst>
                                            <p:cond delay="500"/>
                                          </p:stCondLst>
                                        </p:cTn>
                                        <p:tgtEl>
                                          <p:spTgt spid="5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15"/>
                                        </p:tgtEl>
                                      </p:cBhvr>
                                    </p:animEffect>
                                    <p:set>
                                      <p:cBhvr>
                                        <p:cTn id="37" dur="1" fill="hold">
                                          <p:stCondLst>
                                            <p:cond delay="500"/>
                                          </p:stCondLst>
                                        </p:cTn>
                                        <p:tgtEl>
                                          <p:spTgt spid="5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521"/>
                                        </p:tgtEl>
                                      </p:cBhvr>
                                    </p:animEffect>
                                    <p:set>
                                      <p:cBhvr>
                                        <p:cTn id="42" dur="1" fill="hold">
                                          <p:stCondLst>
                                            <p:cond delay="500"/>
                                          </p:stCondLst>
                                        </p:cTn>
                                        <p:tgtEl>
                                          <p:spTgt spid="5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23"/>
                                        </p:tgtEl>
                                      </p:cBhvr>
                                    </p:animEffect>
                                    <p:set>
                                      <p:cBhvr>
                                        <p:cTn id="47" dur="1" fill="hold">
                                          <p:stCondLst>
                                            <p:cond delay="500"/>
                                          </p:stCondLst>
                                        </p:cTn>
                                        <p:tgtEl>
                                          <p:spTgt spid="52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522"/>
                                        </p:tgtEl>
                                      </p:cBhvr>
                                    </p:animEffect>
                                    <p:set>
                                      <p:cBhvr>
                                        <p:cTn id="52" dur="1" fill="hold">
                                          <p:stCondLst>
                                            <p:cond delay="500"/>
                                          </p:stCondLst>
                                        </p:cTn>
                                        <p:tgtEl>
                                          <p:spTgt spid="5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311700" y="138403"/>
            <a:ext cx="8520600" cy="81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sz="4400" b="0" i="0" u="none" strike="noStrike" cap="none">
                <a:solidFill>
                  <a:srgbClr val="000000"/>
                </a:solidFill>
                <a:latin typeface="Comic Sans MS"/>
                <a:ea typeface="Comic Sans MS"/>
                <a:cs typeface="Comic Sans MS"/>
                <a:sym typeface="Comic Sans MS"/>
              </a:rPr>
              <a:t>Codominance</a:t>
            </a:r>
            <a:endParaRPr>
              <a:solidFill>
                <a:srgbClr val="000000"/>
              </a:solidFill>
            </a:endParaRPr>
          </a:p>
        </p:txBody>
      </p:sp>
      <p:sp>
        <p:nvSpPr>
          <p:cNvPr id="534" name="Shape 534"/>
          <p:cNvSpPr txBox="1">
            <a:spLocks noGrp="1"/>
          </p:cNvSpPr>
          <p:nvPr>
            <p:ph type="body" idx="1"/>
          </p:nvPr>
        </p:nvSpPr>
        <p:spPr>
          <a:xfrm>
            <a:off x="76875" y="1168625"/>
            <a:ext cx="5317200" cy="49233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000000"/>
              </a:buClr>
              <a:buSzPts val="2400"/>
              <a:buFont typeface="Comic Sans MS"/>
              <a:buChar char="●"/>
            </a:pPr>
            <a:r>
              <a:rPr lang="en-US" sz="2400" b="0" i="0" u="none" strike="noStrike" cap="none">
                <a:solidFill>
                  <a:srgbClr val="000000"/>
                </a:solidFill>
                <a:latin typeface="Comic Sans MS"/>
                <a:ea typeface="Comic Sans MS"/>
                <a:cs typeface="Comic Sans MS"/>
                <a:sym typeface="Comic Sans MS"/>
              </a:rPr>
              <a:t>Similar to incomplete dominance but both alleles can be distinctly seen in the phenotype.</a:t>
            </a:r>
            <a:endParaRPr sz="2400">
              <a:solidFill>
                <a:srgbClr val="000000"/>
              </a:solidFill>
            </a:endParaRPr>
          </a:p>
          <a:p>
            <a:pPr marL="1371600" marR="0" lvl="2" indent="-381000" algn="l" rtl="0">
              <a:lnSpc>
                <a:spcPct val="100000"/>
              </a:lnSpc>
              <a:spcBef>
                <a:spcPts val="0"/>
              </a:spcBef>
              <a:spcAft>
                <a:spcPts val="0"/>
              </a:spcAft>
              <a:buClr>
                <a:srgbClr val="000000"/>
              </a:buClr>
              <a:buSzPts val="2400"/>
              <a:buFont typeface="Comic Sans MS"/>
              <a:buChar char="■"/>
            </a:pPr>
            <a:r>
              <a:rPr lang="en-US" sz="2400" b="0" i="0" u="none" strike="noStrike" cap="none">
                <a:solidFill>
                  <a:srgbClr val="000000"/>
                </a:solidFill>
                <a:latin typeface="Comic Sans MS"/>
                <a:ea typeface="Comic Sans MS"/>
                <a:cs typeface="Comic Sans MS"/>
                <a:sym typeface="Comic Sans MS"/>
              </a:rPr>
              <a:t>Example: if you cross some white chickens (WW) with black chickens (BB), the offspring will be black and white chicks (BW) (</a:t>
            </a:r>
            <a:r>
              <a:rPr lang="en-US" sz="2400">
                <a:solidFill>
                  <a:srgbClr val="000000"/>
                </a:solidFill>
                <a:latin typeface="Comic Sans MS"/>
                <a:ea typeface="Comic Sans MS"/>
                <a:cs typeface="Comic Sans MS"/>
                <a:sym typeface="Comic Sans MS"/>
              </a:rPr>
              <a:t>“erminette”, </a:t>
            </a:r>
            <a:r>
              <a:rPr lang="en-US" sz="2400" b="0" i="0" u="none" strike="noStrike" cap="none">
                <a:solidFill>
                  <a:srgbClr val="000000"/>
                </a:solidFill>
                <a:latin typeface="Comic Sans MS"/>
                <a:ea typeface="Comic Sans MS"/>
                <a:cs typeface="Comic Sans MS"/>
                <a:sym typeface="Comic Sans MS"/>
              </a:rPr>
              <a:t>not gray as you would expect with incomplete dominance). </a:t>
            </a:r>
            <a:endParaRPr sz="2400">
              <a:solidFill>
                <a:srgbClr val="000000"/>
              </a:solidFill>
              <a:latin typeface="Comic Sans MS"/>
              <a:ea typeface="Comic Sans MS"/>
              <a:cs typeface="Comic Sans MS"/>
              <a:sym typeface="Comic Sans MS"/>
            </a:endParaRPr>
          </a:p>
          <a:p>
            <a:pPr marL="1371600" marR="0" lvl="2" indent="-381000" algn="l" rtl="0">
              <a:lnSpc>
                <a:spcPct val="100000"/>
              </a:lnSpc>
              <a:spcBef>
                <a:spcPts val="0"/>
              </a:spcBef>
              <a:spcAft>
                <a:spcPts val="0"/>
              </a:spcAft>
              <a:buClr>
                <a:srgbClr val="000000"/>
              </a:buClr>
              <a:buSzPts val="2400"/>
              <a:buFont typeface="Comic Sans MS"/>
              <a:buChar char="■"/>
            </a:pPr>
            <a:r>
              <a:rPr lang="en-US" sz="2400" b="0" i="0" u="none" strike="noStrike" cap="none">
                <a:solidFill>
                  <a:srgbClr val="000000"/>
                </a:solidFill>
                <a:latin typeface="Comic Sans MS"/>
                <a:ea typeface="Comic Sans MS"/>
                <a:cs typeface="Comic Sans MS"/>
                <a:sym typeface="Comic Sans MS"/>
              </a:rPr>
              <a:t>Roan Cows</a:t>
            </a:r>
            <a:endParaRPr sz="2400">
              <a:solidFill>
                <a:srgbClr val="000000"/>
              </a:solidFill>
            </a:endParaRPr>
          </a:p>
          <a:p>
            <a:pPr marL="457200" marR="0" lvl="0" indent="-381000" algn="l" rtl="0">
              <a:lnSpc>
                <a:spcPct val="100000"/>
              </a:lnSpc>
              <a:spcBef>
                <a:spcPts val="0"/>
              </a:spcBef>
              <a:spcAft>
                <a:spcPts val="0"/>
              </a:spcAft>
              <a:buClr>
                <a:srgbClr val="000000"/>
              </a:buClr>
              <a:buSzPts val="2400"/>
              <a:buFont typeface="Comic Sans MS"/>
              <a:buChar char="●"/>
            </a:pPr>
            <a:r>
              <a:rPr lang="en-US" sz="2400" b="0" i="0" u="none" strike="noStrike" cap="none">
                <a:solidFill>
                  <a:srgbClr val="000000"/>
                </a:solidFill>
                <a:latin typeface="Comic Sans MS"/>
                <a:ea typeface="Comic Sans MS"/>
                <a:cs typeface="Comic Sans MS"/>
                <a:sym typeface="Comic Sans MS"/>
              </a:rPr>
              <a:t>Think COw</a:t>
            </a:r>
            <a:endParaRPr sz="2400">
              <a:solidFill>
                <a:srgbClr val="000000"/>
              </a:solidFill>
            </a:endParaRPr>
          </a:p>
        </p:txBody>
      </p:sp>
      <p:pic>
        <p:nvPicPr>
          <p:cNvPr id="535" name="Shape 535" descr="Picture"/>
          <p:cNvPicPr preferRelativeResize="0"/>
          <p:nvPr/>
        </p:nvPicPr>
        <p:blipFill rotWithShape="1">
          <a:blip r:embed="rId3">
            <a:alphaModFix/>
          </a:blip>
          <a:srcRect/>
          <a:stretch/>
        </p:blipFill>
        <p:spPr>
          <a:xfrm>
            <a:off x="5535600" y="3874925"/>
            <a:ext cx="3413625" cy="2906200"/>
          </a:xfrm>
          <a:prstGeom prst="rect">
            <a:avLst/>
          </a:prstGeom>
          <a:noFill/>
          <a:ln>
            <a:noFill/>
          </a:ln>
        </p:spPr>
      </p:pic>
      <p:pic>
        <p:nvPicPr>
          <p:cNvPr id="536" name="Shape 536"/>
          <p:cNvPicPr preferRelativeResize="0"/>
          <p:nvPr/>
        </p:nvPicPr>
        <p:blipFill>
          <a:blip r:embed="rId4">
            <a:alphaModFix/>
          </a:blip>
          <a:stretch>
            <a:fillRect/>
          </a:stretch>
        </p:blipFill>
        <p:spPr>
          <a:xfrm>
            <a:off x="5394075" y="1168625"/>
            <a:ext cx="3555150" cy="25694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540"/>
        <p:cNvGrpSpPr/>
        <p:nvPr/>
      </p:nvGrpSpPr>
      <p:grpSpPr>
        <a:xfrm>
          <a:off x="0" y="0"/>
          <a:ext cx="0" cy="0"/>
          <a:chOff x="0" y="0"/>
          <a:chExt cx="0" cy="0"/>
        </a:xfrm>
      </p:grpSpPr>
      <p:graphicFrame>
        <p:nvGraphicFramePr>
          <p:cNvPr id="541" name="Shape 541"/>
          <p:cNvGraphicFramePr/>
          <p:nvPr/>
        </p:nvGraphicFramePr>
        <p:xfrm>
          <a:off x="974525" y="3048000"/>
          <a:ext cx="2667000" cy="2362200"/>
        </p:xfrm>
        <a:graphic>
          <a:graphicData uri="http://schemas.openxmlformats.org/drawingml/2006/table">
            <a:tbl>
              <a:tblPr>
                <a:noFill/>
                <a:tableStyleId>{3E6BB831-4BE7-4EF1-B520-6D9C93DC0837}</a:tableStyleId>
              </a:tblPr>
              <a:tblGrid>
                <a:gridCol w="1333500"/>
                <a:gridCol w="1333500"/>
              </a:tblGrid>
              <a:tr h="1181100">
                <a:tc>
                  <a:txBody>
                    <a:bodyPr/>
                    <a:lstStyle/>
                    <a:p>
                      <a:pPr marL="0" marR="0" lvl="0" indent="0" algn="ctr"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BB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BB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81100">
                <a:tc>
                  <a:txBody>
                    <a:bodyPr/>
                    <a:lstStyle/>
                    <a:p>
                      <a:pPr marL="0" marR="0" lvl="0" indent="0" algn="ctr"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BW</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BW</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542" name="Shape 542"/>
          <p:cNvSpPr txBox="1"/>
          <p:nvPr/>
        </p:nvSpPr>
        <p:spPr>
          <a:xfrm>
            <a:off x="1333500" y="2590800"/>
            <a:ext cx="685800" cy="60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B</a:t>
            </a:r>
            <a:endParaRPr/>
          </a:p>
        </p:txBody>
      </p:sp>
      <p:sp>
        <p:nvSpPr>
          <p:cNvPr id="543" name="Shape 543"/>
          <p:cNvSpPr txBox="1"/>
          <p:nvPr/>
        </p:nvSpPr>
        <p:spPr>
          <a:xfrm>
            <a:off x="2743200" y="2514600"/>
            <a:ext cx="9906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B</a:t>
            </a:r>
            <a:endParaRPr/>
          </a:p>
        </p:txBody>
      </p:sp>
      <p:sp>
        <p:nvSpPr>
          <p:cNvPr id="544" name="Shape 544"/>
          <p:cNvSpPr txBox="1"/>
          <p:nvPr/>
        </p:nvSpPr>
        <p:spPr>
          <a:xfrm>
            <a:off x="533400" y="3352800"/>
            <a:ext cx="6858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B</a:t>
            </a:r>
            <a:endParaRPr/>
          </a:p>
        </p:txBody>
      </p:sp>
      <p:sp>
        <p:nvSpPr>
          <p:cNvPr id="545" name="Shape 545"/>
          <p:cNvSpPr txBox="1"/>
          <p:nvPr/>
        </p:nvSpPr>
        <p:spPr>
          <a:xfrm>
            <a:off x="441125" y="4648200"/>
            <a:ext cx="5334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1">
                <a:latin typeface="Comic Sans MS"/>
                <a:ea typeface="Comic Sans MS"/>
                <a:cs typeface="Comic Sans MS"/>
                <a:sym typeface="Comic Sans MS"/>
              </a:rPr>
              <a:t>W</a:t>
            </a:r>
            <a:endParaRPr/>
          </a:p>
        </p:txBody>
      </p:sp>
      <p:sp>
        <p:nvSpPr>
          <p:cNvPr id="546" name="Shape 546"/>
          <p:cNvSpPr txBox="1"/>
          <p:nvPr/>
        </p:nvSpPr>
        <p:spPr>
          <a:xfrm>
            <a:off x="3810000" y="5334000"/>
            <a:ext cx="5486400" cy="1219200"/>
          </a:xfrm>
          <a:prstGeom prst="rect">
            <a:avLst/>
          </a:pr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Phenotype: </a:t>
            </a:r>
            <a:r>
              <a:rPr lang="en-US" sz="2400" b="1" i="0" u="sng">
                <a:latin typeface="Comic Sans MS"/>
                <a:ea typeface="Comic Sans MS"/>
                <a:cs typeface="Comic Sans MS"/>
                <a:sym typeface="Comic Sans MS"/>
              </a:rPr>
              <a:t>2 </a:t>
            </a:r>
            <a:r>
              <a:rPr lang="en-US" sz="2400" b="1" u="sng">
                <a:latin typeface="Comic Sans MS"/>
                <a:ea typeface="Comic Sans MS"/>
                <a:cs typeface="Comic Sans MS"/>
                <a:sym typeface="Comic Sans MS"/>
              </a:rPr>
              <a:t>Black</a:t>
            </a:r>
            <a:endParaRPr sz="24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		        </a:t>
            </a:r>
            <a:r>
              <a:rPr lang="en-US" sz="2400" b="1" u="sng">
                <a:latin typeface="Comic Sans MS"/>
                <a:ea typeface="Comic Sans MS"/>
                <a:cs typeface="Comic Sans MS"/>
                <a:sym typeface="Comic Sans MS"/>
              </a:rPr>
              <a:t>2 Erminette</a:t>
            </a:r>
            <a:endParaRPr sz="24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	         </a:t>
            </a:r>
            <a:endParaRPr/>
          </a:p>
        </p:txBody>
      </p:sp>
      <p:sp>
        <p:nvSpPr>
          <p:cNvPr id="547" name="Shape 547"/>
          <p:cNvSpPr txBox="1"/>
          <p:nvPr/>
        </p:nvSpPr>
        <p:spPr>
          <a:xfrm>
            <a:off x="152400" y="241300"/>
            <a:ext cx="8763000" cy="2040000"/>
          </a:xfrm>
          <a:prstGeom prst="rect">
            <a:avLst/>
          </a:prstGeom>
          <a:noFill/>
          <a:ln>
            <a:noFill/>
          </a:ln>
        </p:spPr>
        <p:txBody>
          <a:bodyPr spcFirstLastPara="1" wrap="square" lIns="91425" tIns="45700" rIns="91425" bIns="45700" anchor="ctr" anchorCtr="0">
            <a:noAutofit/>
          </a:bodyPr>
          <a:lstStyle/>
          <a:p>
            <a:pPr marL="350837" marR="0" lvl="0" indent="-350837" algn="l" rtl="0">
              <a:lnSpc>
                <a:spcPct val="100000"/>
              </a:lnSpc>
              <a:spcBef>
                <a:spcPts val="0"/>
              </a:spcBef>
              <a:spcAft>
                <a:spcPts val="0"/>
              </a:spcAft>
              <a:buClr>
                <a:schemeClr val="lt1"/>
              </a:buClr>
              <a:buSzPts val="2400"/>
              <a:buFont typeface="Comic Sans MS"/>
              <a:buNone/>
            </a:pPr>
            <a:r>
              <a:rPr lang="en-US" sz="2400" b="0" i="0" u="none">
                <a:solidFill>
                  <a:schemeClr val="lt1"/>
                </a:solidFill>
                <a:latin typeface="Comic Sans MS"/>
                <a:ea typeface="Comic Sans MS"/>
                <a:cs typeface="Comic Sans MS"/>
                <a:sym typeface="Comic Sans MS"/>
              </a:rPr>
              <a:t>	</a:t>
            </a:r>
            <a:r>
              <a:rPr lang="en-US" sz="2400" i="0" u="none">
                <a:latin typeface="Comic Sans MS"/>
                <a:ea typeface="Comic Sans MS"/>
                <a:cs typeface="Comic Sans MS"/>
                <a:sym typeface="Comic Sans MS"/>
              </a:rPr>
              <a:t>Example: </a:t>
            </a:r>
            <a:r>
              <a:rPr lang="en-US" sz="2400">
                <a:latin typeface="Comic Sans MS"/>
                <a:ea typeface="Comic Sans MS"/>
                <a:cs typeface="Comic Sans MS"/>
                <a:sym typeface="Comic Sans MS"/>
              </a:rPr>
              <a:t> A black chicken and a erminette chicken are crossed. What is the probability that they will have white chicks?</a:t>
            </a:r>
            <a:r>
              <a:rPr lang="en-US" sz="2400" i="0" u="none">
                <a:latin typeface="Comic Sans MS"/>
                <a:ea typeface="Comic Sans MS"/>
                <a:cs typeface="Comic Sans MS"/>
                <a:sym typeface="Comic Sans MS"/>
              </a:rPr>
              <a:t>   </a:t>
            </a:r>
            <a:r>
              <a:rPr lang="en-US" sz="1800" i="0" u="none">
                <a:latin typeface="Comic Sans MS"/>
                <a:ea typeface="Comic Sans MS"/>
                <a:cs typeface="Comic Sans MS"/>
                <a:sym typeface="Comic Sans MS"/>
              </a:rPr>
              <a:t> </a:t>
            </a:r>
            <a:r>
              <a:rPr lang="en-US" sz="2800" b="0" i="0" u="none">
                <a:solidFill>
                  <a:schemeClr val="lt1"/>
                </a:solidFill>
                <a:latin typeface="Comic Sans MS"/>
                <a:ea typeface="Comic Sans MS"/>
                <a:cs typeface="Comic Sans MS"/>
                <a:sym typeface="Comic Sans MS"/>
              </a:rPr>
              <a:t>              </a:t>
            </a:r>
            <a:endParaRPr/>
          </a:p>
        </p:txBody>
      </p:sp>
      <p:sp>
        <p:nvSpPr>
          <p:cNvPr id="548" name="Shape 548"/>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100"/>
              <a:buFont typeface="Arial"/>
              <a:buNone/>
            </a:pPr>
            <a:r>
              <a:rPr lang="en-US" sz="1100" b="0" i="0" u="none">
                <a:solidFill>
                  <a:schemeClr val="lt1"/>
                </a:solidFill>
                <a:latin typeface="Arial"/>
                <a:ea typeface="Arial"/>
                <a:cs typeface="Arial"/>
                <a:sym typeface="Arial"/>
              </a:rPr>
              <a:t/>
            </a:r>
            <a:br>
              <a:rPr lang="en-US" sz="1100" b="0" i="0" u="none">
                <a:solidFill>
                  <a:schemeClr val="lt1"/>
                </a:solidFill>
                <a:latin typeface="Arial"/>
                <a:ea typeface="Arial"/>
                <a:cs typeface="Arial"/>
                <a:sym typeface="Arial"/>
              </a:rPr>
            </a:br>
            <a:endParaRPr sz="18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200"/>
              <a:buFont typeface="Calibri"/>
              <a:buNone/>
            </a:pPr>
            <a:r>
              <a:rPr lang="en-US" sz="1200" b="0" i="0" u="none">
                <a:solidFill>
                  <a:schemeClr val="lt1"/>
                </a:solidFill>
                <a:latin typeface="Calibri"/>
                <a:ea typeface="Calibri"/>
                <a:cs typeface="Calibri"/>
                <a:sym typeface="Calibri"/>
              </a:rPr>
              <a:t>	  </a:t>
            </a:r>
            <a:endParaRPr sz="11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a:solidFill>
                <a:schemeClr val="lt1"/>
              </a:solidFill>
              <a:latin typeface="Arial"/>
              <a:ea typeface="Arial"/>
              <a:cs typeface="Arial"/>
              <a:sym typeface="Arial"/>
            </a:endParaRPr>
          </a:p>
        </p:txBody>
      </p:sp>
      <p:sp>
        <p:nvSpPr>
          <p:cNvPr id="549" name="Shape 549"/>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100"/>
              <a:buFont typeface="Tahoma"/>
              <a:buNone/>
            </a:pPr>
            <a:endParaRPr sz="1100" b="0" i="0" u="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800"/>
              <a:buFont typeface="Calibri"/>
              <a:buNone/>
            </a:pPr>
            <a:r>
              <a:rPr lang="en-US" sz="1800" b="0" i="0" u="none">
                <a:solidFill>
                  <a:schemeClr val="lt1"/>
                </a:solidFill>
                <a:latin typeface="Calibri"/>
                <a:ea typeface="Calibri"/>
                <a:cs typeface="Calibri"/>
                <a:sym typeface="Calibri"/>
              </a:rPr>
              <a:t>		</a:t>
            </a:r>
            <a:endParaRPr sz="18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50" name="Shape 550"/>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51" name="Shape 551"/>
          <p:cNvSpPr txBox="1"/>
          <p:nvPr/>
        </p:nvSpPr>
        <p:spPr>
          <a:xfrm>
            <a:off x="212525" y="3200400"/>
            <a:ext cx="7620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52" name="Shape 552"/>
          <p:cNvSpPr txBox="1"/>
          <p:nvPr/>
        </p:nvSpPr>
        <p:spPr>
          <a:xfrm>
            <a:off x="212525" y="4572000"/>
            <a:ext cx="7620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53" name="Shape 553"/>
          <p:cNvSpPr txBox="1"/>
          <p:nvPr/>
        </p:nvSpPr>
        <p:spPr>
          <a:xfrm>
            <a:off x="1295400" y="3352800"/>
            <a:ext cx="7620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54" name="Shape 554"/>
          <p:cNvSpPr txBox="1"/>
          <p:nvPr/>
        </p:nvSpPr>
        <p:spPr>
          <a:xfrm>
            <a:off x="2604825" y="3352800"/>
            <a:ext cx="7620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55" name="Shape 555"/>
          <p:cNvSpPr txBox="1"/>
          <p:nvPr/>
        </p:nvSpPr>
        <p:spPr>
          <a:xfrm>
            <a:off x="1219200" y="2512250"/>
            <a:ext cx="9144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56" name="Shape 556"/>
          <p:cNvSpPr txBox="1"/>
          <p:nvPr/>
        </p:nvSpPr>
        <p:spPr>
          <a:xfrm>
            <a:off x="1295400" y="4495800"/>
            <a:ext cx="7620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57" name="Shape 557"/>
          <p:cNvSpPr txBox="1"/>
          <p:nvPr/>
        </p:nvSpPr>
        <p:spPr>
          <a:xfrm>
            <a:off x="2566725" y="2546150"/>
            <a:ext cx="8382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latin typeface="Tahoma"/>
              <a:ea typeface="Tahoma"/>
              <a:cs typeface="Tahoma"/>
              <a:sym typeface="Tahoma"/>
            </a:endParaRPr>
          </a:p>
        </p:txBody>
      </p:sp>
      <p:sp>
        <p:nvSpPr>
          <p:cNvPr id="558" name="Shape 558"/>
          <p:cNvSpPr txBox="1"/>
          <p:nvPr/>
        </p:nvSpPr>
        <p:spPr>
          <a:xfrm>
            <a:off x="2604825" y="4572000"/>
            <a:ext cx="7620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59" name="Shape 559"/>
          <p:cNvSpPr txBox="1"/>
          <p:nvPr/>
        </p:nvSpPr>
        <p:spPr>
          <a:xfrm>
            <a:off x="5563250" y="5181600"/>
            <a:ext cx="36576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60" name="Shape 560"/>
          <p:cNvSpPr txBox="1"/>
          <p:nvPr/>
        </p:nvSpPr>
        <p:spPr>
          <a:xfrm>
            <a:off x="5409500" y="5753100"/>
            <a:ext cx="3048000" cy="3810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pic>
        <p:nvPicPr>
          <p:cNvPr id="561" name="Shape 561"/>
          <p:cNvPicPr preferRelativeResize="0"/>
          <p:nvPr/>
        </p:nvPicPr>
        <p:blipFill>
          <a:blip r:embed="rId3">
            <a:alphaModFix/>
          </a:blip>
          <a:stretch>
            <a:fillRect/>
          </a:stretch>
        </p:blipFill>
        <p:spPr>
          <a:xfrm>
            <a:off x="4343400" y="1976500"/>
            <a:ext cx="3460668" cy="25955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55"/>
                                        </p:tgtEl>
                                      </p:cBhvr>
                                    </p:animEffect>
                                    <p:set>
                                      <p:cBhvr>
                                        <p:cTn id="7" dur="1" fill="hold">
                                          <p:stCondLst>
                                            <p:cond delay="500"/>
                                          </p:stCondLst>
                                        </p:cTn>
                                        <p:tgtEl>
                                          <p:spTgt spid="55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57"/>
                                        </p:tgtEl>
                                      </p:cBhvr>
                                    </p:animEffect>
                                    <p:set>
                                      <p:cBhvr>
                                        <p:cTn id="12" dur="1" fill="hold">
                                          <p:stCondLst>
                                            <p:cond delay="500"/>
                                          </p:stCondLst>
                                        </p:cTn>
                                        <p:tgtEl>
                                          <p:spTgt spid="55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51"/>
                                        </p:tgtEl>
                                      </p:cBhvr>
                                    </p:animEffect>
                                    <p:set>
                                      <p:cBhvr>
                                        <p:cTn id="17" dur="1" fill="hold">
                                          <p:stCondLst>
                                            <p:cond delay="500"/>
                                          </p:stCondLst>
                                        </p:cTn>
                                        <p:tgtEl>
                                          <p:spTgt spid="55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52"/>
                                        </p:tgtEl>
                                      </p:cBhvr>
                                    </p:animEffect>
                                    <p:set>
                                      <p:cBhvr>
                                        <p:cTn id="22" dur="1" fill="hold">
                                          <p:stCondLst>
                                            <p:cond delay="500"/>
                                          </p:stCondLst>
                                        </p:cTn>
                                        <p:tgtEl>
                                          <p:spTgt spid="55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53"/>
                                        </p:tgtEl>
                                      </p:cBhvr>
                                    </p:animEffect>
                                    <p:set>
                                      <p:cBhvr>
                                        <p:cTn id="27" dur="1" fill="hold">
                                          <p:stCondLst>
                                            <p:cond delay="500"/>
                                          </p:stCondLst>
                                        </p:cTn>
                                        <p:tgtEl>
                                          <p:spTgt spid="55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54"/>
                                        </p:tgtEl>
                                      </p:cBhvr>
                                    </p:animEffect>
                                    <p:set>
                                      <p:cBhvr>
                                        <p:cTn id="32" dur="1" fill="hold">
                                          <p:stCondLst>
                                            <p:cond delay="500"/>
                                          </p:stCondLst>
                                        </p:cTn>
                                        <p:tgtEl>
                                          <p:spTgt spid="55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56"/>
                                        </p:tgtEl>
                                      </p:cBhvr>
                                    </p:animEffect>
                                    <p:set>
                                      <p:cBhvr>
                                        <p:cTn id="37" dur="1" fill="hold">
                                          <p:stCondLst>
                                            <p:cond delay="500"/>
                                          </p:stCondLst>
                                        </p:cTn>
                                        <p:tgtEl>
                                          <p:spTgt spid="55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558"/>
                                        </p:tgtEl>
                                      </p:cBhvr>
                                    </p:animEffect>
                                    <p:set>
                                      <p:cBhvr>
                                        <p:cTn id="42" dur="1" fill="hold">
                                          <p:stCondLst>
                                            <p:cond delay="500"/>
                                          </p:stCondLst>
                                        </p:cTn>
                                        <p:tgtEl>
                                          <p:spTgt spid="55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59"/>
                                        </p:tgtEl>
                                      </p:cBhvr>
                                    </p:animEffect>
                                    <p:set>
                                      <p:cBhvr>
                                        <p:cTn id="47" dur="1" fill="hold">
                                          <p:stCondLst>
                                            <p:cond delay="500"/>
                                          </p:stCondLst>
                                        </p:cTn>
                                        <p:tgtEl>
                                          <p:spTgt spid="55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560"/>
                                        </p:tgtEl>
                                      </p:cBhvr>
                                    </p:animEffect>
                                    <p:set>
                                      <p:cBhvr>
                                        <p:cTn id="52" dur="1" fill="hold">
                                          <p:stCondLst>
                                            <p:cond delay="500"/>
                                          </p:stCondLst>
                                        </p:cTn>
                                        <p:tgtEl>
                                          <p:spTgt spid="5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457200" y="199900"/>
            <a:ext cx="8229600" cy="830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sz="4400" b="0" i="0" u="none" strike="noStrike" cap="none">
                <a:solidFill>
                  <a:srgbClr val="000000"/>
                </a:solidFill>
                <a:latin typeface="Comic Sans MS"/>
                <a:ea typeface="Comic Sans MS"/>
                <a:cs typeface="Comic Sans MS"/>
                <a:sym typeface="Comic Sans MS"/>
              </a:rPr>
              <a:t>Sex-linked </a:t>
            </a:r>
            <a:r>
              <a:rPr lang="en-US">
                <a:solidFill>
                  <a:srgbClr val="000000"/>
                </a:solidFill>
                <a:latin typeface="Comic Sans MS"/>
                <a:ea typeface="Comic Sans MS"/>
                <a:cs typeface="Comic Sans MS"/>
                <a:sym typeface="Comic Sans MS"/>
              </a:rPr>
              <a:t>Traits</a:t>
            </a:r>
            <a:endParaRPr>
              <a:solidFill>
                <a:srgbClr val="000000"/>
              </a:solidFill>
            </a:endParaRPr>
          </a:p>
        </p:txBody>
      </p:sp>
      <p:sp>
        <p:nvSpPr>
          <p:cNvPr id="567" name="Shape 567"/>
          <p:cNvSpPr txBox="1">
            <a:spLocks noGrp="1"/>
          </p:cNvSpPr>
          <p:nvPr>
            <p:ph type="body" idx="1"/>
          </p:nvPr>
        </p:nvSpPr>
        <p:spPr>
          <a:xfrm>
            <a:off x="4572000" y="1138900"/>
            <a:ext cx="4038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000000"/>
              </a:buClr>
              <a:buSzPts val="1560"/>
              <a:buFont typeface="Noto Sans Symbols"/>
              <a:buChar char="■"/>
            </a:pPr>
            <a:r>
              <a:rPr lang="en-US" sz="2400" b="0" i="0" u="none">
                <a:solidFill>
                  <a:srgbClr val="000000"/>
                </a:solidFill>
                <a:latin typeface="Comic Sans MS"/>
                <a:ea typeface="Comic Sans MS"/>
                <a:cs typeface="Comic Sans MS"/>
                <a:sym typeface="Comic Sans MS"/>
              </a:rPr>
              <a:t>There are special traits on the </a:t>
            </a:r>
            <a:r>
              <a:rPr lang="en-US" sz="2400">
                <a:solidFill>
                  <a:srgbClr val="000000"/>
                </a:solidFill>
                <a:latin typeface="Comic Sans MS"/>
                <a:ea typeface="Comic Sans MS"/>
                <a:cs typeface="Comic Sans MS"/>
                <a:sym typeface="Comic Sans MS"/>
              </a:rPr>
              <a:t>sex </a:t>
            </a:r>
            <a:r>
              <a:rPr lang="en-US" sz="2400" b="0" i="0" u="none">
                <a:solidFill>
                  <a:srgbClr val="000000"/>
                </a:solidFill>
                <a:latin typeface="Comic Sans MS"/>
                <a:ea typeface="Comic Sans MS"/>
                <a:cs typeface="Comic Sans MS"/>
                <a:sym typeface="Comic Sans MS"/>
              </a:rPr>
              <a:t>chromosomes called </a:t>
            </a:r>
            <a:r>
              <a:rPr lang="en-US" sz="2400" b="0" i="0">
                <a:solidFill>
                  <a:srgbClr val="000000"/>
                </a:solidFill>
                <a:latin typeface="Comic Sans MS"/>
                <a:ea typeface="Comic Sans MS"/>
                <a:cs typeface="Comic Sans MS"/>
                <a:sym typeface="Comic Sans MS"/>
              </a:rPr>
              <a:t>sex-linked </a:t>
            </a:r>
            <a:r>
              <a:rPr lang="en-US" sz="2400">
                <a:solidFill>
                  <a:srgbClr val="000000"/>
                </a:solidFill>
                <a:latin typeface="Comic Sans MS"/>
                <a:ea typeface="Comic Sans MS"/>
                <a:cs typeface="Comic Sans MS"/>
                <a:sym typeface="Comic Sans MS"/>
              </a:rPr>
              <a:t>traits</a:t>
            </a:r>
            <a:r>
              <a:rPr lang="en-US" sz="2400" b="0" i="0">
                <a:solidFill>
                  <a:srgbClr val="000000"/>
                </a:solidFill>
                <a:latin typeface="Comic Sans MS"/>
                <a:ea typeface="Comic Sans MS"/>
                <a:cs typeface="Comic Sans MS"/>
                <a:sym typeface="Comic Sans MS"/>
              </a:rPr>
              <a:t>.</a:t>
            </a:r>
            <a:endParaRPr>
              <a:solidFill>
                <a:srgbClr val="000000"/>
              </a:solidFill>
            </a:endParaRPr>
          </a:p>
          <a:p>
            <a:pPr marL="342900" marR="0" lvl="0" indent="-243840" algn="l" rtl="0">
              <a:lnSpc>
                <a:spcPct val="80000"/>
              </a:lnSpc>
              <a:spcBef>
                <a:spcPts val="480"/>
              </a:spcBef>
              <a:spcAft>
                <a:spcPts val="0"/>
              </a:spcAft>
              <a:buClr>
                <a:schemeClr val="lt1"/>
              </a:buClr>
              <a:buSzPts val="1560"/>
              <a:buFont typeface="Noto Sans Symbols"/>
              <a:buNone/>
            </a:pPr>
            <a:endParaRPr sz="2400" b="0" i="0" u="none">
              <a:solidFill>
                <a:srgbClr val="000000"/>
              </a:solidFill>
              <a:latin typeface="Comic Sans MS"/>
              <a:ea typeface="Comic Sans MS"/>
              <a:cs typeface="Comic Sans MS"/>
              <a:sym typeface="Comic Sans MS"/>
            </a:endParaRPr>
          </a:p>
          <a:p>
            <a:pPr marL="342900" marR="0" lvl="0" indent="-342900" algn="l" rtl="0">
              <a:lnSpc>
                <a:spcPct val="80000"/>
              </a:lnSpc>
              <a:spcBef>
                <a:spcPts val="480"/>
              </a:spcBef>
              <a:spcAft>
                <a:spcPts val="0"/>
              </a:spcAft>
              <a:buClr>
                <a:srgbClr val="000000"/>
              </a:buClr>
              <a:buSzPts val="1560"/>
              <a:buFont typeface="Noto Sans Symbols"/>
              <a:buChar char="■"/>
            </a:pPr>
            <a:r>
              <a:rPr lang="en-US" sz="2400" b="0" i="0" u="none">
                <a:solidFill>
                  <a:srgbClr val="000000"/>
                </a:solidFill>
                <a:latin typeface="Comic Sans MS"/>
                <a:ea typeface="Comic Sans MS"/>
                <a:cs typeface="Comic Sans MS"/>
                <a:sym typeface="Comic Sans MS"/>
              </a:rPr>
              <a:t>Many sex-linked </a:t>
            </a:r>
            <a:r>
              <a:rPr lang="en-US" sz="2400">
                <a:solidFill>
                  <a:srgbClr val="000000"/>
                </a:solidFill>
                <a:latin typeface="Comic Sans MS"/>
                <a:ea typeface="Comic Sans MS"/>
                <a:cs typeface="Comic Sans MS"/>
                <a:sym typeface="Comic Sans MS"/>
              </a:rPr>
              <a:t>traits</a:t>
            </a:r>
            <a:r>
              <a:rPr lang="en-US" sz="2400" b="0" i="0" u="none">
                <a:solidFill>
                  <a:srgbClr val="000000"/>
                </a:solidFill>
                <a:latin typeface="Comic Sans MS"/>
                <a:ea typeface="Comic Sans MS"/>
                <a:cs typeface="Comic Sans MS"/>
                <a:sym typeface="Comic Sans MS"/>
              </a:rPr>
              <a:t> are found on the X chromosome.</a:t>
            </a:r>
            <a:endParaRPr>
              <a:solidFill>
                <a:srgbClr val="000000"/>
              </a:solidFill>
            </a:endParaRPr>
          </a:p>
          <a:p>
            <a:pPr marL="342900" marR="0" lvl="0" indent="-243840" algn="l" rtl="0">
              <a:lnSpc>
                <a:spcPct val="80000"/>
              </a:lnSpc>
              <a:spcBef>
                <a:spcPts val="480"/>
              </a:spcBef>
              <a:spcAft>
                <a:spcPts val="0"/>
              </a:spcAft>
              <a:buClr>
                <a:schemeClr val="lt1"/>
              </a:buClr>
              <a:buSzPts val="1560"/>
              <a:buFont typeface="Noto Sans Symbols"/>
              <a:buNone/>
            </a:pPr>
            <a:endParaRPr sz="2400" b="0" i="0" u="none">
              <a:solidFill>
                <a:srgbClr val="000000"/>
              </a:solidFill>
              <a:latin typeface="Comic Sans MS"/>
              <a:ea typeface="Comic Sans MS"/>
              <a:cs typeface="Comic Sans MS"/>
              <a:sym typeface="Comic Sans MS"/>
            </a:endParaRPr>
          </a:p>
          <a:p>
            <a:pPr marL="342900" marR="0" lvl="0" indent="-342900" algn="l" rtl="0">
              <a:lnSpc>
                <a:spcPct val="80000"/>
              </a:lnSpc>
              <a:spcBef>
                <a:spcPts val="480"/>
              </a:spcBef>
              <a:spcAft>
                <a:spcPts val="0"/>
              </a:spcAft>
              <a:buClr>
                <a:srgbClr val="000000"/>
              </a:buClr>
              <a:buSzPts val="1560"/>
              <a:buFont typeface="Noto Sans Symbols"/>
              <a:buChar char="■"/>
            </a:pPr>
            <a:r>
              <a:rPr lang="en-US" sz="2400" b="0" i="0" u="none">
                <a:solidFill>
                  <a:srgbClr val="000000"/>
                </a:solidFill>
                <a:latin typeface="Comic Sans MS"/>
                <a:ea typeface="Comic Sans MS"/>
                <a:cs typeface="Comic Sans MS"/>
                <a:sym typeface="Comic Sans MS"/>
              </a:rPr>
              <a:t>Human Y chromosome is much smaller than the X chromosome and appears to contain only a few genes.</a:t>
            </a:r>
            <a:endParaRPr>
              <a:solidFill>
                <a:srgbClr val="000000"/>
              </a:solidFill>
            </a:endParaRPr>
          </a:p>
        </p:txBody>
      </p:sp>
      <p:pic>
        <p:nvPicPr>
          <p:cNvPr id="568" name="Shape 568" descr="http://learn.genetics.utah.edu/units/disorders/karyotype/images/chromosome_3d.gif"/>
          <p:cNvPicPr preferRelativeResize="0">
            <a:picLocks noGrp="1"/>
          </p:cNvPicPr>
          <p:nvPr>
            <p:ph type="body" idx="1"/>
          </p:nvPr>
        </p:nvPicPr>
        <p:blipFill rotWithShape="1">
          <a:blip r:embed="rId3">
            <a:alphaModFix/>
          </a:blip>
          <a:srcRect/>
          <a:stretch/>
        </p:blipFill>
        <p:spPr>
          <a:xfrm>
            <a:off x="457200" y="1524000"/>
            <a:ext cx="3810000" cy="4572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457200" y="381000"/>
            <a:ext cx="8229600" cy="53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4400"/>
              <a:buFont typeface="Comic Sans MS"/>
              <a:buNone/>
            </a:pPr>
            <a:r>
              <a:rPr lang="en-US" sz="3600" b="0" i="0" u="none" strike="noStrike" cap="none">
                <a:solidFill>
                  <a:srgbClr val="000000"/>
                </a:solidFill>
                <a:latin typeface="Comic Sans MS"/>
                <a:ea typeface="Comic Sans MS"/>
                <a:cs typeface="Comic Sans MS"/>
                <a:sym typeface="Comic Sans MS"/>
              </a:rPr>
              <a:t>Sex-Linked Genes</a:t>
            </a:r>
            <a:endParaRPr sz="3600">
              <a:solidFill>
                <a:srgbClr val="000000"/>
              </a:solidFill>
            </a:endParaRPr>
          </a:p>
        </p:txBody>
      </p:sp>
      <p:sp>
        <p:nvSpPr>
          <p:cNvPr id="574" name="Shape 574"/>
          <p:cNvSpPr txBox="1">
            <a:spLocks noGrp="1"/>
          </p:cNvSpPr>
          <p:nvPr>
            <p:ph type="body" idx="1"/>
          </p:nvPr>
        </p:nvSpPr>
        <p:spPr>
          <a:xfrm>
            <a:off x="0" y="1035350"/>
            <a:ext cx="5827800" cy="41148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r>
              <a:rPr lang="en-US" sz="2400" b="0" i="0" u="none" strike="noStrike" cap="none">
                <a:solidFill>
                  <a:srgbClr val="000000"/>
                </a:solidFill>
                <a:latin typeface="Comic Sans MS"/>
                <a:ea typeface="Comic Sans MS"/>
                <a:cs typeface="Comic Sans MS"/>
                <a:sym typeface="Comic Sans MS"/>
              </a:rPr>
              <a:t>Colorblindness</a:t>
            </a:r>
            <a:endParaRPr sz="2400">
              <a:solidFill>
                <a:srgbClr val="000000"/>
              </a:solidFill>
            </a:endParaRPr>
          </a:p>
          <a:p>
            <a:pPr marL="1143000" marR="0" lvl="2" indent="-306705" algn="l" rtl="0">
              <a:lnSpc>
                <a:spcPct val="100000"/>
              </a:lnSpc>
              <a:spcBef>
                <a:spcPts val="360"/>
              </a:spcBef>
              <a:spcAft>
                <a:spcPts val="0"/>
              </a:spcAft>
              <a:buClr>
                <a:srgbClr val="000000"/>
              </a:buClr>
              <a:buSzPts val="2400"/>
              <a:buFont typeface="Noto Sans Symbols"/>
              <a:buChar char="■"/>
            </a:pPr>
            <a:r>
              <a:rPr lang="en-US" b="0" i="0" u="none" strike="noStrike" cap="none">
                <a:solidFill>
                  <a:srgbClr val="000000"/>
                </a:solidFill>
                <a:latin typeface="Comic Sans MS"/>
                <a:ea typeface="Comic Sans MS"/>
                <a:cs typeface="Comic Sans MS"/>
                <a:sym typeface="Comic Sans MS"/>
              </a:rPr>
              <a:t>The most common type of colorblindness is red-green colorblindness; found in 1 in 10 males in the United States.</a:t>
            </a:r>
            <a:endParaRPr>
              <a:solidFill>
                <a:srgbClr val="000000"/>
              </a:solidFill>
            </a:endParaRPr>
          </a:p>
          <a:p>
            <a:pPr marL="1143000" marR="0" lvl="2" indent="-306705" algn="l" rtl="0">
              <a:lnSpc>
                <a:spcPct val="100000"/>
              </a:lnSpc>
              <a:spcBef>
                <a:spcPts val="360"/>
              </a:spcBef>
              <a:spcAft>
                <a:spcPts val="0"/>
              </a:spcAft>
              <a:buClr>
                <a:srgbClr val="000000"/>
              </a:buClr>
              <a:buSzPts val="2400"/>
              <a:buFont typeface="Noto Sans Symbols"/>
              <a:buChar char="■"/>
            </a:pPr>
            <a:r>
              <a:rPr lang="en-US" b="0" i="0" u="none" strike="noStrike" cap="none">
                <a:solidFill>
                  <a:srgbClr val="000000"/>
                </a:solidFill>
                <a:latin typeface="Comic Sans MS"/>
                <a:ea typeface="Comic Sans MS"/>
                <a:cs typeface="Comic Sans MS"/>
                <a:sym typeface="Comic Sans MS"/>
              </a:rPr>
              <a:t>Since males have only one X chromosome, the X-linked traits (alleles) are expressed, even though they are recessive.</a:t>
            </a:r>
            <a:endParaRPr>
              <a:solidFill>
                <a:srgbClr val="000000"/>
              </a:solidFill>
            </a:endParaRPr>
          </a:p>
          <a:p>
            <a:pPr marL="1143000" marR="0" lvl="2" indent="-306705" algn="l" rtl="0">
              <a:lnSpc>
                <a:spcPct val="100000"/>
              </a:lnSpc>
              <a:spcBef>
                <a:spcPts val="360"/>
              </a:spcBef>
              <a:spcAft>
                <a:spcPts val="0"/>
              </a:spcAft>
              <a:buClr>
                <a:srgbClr val="000000"/>
              </a:buClr>
              <a:buSzPts val="2400"/>
              <a:buFont typeface="Noto Sans Symbols"/>
              <a:buChar char="■"/>
            </a:pPr>
            <a:r>
              <a:rPr lang="en-US" b="0" i="0" u="none" strike="noStrike" cap="none">
                <a:solidFill>
                  <a:srgbClr val="000000"/>
                </a:solidFill>
                <a:latin typeface="Comic Sans MS"/>
                <a:ea typeface="Comic Sans MS"/>
                <a:cs typeface="Comic Sans MS"/>
                <a:sym typeface="Comic Sans MS"/>
              </a:rPr>
              <a:t>Females have two X chromosomes, so the trait is not expressed in females if they have the trait on only one X chromosome.</a:t>
            </a:r>
            <a:endParaRPr>
              <a:solidFill>
                <a:srgbClr val="000000"/>
              </a:solidFill>
            </a:endParaRPr>
          </a:p>
          <a:p>
            <a:pPr marL="342900" marR="0" lvl="0" indent="-268605" algn="l" rtl="0">
              <a:spcBef>
                <a:spcPts val="360"/>
              </a:spcBef>
              <a:spcAft>
                <a:spcPts val="0"/>
              </a:spcAft>
              <a:buClr>
                <a:schemeClr val="hlink"/>
              </a:buClr>
              <a:buSzPts val="1170"/>
              <a:buFont typeface="Noto Sans Symbols"/>
              <a:buNone/>
            </a:pPr>
            <a:endParaRPr sz="2400" b="0" i="0" u="none" strike="noStrike" cap="none">
              <a:solidFill>
                <a:schemeClr val="lt1"/>
              </a:solidFill>
              <a:latin typeface="Comic Sans MS"/>
              <a:ea typeface="Comic Sans MS"/>
              <a:cs typeface="Comic Sans MS"/>
              <a:sym typeface="Comic Sans MS"/>
            </a:endParaRPr>
          </a:p>
        </p:txBody>
      </p:sp>
      <p:pic>
        <p:nvPicPr>
          <p:cNvPr id="575" name="Shape 575"/>
          <p:cNvPicPr preferRelativeResize="0"/>
          <p:nvPr/>
        </p:nvPicPr>
        <p:blipFill>
          <a:blip r:embed="rId3">
            <a:alphaModFix/>
          </a:blip>
          <a:stretch>
            <a:fillRect/>
          </a:stretch>
        </p:blipFill>
        <p:spPr>
          <a:xfrm>
            <a:off x="6271325" y="3936425"/>
            <a:ext cx="2415475" cy="2342725"/>
          </a:xfrm>
          <a:prstGeom prst="rect">
            <a:avLst/>
          </a:prstGeom>
          <a:noFill/>
          <a:ln>
            <a:noFill/>
          </a:ln>
        </p:spPr>
      </p:pic>
      <p:pic>
        <p:nvPicPr>
          <p:cNvPr id="576" name="Shape 576" descr="http://static2.thrivesmart.com/uploaded_images/business_images/0003/4105/Eyes_slide_show.jpg"/>
          <p:cNvPicPr preferRelativeResize="0"/>
          <p:nvPr/>
        </p:nvPicPr>
        <p:blipFill rotWithShape="1">
          <a:blip r:embed="rId4">
            <a:alphaModFix/>
          </a:blip>
          <a:srcRect/>
          <a:stretch/>
        </p:blipFill>
        <p:spPr>
          <a:xfrm>
            <a:off x="6082063" y="1310875"/>
            <a:ext cx="2794000" cy="2095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580"/>
        <p:cNvGrpSpPr/>
        <p:nvPr/>
      </p:nvGrpSpPr>
      <p:grpSpPr>
        <a:xfrm>
          <a:off x="0" y="0"/>
          <a:ext cx="0" cy="0"/>
          <a:chOff x="0" y="0"/>
          <a:chExt cx="0" cy="0"/>
        </a:xfrm>
      </p:grpSpPr>
      <p:graphicFrame>
        <p:nvGraphicFramePr>
          <p:cNvPr id="581" name="Shape 581"/>
          <p:cNvGraphicFramePr/>
          <p:nvPr/>
        </p:nvGraphicFramePr>
        <p:xfrm>
          <a:off x="1066800" y="3048000"/>
          <a:ext cx="2667000" cy="2362200"/>
        </p:xfrm>
        <a:graphic>
          <a:graphicData uri="http://schemas.openxmlformats.org/drawingml/2006/table">
            <a:tbl>
              <a:tblPr>
                <a:noFill/>
                <a:tableStyleId>{3E6BB831-4BE7-4EF1-B520-6D9C93DC0837}</a:tableStyleId>
              </a:tblPr>
              <a:tblGrid>
                <a:gridCol w="1333500"/>
                <a:gridCol w="1333500"/>
              </a:tblGrid>
              <a:tr h="1181100">
                <a:tc>
                  <a:txBody>
                    <a:bodyPr/>
                    <a:lstStyle/>
                    <a:p>
                      <a:pPr marL="0" marR="0" lvl="0" indent="0" algn="ctr" rtl="0">
                        <a:lnSpc>
                          <a:spcPct val="100000"/>
                        </a:lnSpc>
                        <a:spcBef>
                          <a:spcPts val="0"/>
                        </a:spcBef>
                        <a:spcAft>
                          <a:spcPts val="0"/>
                        </a:spcAft>
                        <a:buClr>
                          <a:schemeClr val="lt1"/>
                        </a:buClr>
                        <a:buSzPts val="2400"/>
                        <a:buFont typeface="Comic Sans MS"/>
                        <a:buNone/>
                      </a:pPr>
                      <a:r>
                        <a:rPr lang="en-US" sz="2400" b="1" i="0" u="none" strike="noStrike" cap="none">
                          <a:latin typeface="Comic Sans MS"/>
                          <a:ea typeface="Comic Sans MS"/>
                          <a:cs typeface="Comic Sans MS"/>
                          <a:sym typeface="Comic Sans MS"/>
                        </a:rPr>
                        <a:t>X</a:t>
                      </a:r>
                      <a:r>
                        <a:rPr lang="en-US" sz="2400" b="1" baseline="30000">
                          <a:latin typeface="Comic Sans MS"/>
                          <a:ea typeface="Comic Sans MS"/>
                          <a:cs typeface="Comic Sans MS"/>
                          <a:sym typeface="Comic Sans MS"/>
                        </a:rPr>
                        <a:t>B</a:t>
                      </a:r>
                      <a:r>
                        <a:rPr lang="en-US" sz="2400" b="1" i="0" u="none" strike="noStrike" cap="none">
                          <a:latin typeface="Comic Sans MS"/>
                          <a:ea typeface="Comic Sans MS"/>
                          <a:cs typeface="Comic Sans MS"/>
                          <a:sym typeface="Comic Sans MS"/>
                        </a:rPr>
                        <a:t>X</a:t>
                      </a:r>
                      <a:r>
                        <a:rPr lang="en-US" sz="2400" b="1" baseline="30000">
                          <a:latin typeface="Comic Sans MS"/>
                          <a:ea typeface="Comic Sans MS"/>
                          <a:cs typeface="Comic Sans MS"/>
                          <a:sym typeface="Comic Sans MS"/>
                        </a:rPr>
                        <a:t>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400"/>
                        <a:buFont typeface="Comic Sans MS"/>
                        <a:buNone/>
                      </a:pPr>
                      <a:r>
                        <a:rPr lang="en-US" sz="2400" b="1" i="0" u="none" strike="noStrike" cap="none">
                          <a:latin typeface="Comic Sans MS"/>
                          <a:ea typeface="Comic Sans MS"/>
                          <a:cs typeface="Comic Sans MS"/>
                          <a:sym typeface="Comic Sans MS"/>
                        </a:rPr>
                        <a:t>X</a:t>
                      </a:r>
                      <a:r>
                        <a:rPr lang="en-US" sz="2400" b="1" i="0" u="none" strike="noStrike" cap="none" baseline="30000">
                          <a:latin typeface="Comic Sans MS"/>
                          <a:ea typeface="Comic Sans MS"/>
                          <a:cs typeface="Comic Sans MS"/>
                          <a:sym typeface="Comic Sans MS"/>
                        </a:rPr>
                        <a:t>N</a:t>
                      </a:r>
                      <a:r>
                        <a:rPr lang="en-US" sz="2400" b="1" i="0" u="none" strike="noStrike" cap="none">
                          <a:latin typeface="Comic Sans MS"/>
                          <a:ea typeface="Comic Sans MS"/>
                          <a:cs typeface="Comic Sans MS"/>
                          <a:sym typeface="Comic Sans MS"/>
                        </a:rPr>
                        <a:t>X</a:t>
                      </a:r>
                      <a:r>
                        <a:rPr lang="en-US" sz="2400" b="1" i="0" u="none" strike="noStrike" cap="none" baseline="30000">
                          <a:latin typeface="Comic Sans MS"/>
                          <a:ea typeface="Comic Sans MS"/>
                          <a:cs typeface="Comic Sans MS"/>
                          <a:sym typeface="Comic Sans MS"/>
                        </a:rPr>
                        <a:t>n</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81100">
                <a:tc>
                  <a:txBody>
                    <a:bodyPr/>
                    <a:lstStyle/>
                    <a:p>
                      <a:pPr marL="0" marR="0" lvl="0" indent="0" algn="ctr" rtl="0">
                        <a:lnSpc>
                          <a:spcPct val="100000"/>
                        </a:lnSpc>
                        <a:spcBef>
                          <a:spcPts val="0"/>
                        </a:spcBef>
                        <a:spcAft>
                          <a:spcPts val="0"/>
                        </a:spcAft>
                        <a:buClr>
                          <a:schemeClr val="lt1"/>
                        </a:buClr>
                        <a:buSzPts val="2400"/>
                        <a:buFont typeface="Comic Sans MS"/>
                        <a:buNone/>
                      </a:pPr>
                      <a:r>
                        <a:rPr lang="en-US" sz="2400" b="1" i="0" u="none" strike="noStrike" cap="none">
                          <a:latin typeface="Comic Sans MS"/>
                          <a:ea typeface="Comic Sans MS"/>
                          <a:cs typeface="Comic Sans MS"/>
                          <a:sym typeface="Comic Sans MS"/>
                        </a:rPr>
                        <a:t>X</a:t>
                      </a:r>
                      <a:r>
                        <a:rPr lang="en-US" sz="2400" b="1" baseline="30000">
                          <a:latin typeface="Comic Sans MS"/>
                          <a:ea typeface="Comic Sans MS"/>
                          <a:cs typeface="Comic Sans MS"/>
                          <a:sym typeface="Comic Sans MS"/>
                        </a:rPr>
                        <a:t>B</a:t>
                      </a:r>
                      <a:r>
                        <a:rPr lang="en-US" sz="2400" b="1" i="0" u="none" strike="noStrike" cap="none">
                          <a:latin typeface="Comic Sans MS"/>
                          <a:ea typeface="Comic Sans MS"/>
                          <a:cs typeface="Comic Sans MS"/>
                          <a:sym typeface="Comic Sans MS"/>
                        </a:rPr>
                        <a:t>Y</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400"/>
                        <a:buFont typeface="Comic Sans MS"/>
                        <a:buNone/>
                      </a:pPr>
                      <a:r>
                        <a:rPr lang="en-US" sz="2400" b="1" i="0" u="none" strike="noStrike" cap="none">
                          <a:latin typeface="Comic Sans MS"/>
                          <a:ea typeface="Comic Sans MS"/>
                          <a:cs typeface="Comic Sans MS"/>
                          <a:sym typeface="Comic Sans MS"/>
                        </a:rPr>
                        <a:t>X</a:t>
                      </a:r>
                      <a:r>
                        <a:rPr lang="en-US" sz="2400" b="1" baseline="30000">
                          <a:latin typeface="Comic Sans MS"/>
                          <a:ea typeface="Comic Sans MS"/>
                          <a:cs typeface="Comic Sans MS"/>
                          <a:sym typeface="Comic Sans MS"/>
                        </a:rPr>
                        <a:t>b</a:t>
                      </a:r>
                      <a:r>
                        <a:rPr lang="en-US" sz="2400" b="1" i="0" u="none" strike="noStrike" cap="none">
                          <a:latin typeface="Comic Sans MS"/>
                          <a:ea typeface="Comic Sans MS"/>
                          <a:cs typeface="Comic Sans MS"/>
                          <a:sym typeface="Comic Sans MS"/>
                        </a:rPr>
                        <a:t>Y</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582" name="Shape 582"/>
          <p:cNvSpPr txBox="1"/>
          <p:nvPr/>
        </p:nvSpPr>
        <p:spPr>
          <a:xfrm>
            <a:off x="1307950" y="2512250"/>
            <a:ext cx="685800" cy="60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1" i="0" u="none">
                <a:latin typeface="Comic Sans MS"/>
                <a:ea typeface="Comic Sans MS"/>
                <a:cs typeface="Comic Sans MS"/>
                <a:sym typeface="Comic Sans MS"/>
              </a:rPr>
              <a:t>X</a:t>
            </a:r>
            <a:r>
              <a:rPr lang="en-US" sz="2400" b="1" baseline="30000">
                <a:latin typeface="Comic Sans MS"/>
                <a:ea typeface="Comic Sans MS"/>
                <a:cs typeface="Comic Sans MS"/>
                <a:sym typeface="Comic Sans MS"/>
              </a:rPr>
              <a:t>B</a:t>
            </a:r>
            <a:endParaRPr/>
          </a:p>
        </p:txBody>
      </p:sp>
      <p:sp>
        <p:nvSpPr>
          <p:cNvPr id="583" name="Shape 583"/>
          <p:cNvSpPr txBox="1"/>
          <p:nvPr/>
        </p:nvSpPr>
        <p:spPr>
          <a:xfrm>
            <a:off x="2628900" y="2550350"/>
            <a:ext cx="9906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1" i="0" u="none">
                <a:latin typeface="Comic Sans MS"/>
                <a:ea typeface="Comic Sans MS"/>
                <a:cs typeface="Comic Sans MS"/>
                <a:sym typeface="Comic Sans MS"/>
              </a:rPr>
              <a:t>X</a:t>
            </a:r>
            <a:r>
              <a:rPr lang="en-US" sz="2400" b="1" baseline="30000">
                <a:latin typeface="Comic Sans MS"/>
                <a:ea typeface="Comic Sans MS"/>
                <a:cs typeface="Comic Sans MS"/>
                <a:sym typeface="Comic Sans MS"/>
              </a:rPr>
              <a:t>b</a:t>
            </a:r>
            <a:endParaRPr/>
          </a:p>
        </p:txBody>
      </p:sp>
      <p:sp>
        <p:nvSpPr>
          <p:cNvPr id="584" name="Shape 584"/>
          <p:cNvSpPr txBox="1"/>
          <p:nvPr/>
        </p:nvSpPr>
        <p:spPr>
          <a:xfrm>
            <a:off x="292500" y="3319400"/>
            <a:ext cx="6858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1" i="0" u="none">
                <a:latin typeface="Comic Sans MS"/>
                <a:ea typeface="Comic Sans MS"/>
                <a:cs typeface="Comic Sans MS"/>
                <a:sym typeface="Comic Sans MS"/>
              </a:rPr>
              <a:t>X</a:t>
            </a:r>
            <a:r>
              <a:rPr lang="en-US" sz="2400" b="1" baseline="30000">
                <a:latin typeface="Comic Sans MS"/>
                <a:ea typeface="Comic Sans MS"/>
                <a:cs typeface="Comic Sans MS"/>
                <a:sym typeface="Comic Sans MS"/>
              </a:rPr>
              <a:t>B</a:t>
            </a:r>
            <a:endParaRPr/>
          </a:p>
        </p:txBody>
      </p:sp>
      <p:sp>
        <p:nvSpPr>
          <p:cNvPr id="585" name="Shape 585"/>
          <p:cNvSpPr txBox="1"/>
          <p:nvPr/>
        </p:nvSpPr>
        <p:spPr>
          <a:xfrm>
            <a:off x="609600" y="4648200"/>
            <a:ext cx="5334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1" i="0" u="none">
                <a:latin typeface="Comic Sans MS"/>
                <a:ea typeface="Comic Sans MS"/>
                <a:cs typeface="Comic Sans MS"/>
                <a:sym typeface="Comic Sans MS"/>
              </a:rPr>
              <a:t>Y</a:t>
            </a:r>
            <a:endParaRPr/>
          </a:p>
        </p:txBody>
      </p:sp>
      <p:sp>
        <p:nvSpPr>
          <p:cNvPr id="586" name="Shape 586"/>
          <p:cNvSpPr txBox="1"/>
          <p:nvPr/>
        </p:nvSpPr>
        <p:spPr>
          <a:xfrm>
            <a:off x="3810000" y="5334000"/>
            <a:ext cx="5486400" cy="1219200"/>
          </a:xfrm>
          <a:prstGeom prst="rect">
            <a:avLst/>
          </a:prstGeom>
          <a:no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Phenotype: </a:t>
            </a:r>
            <a:r>
              <a:rPr lang="en-US" sz="2400" b="1" i="0" u="sng">
                <a:latin typeface="Comic Sans MS"/>
                <a:ea typeface="Comic Sans MS"/>
                <a:cs typeface="Comic Sans MS"/>
                <a:sym typeface="Comic Sans MS"/>
              </a:rPr>
              <a:t>2 normal vision females</a:t>
            </a:r>
            <a:endParaRPr sz="24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		        </a:t>
            </a:r>
            <a:r>
              <a:rPr lang="en-US" sz="2400" b="1" i="0" u="sng">
                <a:latin typeface="Comic Sans MS"/>
                <a:ea typeface="Comic Sans MS"/>
                <a:cs typeface="Comic Sans MS"/>
                <a:sym typeface="Comic Sans MS"/>
              </a:rPr>
              <a:t>1 normal vision male</a:t>
            </a:r>
            <a:endParaRPr sz="24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	             </a:t>
            </a:r>
            <a:r>
              <a:rPr lang="en-US" sz="2400" b="1" i="0" u="sng">
                <a:latin typeface="Comic Sans MS"/>
                <a:ea typeface="Comic Sans MS"/>
                <a:cs typeface="Comic Sans MS"/>
                <a:sym typeface="Comic Sans MS"/>
              </a:rPr>
              <a:t>1 colorblind male</a:t>
            </a:r>
            <a:endParaRPr/>
          </a:p>
        </p:txBody>
      </p:sp>
      <p:sp>
        <p:nvSpPr>
          <p:cNvPr id="587" name="Shape 587"/>
          <p:cNvSpPr txBox="1"/>
          <p:nvPr/>
        </p:nvSpPr>
        <p:spPr>
          <a:xfrm>
            <a:off x="152400" y="241300"/>
            <a:ext cx="8763000" cy="2040000"/>
          </a:xfrm>
          <a:prstGeom prst="rect">
            <a:avLst/>
          </a:prstGeom>
          <a:noFill/>
          <a:ln>
            <a:noFill/>
          </a:ln>
        </p:spPr>
        <p:txBody>
          <a:bodyPr spcFirstLastPara="1" wrap="square" lIns="91425" tIns="45700" rIns="91425" bIns="45700" anchor="ctr" anchorCtr="0">
            <a:noAutofit/>
          </a:bodyPr>
          <a:lstStyle/>
          <a:p>
            <a:pPr marL="350837" marR="0" lvl="0" indent="-350837" algn="l" rtl="0">
              <a:lnSpc>
                <a:spcPct val="100000"/>
              </a:lnSpc>
              <a:spcBef>
                <a:spcPts val="0"/>
              </a:spcBef>
              <a:spcAft>
                <a:spcPts val="0"/>
              </a:spcAft>
              <a:buClr>
                <a:schemeClr val="lt1"/>
              </a:buClr>
              <a:buSzPts val="2400"/>
              <a:buFont typeface="Comic Sans MS"/>
              <a:buNone/>
            </a:pPr>
            <a:r>
              <a:rPr lang="en-US" sz="2400" b="0" i="0" u="none">
                <a:solidFill>
                  <a:srgbClr val="FFFFFF"/>
                </a:solidFill>
                <a:latin typeface="Comic Sans MS"/>
                <a:ea typeface="Comic Sans MS"/>
                <a:cs typeface="Comic Sans MS"/>
                <a:sym typeface="Comic Sans MS"/>
              </a:rPr>
              <a:t>	</a:t>
            </a:r>
            <a:r>
              <a:rPr lang="en-US" sz="2400" b="0" i="0" u="none">
                <a:latin typeface="Comic Sans MS"/>
                <a:ea typeface="Comic Sans MS"/>
                <a:cs typeface="Comic Sans MS"/>
                <a:sym typeface="Comic Sans MS"/>
              </a:rPr>
              <a:t>Example: A female that has normal vision but is a carrier for colorblindness marries a male with normal vision. </a:t>
            </a:r>
            <a:r>
              <a:rPr lang="en-US" sz="2400">
                <a:latin typeface="Comic Sans MS"/>
                <a:ea typeface="Comic Sans MS"/>
                <a:cs typeface="Comic Sans MS"/>
                <a:sym typeface="Comic Sans MS"/>
              </a:rPr>
              <a:t>What are</a:t>
            </a:r>
            <a:r>
              <a:rPr lang="en-US" sz="2400" b="0" i="0" u="none">
                <a:latin typeface="Comic Sans MS"/>
                <a:ea typeface="Comic Sans MS"/>
                <a:cs typeface="Comic Sans MS"/>
                <a:sym typeface="Comic Sans MS"/>
              </a:rPr>
              <a:t> the expected phenotypes of their children</a:t>
            </a:r>
            <a:r>
              <a:rPr lang="en-US" sz="2400">
                <a:latin typeface="Comic Sans MS"/>
                <a:ea typeface="Comic Sans MS"/>
                <a:cs typeface="Comic Sans MS"/>
                <a:sym typeface="Comic Sans MS"/>
              </a:rPr>
              <a:t>?</a:t>
            </a:r>
            <a:endParaRPr sz="2400" b="0" i="0" u="none">
              <a:latin typeface="Comic Sans MS"/>
              <a:ea typeface="Comic Sans MS"/>
              <a:cs typeface="Comic Sans MS"/>
              <a:sym typeface="Comic Sans MS"/>
            </a:endParaRPr>
          </a:p>
          <a:p>
            <a:pPr marL="350837" marR="0" lvl="0" indent="-350837" algn="l" rtl="0">
              <a:lnSpc>
                <a:spcPct val="100000"/>
              </a:lnSpc>
              <a:spcBef>
                <a:spcPts val="0"/>
              </a:spcBef>
              <a:spcAft>
                <a:spcPts val="0"/>
              </a:spcAft>
              <a:buClr>
                <a:schemeClr val="lt1"/>
              </a:buClr>
              <a:buSzPts val="2400"/>
              <a:buFont typeface="Comic Sans MS"/>
              <a:buNone/>
            </a:pPr>
            <a:r>
              <a:rPr lang="en-US" sz="2400" b="0" i="0" u="none">
                <a:solidFill>
                  <a:srgbClr val="FFFFFF"/>
                </a:solidFill>
                <a:latin typeface="Comic Sans MS"/>
                <a:ea typeface="Comic Sans MS"/>
                <a:cs typeface="Comic Sans MS"/>
                <a:sym typeface="Comic Sans MS"/>
              </a:rPr>
              <a:t>	</a:t>
            </a:r>
            <a:r>
              <a:rPr lang="en-US" sz="2800" b="0" i="0" u="none">
                <a:solidFill>
                  <a:srgbClr val="FFFFFF"/>
                </a:solidFill>
                <a:latin typeface="Comic Sans MS"/>
                <a:ea typeface="Comic Sans MS"/>
                <a:cs typeface="Comic Sans MS"/>
                <a:sym typeface="Comic Sans MS"/>
              </a:rPr>
              <a:t>                  							</a:t>
            </a:r>
            <a:r>
              <a:rPr lang="en-US" sz="2800" b="0" i="0" u="none">
                <a:latin typeface="Comic Sans MS"/>
                <a:ea typeface="Comic Sans MS"/>
                <a:cs typeface="Comic Sans MS"/>
                <a:sym typeface="Comic Sans MS"/>
              </a:rPr>
              <a:t> </a:t>
            </a:r>
            <a:r>
              <a:rPr lang="en-US" sz="2000" b="1" i="0" u="none">
                <a:latin typeface="Comic Sans MS"/>
                <a:ea typeface="Comic Sans MS"/>
                <a:cs typeface="Comic Sans MS"/>
                <a:sym typeface="Comic Sans MS"/>
              </a:rPr>
              <a:t>X</a:t>
            </a:r>
            <a:r>
              <a:rPr lang="en-US" sz="2000" b="1" baseline="30000">
                <a:latin typeface="Comic Sans MS"/>
                <a:ea typeface="Comic Sans MS"/>
                <a:cs typeface="Comic Sans MS"/>
                <a:sym typeface="Comic Sans MS"/>
              </a:rPr>
              <a:t>B</a:t>
            </a:r>
            <a:r>
              <a:rPr lang="en-US" sz="2000" b="1" i="0" u="none">
                <a:latin typeface="Comic Sans MS"/>
                <a:ea typeface="Comic Sans MS"/>
                <a:cs typeface="Comic Sans MS"/>
                <a:sym typeface="Comic Sans MS"/>
              </a:rPr>
              <a:t> X</a:t>
            </a:r>
            <a:r>
              <a:rPr lang="en-US" sz="2000" b="1" baseline="30000">
                <a:latin typeface="Comic Sans MS"/>
                <a:ea typeface="Comic Sans MS"/>
                <a:cs typeface="Comic Sans MS"/>
                <a:sym typeface="Comic Sans MS"/>
              </a:rPr>
              <a:t>b</a:t>
            </a:r>
            <a:r>
              <a:rPr lang="en-US" sz="2000" b="0" i="0" u="none">
                <a:latin typeface="Comic Sans MS"/>
                <a:ea typeface="Comic Sans MS"/>
                <a:cs typeface="Comic Sans MS"/>
                <a:sym typeface="Comic Sans MS"/>
              </a:rPr>
              <a:t>   </a:t>
            </a:r>
            <a:r>
              <a:rPr lang="en-US" sz="2000" b="1" i="0" u="none">
                <a:latin typeface="Comic Sans MS"/>
                <a:ea typeface="Comic Sans MS"/>
                <a:cs typeface="Comic Sans MS"/>
                <a:sym typeface="Comic Sans MS"/>
              </a:rPr>
              <a:t>X</a:t>
            </a:r>
            <a:r>
              <a:rPr lang="en-US" sz="2000" b="0" i="0" u="none">
                <a:latin typeface="Comic Sans MS"/>
                <a:ea typeface="Comic Sans MS"/>
                <a:cs typeface="Comic Sans MS"/>
                <a:sym typeface="Comic Sans MS"/>
              </a:rPr>
              <a:t>    </a:t>
            </a:r>
            <a:r>
              <a:rPr lang="en-US" sz="2000" b="1" i="0" u="none">
                <a:latin typeface="Comic Sans MS"/>
                <a:ea typeface="Comic Sans MS"/>
                <a:cs typeface="Comic Sans MS"/>
                <a:sym typeface="Comic Sans MS"/>
              </a:rPr>
              <a:t>X</a:t>
            </a:r>
            <a:r>
              <a:rPr lang="en-US" sz="2000" b="1" baseline="30000">
                <a:latin typeface="Comic Sans MS"/>
                <a:ea typeface="Comic Sans MS"/>
                <a:cs typeface="Comic Sans MS"/>
                <a:sym typeface="Comic Sans MS"/>
              </a:rPr>
              <a:t>B</a:t>
            </a:r>
            <a:r>
              <a:rPr lang="en-US" sz="2000" b="1" i="0" u="none">
                <a:latin typeface="Comic Sans MS"/>
                <a:ea typeface="Comic Sans MS"/>
                <a:cs typeface="Comic Sans MS"/>
                <a:sym typeface="Comic Sans MS"/>
              </a:rPr>
              <a:t>Y</a:t>
            </a:r>
            <a:r>
              <a:rPr lang="en-US" sz="3200" b="0" i="0" u="none">
                <a:latin typeface="Comic Sans MS"/>
                <a:ea typeface="Comic Sans MS"/>
                <a:cs typeface="Comic Sans MS"/>
                <a:sym typeface="Comic Sans MS"/>
              </a:rPr>
              <a:t> </a:t>
            </a:r>
            <a:r>
              <a:rPr lang="en-US" sz="3200" b="0" i="0" u="none">
                <a:solidFill>
                  <a:srgbClr val="FFFFFF"/>
                </a:solidFill>
                <a:latin typeface="Comic Sans MS"/>
                <a:ea typeface="Comic Sans MS"/>
                <a:cs typeface="Comic Sans MS"/>
                <a:sym typeface="Comic Sans MS"/>
              </a:rPr>
              <a:t> </a:t>
            </a:r>
            <a:endParaRPr>
              <a:solidFill>
                <a:srgbClr val="FFFFFF"/>
              </a:solidFill>
            </a:endParaRPr>
          </a:p>
        </p:txBody>
      </p:sp>
      <p:sp>
        <p:nvSpPr>
          <p:cNvPr id="588" name="Shape 588"/>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100"/>
              <a:buFont typeface="Arial"/>
              <a:buNone/>
            </a:pPr>
            <a:r>
              <a:rPr lang="en-US" sz="1100" b="0" i="0" u="none">
                <a:solidFill>
                  <a:schemeClr val="lt1"/>
                </a:solidFill>
                <a:latin typeface="Arial"/>
                <a:ea typeface="Arial"/>
                <a:cs typeface="Arial"/>
                <a:sym typeface="Arial"/>
              </a:rPr>
              <a:t/>
            </a:r>
            <a:br>
              <a:rPr lang="en-US" sz="1100" b="0" i="0" u="none">
                <a:solidFill>
                  <a:schemeClr val="lt1"/>
                </a:solidFill>
                <a:latin typeface="Arial"/>
                <a:ea typeface="Arial"/>
                <a:cs typeface="Arial"/>
                <a:sym typeface="Arial"/>
              </a:rPr>
            </a:br>
            <a:endParaRPr sz="18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200"/>
              <a:buFont typeface="Calibri"/>
              <a:buNone/>
            </a:pPr>
            <a:r>
              <a:rPr lang="en-US" sz="1200" b="0" i="0" u="none">
                <a:solidFill>
                  <a:schemeClr val="lt1"/>
                </a:solidFill>
                <a:latin typeface="Calibri"/>
                <a:ea typeface="Calibri"/>
                <a:cs typeface="Calibri"/>
                <a:sym typeface="Calibri"/>
              </a:rPr>
              <a:t>	  </a:t>
            </a:r>
            <a:endParaRPr sz="11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a:solidFill>
                <a:schemeClr val="lt1"/>
              </a:solidFill>
              <a:latin typeface="Arial"/>
              <a:ea typeface="Arial"/>
              <a:cs typeface="Arial"/>
              <a:sym typeface="Arial"/>
            </a:endParaRPr>
          </a:p>
        </p:txBody>
      </p:sp>
      <p:sp>
        <p:nvSpPr>
          <p:cNvPr id="589" name="Shape 589"/>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100"/>
              <a:buFont typeface="Tahoma"/>
              <a:buNone/>
            </a:pPr>
            <a:endParaRPr sz="1100" b="0" i="0" u="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800"/>
              <a:buFont typeface="Calibri"/>
              <a:buNone/>
            </a:pPr>
            <a:r>
              <a:rPr lang="en-US" sz="1800" b="0" i="0" u="none">
                <a:solidFill>
                  <a:schemeClr val="lt1"/>
                </a:solidFill>
                <a:latin typeface="Calibri"/>
                <a:ea typeface="Calibri"/>
                <a:cs typeface="Calibri"/>
                <a:sym typeface="Calibri"/>
              </a:rPr>
              <a:t>		</a:t>
            </a:r>
            <a:endParaRPr sz="18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90" name="Shape 590"/>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91" name="Shape 591"/>
          <p:cNvSpPr txBox="1"/>
          <p:nvPr/>
        </p:nvSpPr>
        <p:spPr>
          <a:xfrm>
            <a:off x="5029200" y="1564075"/>
            <a:ext cx="24132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92" name="Shape 592"/>
          <p:cNvSpPr txBox="1"/>
          <p:nvPr/>
        </p:nvSpPr>
        <p:spPr>
          <a:xfrm>
            <a:off x="177850" y="3281300"/>
            <a:ext cx="7620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93" name="Shape 593"/>
          <p:cNvSpPr txBox="1"/>
          <p:nvPr/>
        </p:nvSpPr>
        <p:spPr>
          <a:xfrm>
            <a:off x="139400" y="4572000"/>
            <a:ext cx="7620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94" name="Shape 594"/>
          <p:cNvSpPr txBox="1"/>
          <p:nvPr/>
        </p:nvSpPr>
        <p:spPr>
          <a:xfrm>
            <a:off x="1193650" y="2359850"/>
            <a:ext cx="9144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95" name="Shape 595"/>
          <p:cNvSpPr txBox="1"/>
          <p:nvPr/>
        </p:nvSpPr>
        <p:spPr>
          <a:xfrm>
            <a:off x="2546550" y="2359850"/>
            <a:ext cx="8382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96" name="Shape 596"/>
          <p:cNvSpPr txBox="1"/>
          <p:nvPr/>
        </p:nvSpPr>
        <p:spPr>
          <a:xfrm>
            <a:off x="5486400" y="5404200"/>
            <a:ext cx="3524400" cy="10788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97" name="Shape 597"/>
          <p:cNvSpPr txBox="1"/>
          <p:nvPr/>
        </p:nvSpPr>
        <p:spPr>
          <a:xfrm>
            <a:off x="1286000" y="3352800"/>
            <a:ext cx="9144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98" name="Shape 598"/>
          <p:cNvSpPr txBox="1"/>
          <p:nvPr/>
        </p:nvSpPr>
        <p:spPr>
          <a:xfrm>
            <a:off x="2546550" y="3352800"/>
            <a:ext cx="9144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99" name="Shape 599"/>
          <p:cNvSpPr txBox="1"/>
          <p:nvPr/>
        </p:nvSpPr>
        <p:spPr>
          <a:xfrm>
            <a:off x="1307950" y="4572000"/>
            <a:ext cx="9144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600" name="Shape 600"/>
          <p:cNvSpPr txBox="1"/>
          <p:nvPr/>
        </p:nvSpPr>
        <p:spPr>
          <a:xfrm>
            <a:off x="2628900" y="4495800"/>
            <a:ext cx="914400" cy="609600"/>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pic>
        <p:nvPicPr>
          <p:cNvPr id="601" name="Shape 601"/>
          <p:cNvPicPr preferRelativeResize="0"/>
          <p:nvPr/>
        </p:nvPicPr>
        <p:blipFill>
          <a:blip r:embed="rId3">
            <a:alphaModFix/>
          </a:blip>
          <a:stretch>
            <a:fillRect/>
          </a:stretch>
        </p:blipFill>
        <p:spPr>
          <a:xfrm>
            <a:off x="5029200" y="2366975"/>
            <a:ext cx="2782150" cy="2581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91"/>
                                        </p:tgtEl>
                                      </p:cBhvr>
                                    </p:animEffect>
                                    <p:set>
                                      <p:cBhvr>
                                        <p:cTn id="7" dur="1" fill="hold">
                                          <p:stCondLst>
                                            <p:cond delay="500"/>
                                          </p:stCondLst>
                                        </p:cTn>
                                        <p:tgtEl>
                                          <p:spTgt spid="59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94"/>
                                        </p:tgtEl>
                                      </p:cBhvr>
                                    </p:animEffect>
                                    <p:set>
                                      <p:cBhvr>
                                        <p:cTn id="12" dur="1" fill="hold">
                                          <p:stCondLst>
                                            <p:cond delay="500"/>
                                          </p:stCondLst>
                                        </p:cTn>
                                        <p:tgtEl>
                                          <p:spTgt spid="5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95"/>
                                        </p:tgtEl>
                                      </p:cBhvr>
                                    </p:animEffect>
                                    <p:set>
                                      <p:cBhvr>
                                        <p:cTn id="17" dur="1" fill="hold">
                                          <p:stCondLst>
                                            <p:cond delay="500"/>
                                          </p:stCondLst>
                                        </p:cTn>
                                        <p:tgtEl>
                                          <p:spTgt spid="59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92"/>
                                        </p:tgtEl>
                                      </p:cBhvr>
                                    </p:animEffect>
                                    <p:set>
                                      <p:cBhvr>
                                        <p:cTn id="22" dur="1" fill="hold">
                                          <p:stCondLst>
                                            <p:cond delay="500"/>
                                          </p:stCondLst>
                                        </p:cTn>
                                        <p:tgtEl>
                                          <p:spTgt spid="59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93"/>
                                        </p:tgtEl>
                                      </p:cBhvr>
                                    </p:animEffect>
                                    <p:set>
                                      <p:cBhvr>
                                        <p:cTn id="27" dur="1" fill="hold">
                                          <p:stCondLst>
                                            <p:cond delay="500"/>
                                          </p:stCondLst>
                                        </p:cTn>
                                        <p:tgtEl>
                                          <p:spTgt spid="59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
                                        <p:tgtEl>
                                          <p:spTgt spid="597"/>
                                        </p:tgtEl>
                                      </p:cBhvr>
                                    </p:animEffect>
                                    <p:set>
                                      <p:cBhvr>
                                        <p:cTn id="32" dur="1" fill="hold">
                                          <p:stCondLst>
                                            <p:cond delay="0"/>
                                          </p:stCondLst>
                                        </p:cTn>
                                        <p:tgtEl>
                                          <p:spTgt spid="59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
                                        <p:tgtEl>
                                          <p:spTgt spid="598"/>
                                        </p:tgtEl>
                                      </p:cBhvr>
                                    </p:animEffect>
                                    <p:set>
                                      <p:cBhvr>
                                        <p:cTn id="37" dur="1" fill="hold">
                                          <p:stCondLst>
                                            <p:cond delay="0"/>
                                          </p:stCondLst>
                                        </p:cTn>
                                        <p:tgtEl>
                                          <p:spTgt spid="59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
                                        <p:tgtEl>
                                          <p:spTgt spid="599"/>
                                        </p:tgtEl>
                                      </p:cBhvr>
                                    </p:animEffect>
                                    <p:set>
                                      <p:cBhvr>
                                        <p:cTn id="42" dur="1" fill="hold">
                                          <p:stCondLst>
                                            <p:cond delay="0"/>
                                          </p:stCondLst>
                                        </p:cTn>
                                        <p:tgtEl>
                                          <p:spTgt spid="59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1"/>
                                        <p:tgtEl>
                                          <p:spTgt spid="600"/>
                                        </p:tgtEl>
                                      </p:cBhvr>
                                    </p:animEffect>
                                    <p:set>
                                      <p:cBhvr>
                                        <p:cTn id="47" dur="1" fill="hold">
                                          <p:stCondLst>
                                            <p:cond delay="0"/>
                                          </p:stCondLst>
                                        </p:cTn>
                                        <p:tgtEl>
                                          <p:spTgt spid="60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596"/>
                                        </p:tgtEl>
                                      </p:cBhvr>
                                    </p:animEffect>
                                    <p:set>
                                      <p:cBhvr>
                                        <p:cTn id="52" dur="1" fill="hold">
                                          <p:stCondLst>
                                            <p:cond delay="500"/>
                                          </p:stCondLst>
                                        </p:cTn>
                                        <p:tgtEl>
                                          <p:spTgt spid="5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457200" y="381000"/>
            <a:ext cx="82296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000"/>
              <a:buFont typeface="Comic Sans MS"/>
              <a:buNone/>
            </a:pPr>
            <a:r>
              <a:rPr lang="en-US" sz="4000" b="0" i="0" u="none" strike="noStrike" cap="none">
                <a:solidFill>
                  <a:srgbClr val="000000"/>
                </a:solidFill>
                <a:latin typeface="Comic Sans MS"/>
                <a:ea typeface="Comic Sans MS"/>
                <a:cs typeface="Comic Sans MS"/>
                <a:sym typeface="Comic Sans MS"/>
              </a:rPr>
              <a:t>Sex-Linked Genes</a:t>
            </a:r>
            <a:endParaRPr>
              <a:solidFill>
                <a:srgbClr val="000000"/>
              </a:solidFill>
            </a:endParaRPr>
          </a:p>
        </p:txBody>
      </p:sp>
      <p:sp>
        <p:nvSpPr>
          <p:cNvPr id="607" name="Shape 607"/>
          <p:cNvSpPr txBox="1">
            <a:spLocks noGrp="1"/>
          </p:cNvSpPr>
          <p:nvPr>
            <p:ph type="body" idx="1"/>
          </p:nvPr>
        </p:nvSpPr>
        <p:spPr>
          <a:xfrm>
            <a:off x="457200" y="1066800"/>
            <a:ext cx="82296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ts val="2080"/>
              <a:buFont typeface="Noto Sans Symbols"/>
              <a:buChar char="■"/>
            </a:pPr>
            <a:r>
              <a:rPr lang="en-US" sz="3200" b="0" i="0" u="none">
                <a:solidFill>
                  <a:srgbClr val="000000"/>
                </a:solidFill>
                <a:latin typeface="Comic Sans MS"/>
                <a:ea typeface="Comic Sans MS"/>
                <a:cs typeface="Comic Sans MS"/>
                <a:sym typeface="Comic Sans MS"/>
              </a:rPr>
              <a:t>Hemophilia - “bleeder’s disease” (recessive)</a:t>
            </a:r>
            <a:endParaRPr>
              <a:solidFill>
                <a:srgbClr val="000000"/>
              </a:solidFill>
            </a:endParaRPr>
          </a:p>
          <a:p>
            <a:pPr marL="742950" marR="0" lvl="1" indent="-285750" algn="l" rtl="0">
              <a:lnSpc>
                <a:spcPct val="90000"/>
              </a:lnSpc>
              <a:spcBef>
                <a:spcPts val="560"/>
              </a:spcBef>
              <a:spcAft>
                <a:spcPts val="0"/>
              </a:spcAft>
              <a:buClr>
                <a:srgbClr val="000000"/>
              </a:buClr>
              <a:buSzPts val="1820"/>
              <a:buFont typeface="Noto Sans Symbols"/>
              <a:buChar char="■"/>
            </a:pPr>
            <a:r>
              <a:rPr lang="en-US" sz="2800" b="0" i="0" u="none" strike="noStrike" cap="none">
                <a:solidFill>
                  <a:srgbClr val="000000"/>
                </a:solidFill>
                <a:latin typeface="Comic Sans MS"/>
                <a:ea typeface="Comic Sans MS"/>
                <a:cs typeface="Comic Sans MS"/>
                <a:sym typeface="Comic Sans MS"/>
              </a:rPr>
              <a:t>The body does not make a clotting factor and a person can bleed to death.</a:t>
            </a:r>
            <a:endParaRPr>
              <a:solidFill>
                <a:srgbClr val="000000"/>
              </a:solidFill>
            </a:endParaRPr>
          </a:p>
          <a:p>
            <a:pPr marL="742950" marR="0" lvl="1" indent="-170180" algn="l" rtl="0">
              <a:lnSpc>
                <a:spcPct val="90000"/>
              </a:lnSpc>
              <a:spcBef>
                <a:spcPts val="560"/>
              </a:spcBef>
              <a:spcAft>
                <a:spcPts val="0"/>
              </a:spcAft>
              <a:buClr>
                <a:schemeClr val="lt1"/>
              </a:buClr>
              <a:buSzPts val="1820"/>
              <a:buFont typeface="Noto Sans Symbols"/>
              <a:buNone/>
            </a:pPr>
            <a:endParaRPr sz="2800" b="0" i="0" u="none" strike="noStrike" cap="none">
              <a:solidFill>
                <a:srgbClr val="000000"/>
              </a:solidFill>
              <a:latin typeface="Comic Sans MS"/>
              <a:ea typeface="Comic Sans MS"/>
              <a:cs typeface="Comic Sans MS"/>
              <a:sym typeface="Comic Sans MS"/>
            </a:endParaRPr>
          </a:p>
          <a:p>
            <a:pPr marL="742950" marR="0" lvl="1" indent="-285750" algn="l" rtl="0">
              <a:lnSpc>
                <a:spcPct val="90000"/>
              </a:lnSpc>
              <a:spcBef>
                <a:spcPts val="560"/>
              </a:spcBef>
              <a:spcAft>
                <a:spcPts val="0"/>
              </a:spcAft>
              <a:buClr>
                <a:srgbClr val="000000"/>
              </a:buClr>
              <a:buSzPts val="1820"/>
              <a:buFont typeface="Noto Sans Symbols"/>
              <a:buChar char="■"/>
            </a:pPr>
            <a:r>
              <a:rPr lang="en-US" sz="2800" b="0" i="0" u="none" strike="noStrike" cap="none">
                <a:solidFill>
                  <a:srgbClr val="000000"/>
                </a:solidFill>
                <a:latin typeface="Comic Sans MS"/>
                <a:ea typeface="Comic Sans MS"/>
                <a:cs typeface="Comic Sans MS"/>
                <a:sym typeface="Comic Sans MS"/>
              </a:rPr>
              <a:t>Individuals with hemophilia can be treated by injections of normal clotting proteins or blood transfusions</a:t>
            </a:r>
            <a:endParaRPr>
              <a:solidFill>
                <a:srgbClr val="000000"/>
              </a:solidFill>
            </a:endParaRPr>
          </a:p>
        </p:txBody>
      </p:sp>
      <p:pic>
        <p:nvPicPr>
          <p:cNvPr id="608" name="Shape 608" descr="5B_hemophilia"/>
          <p:cNvPicPr preferRelativeResize="0"/>
          <p:nvPr/>
        </p:nvPicPr>
        <p:blipFill rotWithShape="1">
          <a:blip r:embed="rId3">
            <a:alphaModFix/>
          </a:blip>
          <a:srcRect/>
          <a:stretch/>
        </p:blipFill>
        <p:spPr>
          <a:xfrm>
            <a:off x="5105400" y="4724400"/>
            <a:ext cx="2381250" cy="1828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13"/>
        <p:cNvGrpSpPr/>
        <p:nvPr/>
      </p:nvGrpSpPr>
      <p:grpSpPr>
        <a:xfrm>
          <a:off x="0" y="0"/>
          <a:ext cx="0" cy="0"/>
          <a:chOff x="0" y="0"/>
          <a:chExt cx="0" cy="0"/>
        </a:xfrm>
      </p:grpSpPr>
      <p:sp>
        <p:nvSpPr>
          <p:cNvPr id="614" name="Shape 614"/>
          <p:cNvSpPr txBox="1">
            <a:spLocks noGrp="1"/>
          </p:cNvSpPr>
          <p:nvPr>
            <p:ph type="title"/>
          </p:nvPr>
        </p:nvSpPr>
        <p:spPr>
          <a:xfrm>
            <a:off x="457200" y="381000"/>
            <a:ext cx="8229600" cy="941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EXPLORE</a:t>
            </a:r>
            <a:endParaRPr>
              <a:solidFill>
                <a:srgbClr val="000000"/>
              </a:solidFill>
              <a:latin typeface="Comic Sans MS"/>
              <a:ea typeface="Comic Sans MS"/>
              <a:cs typeface="Comic Sans MS"/>
              <a:sym typeface="Comic Sans MS"/>
            </a:endParaRPr>
          </a:p>
        </p:txBody>
      </p:sp>
      <p:sp>
        <p:nvSpPr>
          <p:cNvPr id="615" name="Shape 615"/>
          <p:cNvSpPr txBox="1">
            <a:spLocks noGrp="1"/>
          </p:cNvSpPr>
          <p:nvPr>
            <p:ph type="body" idx="1"/>
          </p:nvPr>
        </p:nvSpPr>
        <p:spPr>
          <a:xfrm>
            <a:off x="457200" y="1445400"/>
            <a:ext cx="8229600" cy="4650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000000"/>
                </a:solidFill>
                <a:latin typeface="Comic Sans MS"/>
                <a:ea typeface="Comic Sans MS"/>
                <a:cs typeface="Comic Sans MS"/>
                <a:sym typeface="Comic Sans MS"/>
              </a:rPr>
              <a:t>Color blind Activity</a:t>
            </a:r>
            <a:endParaRPr>
              <a:solidFill>
                <a:srgbClr val="000000"/>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14"/>
        <p:cNvGrpSpPr/>
        <p:nvPr/>
      </p:nvGrpSpPr>
      <p:grpSpPr>
        <a:xfrm>
          <a:off x="0" y="0"/>
          <a:ext cx="0" cy="0"/>
          <a:chOff x="0" y="0"/>
          <a:chExt cx="0" cy="0"/>
        </a:xfrm>
      </p:grpSpPr>
      <p:sp>
        <p:nvSpPr>
          <p:cNvPr id="215" name="Shape 215"/>
          <p:cNvSpPr txBox="1"/>
          <p:nvPr/>
        </p:nvSpPr>
        <p:spPr>
          <a:xfrm>
            <a:off x="7061200" y="6689725"/>
            <a:ext cx="1778000" cy="1682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900"/>
              <a:buFont typeface="Open Sans"/>
              <a:buNone/>
            </a:pPr>
            <a:fld id="{00000000-1234-1234-1234-123412341234}" type="slidenum">
              <a:rPr lang="en-US" sz="900" b="1" i="0" u="none" strike="noStrike" cap="none">
                <a:solidFill>
                  <a:schemeClr val="dk2"/>
                </a:solidFill>
                <a:latin typeface="Open Sans"/>
                <a:ea typeface="Open Sans"/>
                <a:cs typeface="Open Sans"/>
                <a:sym typeface="Open Sans"/>
              </a:rPr>
              <a:t>4</a:t>
            </a:fld>
            <a:endParaRPr/>
          </a:p>
        </p:txBody>
      </p:sp>
      <p:sp>
        <p:nvSpPr>
          <p:cNvPr id="216" name="Shape 216"/>
          <p:cNvSpPr txBox="1">
            <a:spLocks noGrp="1"/>
          </p:cNvSpPr>
          <p:nvPr>
            <p:ph type="title"/>
          </p:nvPr>
        </p:nvSpPr>
        <p:spPr>
          <a:xfrm>
            <a:off x="457200" y="381000"/>
            <a:ext cx="8229600" cy="64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Comic Sans MS"/>
              <a:buNone/>
            </a:pPr>
            <a:r>
              <a:rPr lang="en-US" sz="4000" i="0" u="none" strike="noStrike" cap="none">
                <a:solidFill>
                  <a:srgbClr val="000000"/>
                </a:solidFill>
                <a:latin typeface="Comic Sans MS"/>
                <a:ea typeface="Comic Sans MS"/>
                <a:cs typeface="Comic Sans MS"/>
                <a:sym typeface="Comic Sans MS"/>
              </a:rPr>
              <a:t>Gregor Johann Mendel </a:t>
            </a:r>
            <a:br>
              <a:rPr lang="en-US" sz="4000" i="0" u="none" strike="noStrike" cap="none">
                <a:solidFill>
                  <a:srgbClr val="000000"/>
                </a:solidFill>
                <a:latin typeface="Comic Sans MS"/>
                <a:ea typeface="Comic Sans MS"/>
                <a:cs typeface="Comic Sans MS"/>
                <a:sym typeface="Comic Sans MS"/>
              </a:rPr>
            </a:br>
            <a:r>
              <a:rPr lang="en-US" sz="4000" i="0" u="none" strike="noStrike" cap="none">
                <a:solidFill>
                  <a:srgbClr val="000000"/>
                </a:solidFill>
                <a:latin typeface="Comic Sans MS"/>
                <a:ea typeface="Comic Sans MS"/>
                <a:cs typeface="Comic Sans MS"/>
                <a:sym typeface="Comic Sans MS"/>
              </a:rPr>
              <a:t>(1822 – 1884)</a:t>
            </a:r>
            <a:endParaRPr>
              <a:solidFill>
                <a:srgbClr val="000000"/>
              </a:solidFill>
            </a:endParaRPr>
          </a:p>
        </p:txBody>
      </p:sp>
      <p:sp>
        <p:nvSpPr>
          <p:cNvPr id="217" name="Shape 217"/>
          <p:cNvSpPr txBox="1">
            <a:spLocks noGrp="1"/>
          </p:cNvSpPr>
          <p:nvPr>
            <p:ph type="body" idx="1"/>
          </p:nvPr>
        </p:nvSpPr>
        <p:spPr>
          <a:xfrm>
            <a:off x="228600" y="1276274"/>
            <a:ext cx="4800600" cy="5002200"/>
          </a:xfrm>
          <a:prstGeom prst="rect">
            <a:avLst/>
          </a:prstGeom>
          <a:noFill/>
          <a:ln>
            <a:noFill/>
          </a:ln>
        </p:spPr>
        <p:txBody>
          <a:bodyPr spcFirstLastPara="1" wrap="square" lIns="91425" tIns="45700" rIns="91425" bIns="45700" anchor="t" anchorCtr="0">
            <a:noAutofit/>
          </a:bodyPr>
          <a:lstStyle/>
          <a:p>
            <a:pPr marL="342900" marR="0" lvl="0" indent="-417830" algn="l" rtl="0">
              <a:lnSpc>
                <a:spcPct val="80000"/>
              </a:lnSpc>
              <a:spcBef>
                <a:spcPts val="0"/>
              </a:spcBef>
              <a:spcAft>
                <a:spcPts val="0"/>
              </a:spcAft>
              <a:buClr>
                <a:srgbClr val="000000"/>
              </a:buClr>
              <a:buSzPts val="3000"/>
              <a:buFont typeface="Comic Sans MS"/>
              <a:buChar char="●"/>
            </a:pPr>
            <a:r>
              <a:rPr lang="en-US" sz="3000" b="1" i="0" u="none" strike="noStrike" cap="none">
                <a:solidFill>
                  <a:srgbClr val="000000"/>
                </a:solidFill>
                <a:latin typeface="Comic Sans MS"/>
                <a:ea typeface="Comic Sans MS"/>
                <a:cs typeface="Comic Sans MS"/>
                <a:sym typeface="Comic Sans MS"/>
              </a:rPr>
              <a:t>Austrian monk</a:t>
            </a:r>
            <a:endParaRPr sz="3000" b="1">
              <a:solidFill>
                <a:srgbClr val="000000"/>
              </a:solidFill>
              <a:latin typeface="Comic Sans MS"/>
              <a:ea typeface="Comic Sans MS"/>
              <a:cs typeface="Comic Sans MS"/>
              <a:sym typeface="Comic Sans MS"/>
            </a:endParaRPr>
          </a:p>
          <a:p>
            <a:pPr marL="342900" marR="0" lvl="0" indent="-417830" algn="l" rtl="0">
              <a:lnSpc>
                <a:spcPct val="80000"/>
              </a:lnSpc>
              <a:spcBef>
                <a:spcPts val="560"/>
              </a:spcBef>
              <a:spcAft>
                <a:spcPts val="0"/>
              </a:spcAft>
              <a:buClr>
                <a:srgbClr val="000000"/>
              </a:buClr>
              <a:buSzPts val="3000"/>
              <a:buFont typeface="Comic Sans MS"/>
              <a:buChar char="●"/>
            </a:pPr>
            <a:r>
              <a:rPr lang="en-US" sz="3000" b="1" i="0" u="none" strike="noStrike" cap="none">
                <a:solidFill>
                  <a:srgbClr val="000000"/>
                </a:solidFill>
                <a:latin typeface="Comic Sans MS"/>
                <a:ea typeface="Comic Sans MS"/>
                <a:cs typeface="Comic Sans MS"/>
                <a:sym typeface="Comic Sans MS"/>
              </a:rPr>
              <a:t>Developed the laws governing the inheritance of traits by cultivating and testing over 28,000 pea plants.</a:t>
            </a:r>
            <a:endParaRPr sz="3000" b="1">
              <a:solidFill>
                <a:srgbClr val="000000"/>
              </a:solidFill>
              <a:latin typeface="Comic Sans MS"/>
              <a:ea typeface="Comic Sans MS"/>
              <a:cs typeface="Comic Sans MS"/>
              <a:sym typeface="Comic Sans MS"/>
            </a:endParaRPr>
          </a:p>
          <a:p>
            <a:pPr marL="342900" marR="0" lvl="0" indent="-417830" algn="l" rtl="0">
              <a:lnSpc>
                <a:spcPct val="80000"/>
              </a:lnSpc>
              <a:spcBef>
                <a:spcPts val="560"/>
              </a:spcBef>
              <a:spcAft>
                <a:spcPts val="0"/>
              </a:spcAft>
              <a:buClr>
                <a:srgbClr val="000000"/>
              </a:buClr>
              <a:buSzPts val="3000"/>
              <a:buFont typeface="Comic Sans MS"/>
              <a:buChar char="●"/>
            </a:pPr>
            <a:r>
              <a:rPr lang="en-US" sz="3000" b="1" i="0" u="none" strike="noStrike" cap="none">
                <a:solidFill>
                  <a:srgbClr val="000000"/>
                </a:solidFill>
                <a:latin typeface="Comic Sans MS"/>
                <a:ea typeface="Comic Sans MS"/>
                <a:cs typeface="Comic Sans MS"/>
                <a:sym typeface="Comic Sans MS"/>
              </a:rPr>
              <a:t>He discovered that the plants' offspring retained traits of the parents.</a:t>
            </a:r>
            <a:endParaRPr sz="3000" b="1" i="0" u="none" strike="noStrike" cap="none">
              <a:solidFill>
                <a:srgbClr val="000000"/>
              </a:solidFill>
              <a:latin typeface="Comic Sans MS"/>
              <a:ea typeface="Comic Sans MS"/>
              <a:cs typeface="Comic Sans MS"/>
              <a:sym typeface="Comic Sans MS"/>
            </a:endParaRPr>
          </a:p>
          <a:p>
            <a:pPr marL="0" lvl="0" indent="0" rtl="0">
              <a:spcBef>
                <a:spcPts val="640"/>
              </a:spcBef>
              <a:spcAft>
                <a:spcPts val="0"/>
              </a:spcAft>
              <a:buNone/>
            </a:pPr>
            <a:endParaRPr sz="3000" b="1" i="0" u="none" strike="noStrike" cap="none">
              <a:latin typeface="Comic Sans MS"/>
              <a:ea typeface="Comic Sans MS"/>
              <a:cs typeface="Comic Sans MS"/>
              <a:sym typeface="Comic Sans MS"/>
            </a:endParaRPr>
          </a:p>
        </p:txBody>
      </p:sp>
      <p:sp>
        <p:nvSpPr>
          <p:cNvPr id="218" name="Shape 218"/>
          <p:cNvSpPr txBox="1">
            <a:spLocks noGrp="1"/>
          </p:cNvSpPr>
          <p:nvPr>
            <p:ph type="body" idx="1"/>
          </p:nvPr>
        </p:nvSpPr>
        <p:spPr>
          <a:xfrm>
            <a:off x="4648200" y="1383900"/>
            <a:ext cx="4038600" cy="4712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300"/>
              <a:buFont typeface="Noto Sans Symbols"/>
              <a:buNone/>
            </a:pPr>
            <a:r>
              <a:rPr lang="en-US" sz="2000" b="1" i="0" u="none" strike="noStrike" cap="none">
                <a:solidFill>
                  <a:schemeClr val="lt1"/>
                </a:solidFill>
                <a:latin typeface="Comic Sans MS"/>
                <a:ea typeface="Comic Sans MS"/>
                <a:cs typeface="Comic Sans MS"/>
                <a:sym typeface="Comic Sans MS"/>
              </a:rPr>
              <a:t>		     </a:t>
            </a:r>
            <a:r>
              <a:rPr lang="en-US" sz="2000" b="1" i="0" u="none" strike="noStrike" cap="none">
                <a:solidFill>
                  <a:srgbClr val="000000"/>
                </a:solidFill>
                <a:latin typeface="Comic Sans MS"/>
                <a:ea typeface="Comic Sans MS"/>
                <a:cs typeface="Comic Sans MS"/>
                <a:sym typeface="Comic Sans MS"/>
              </a:rPr>
              <a:t>Father of Genetics</a:t>
            </a:r>
            <a:endParaRPr>
              <a:solidFill>
                <a:srgbClr val="000000"/>
              </a:solidFill>
            </a:endParaRPr>
          </a:p>
        </p:txBody>
      </p:sp>
      <p:pic>
        <p:nvPicPr>
          <p:cNvPr id="219" name="Shape 219" descr="http://www.softchalk.com/lessonchallenge/lesson/genetics/Mendel_and_pea_plants_final.jpg"/>
          <p:cNvPicPr preferRelativeResize="0"/>
          <p:nvPr/>
        </p:nvPicPr>
        <p:blipFill rotWithShape="1">
          <a:blip r:embed="rId3">
            <a:alphaModFix/>
          </a:blip>
          <a:srcRect/>
          <a:stretch/>
        </p:blipFill>
        <p:spPr>
          <a:xfrm>
            <a:off x="5166575" y="1875950"/>
            <a:ext cx="3672626" cy="437245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1"/>
                                        <p:tgtEl>
                                          <p:spTgt spid="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Effect transition="in" filter="fade">
                                      <p:cBhvr>
                                        <p:cTn id="12" dur="1"/>
                                        <p:tgtEl>
                                          <p:spTgt spid="2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
                                            <p:txEl>
                                              <p:pRg st="2" end="2"/>
                                            </p:txEl>
                                          </p:spTgt>
                                        </p:tgtEl>
                                        <p:attrNameLst>
                                          <p:attrName>style.visibility</p:attrName>
                                        </p:attrNameLst>
                                      </p:cBhvr>
                                      <p:to>
                                        <p:strVal val="visible"/>
                                      </p:to>
                                    </p:set>
                                    <p:animEffect transition="in" filter="fade">
                                      <p:cBhvr>
                                        <p:cTn id="17" dur="1"/>
                                        <p:tgtEl>
                                          <p:spTgt spid="2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
                                            <p:txEl>
                                              <p:pRg st="3" end="3"/>
                                            </p:txEl>
                                          </p:spTgt>
                                        </p:tgtEl>
                                        <p:attrNameLst>
                                          <p:attrName>style.visibility</p:attrName>
                                        </p:attrNameLst>
                                      </p:cBhvr>
                                      <p:to>
                                        <p:strVal val="visible"/>
                                      </p:to>
                                    </p:set>
                                    <p:animEffect transition="in" filter="fade">
                                      <p:cBhvr>
                                        <p:cTn id="22" dur="1"/>
                                        <p:tgtEl>
                                          <p:spTgt spid="2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457200" y="381000"/>
            <a:ext cx="8229600" cy="956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ELABORATE</a:t>
            </a:r>
            <a:endParaRPr>
              <a:solidFill>
                <a:srgbClr val="000000"/>
              </a:solidFill>
              <a:latin typeface="Comic Sans MS"/>
              <a:ea typeface="Comic Sans MS"/>
              <a:cs typeface="Comic Sans MS"/>
              <a:sym typeface="Comic Sans MS"/>
            </a:endParaRPr>
          </a:p>
        </p:txBody>
      </p:sp>
      <p:sp>
        <p:nvSpPr>
          <p:cNvPr id="622" name="Shape 622"/>
          <p:cNvSpPr txBox="1">
            <a:spLocks noGrp="1"/>
          </p:cNvSpPr>
          <p:nvPr>
            <p:ph type="body" idx="1"/>
          </p:nvPr>
        </p:nvSpPr>
        <p:spPr>
          <a:xfrm>
            <a:off x="457200" y="1445400"/>
            <a:ext cx="8229600" cy="4650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000000"/>
                </a:solidFill>
                <a:latin typeface="Comic Sans MS"/>
                <a:ea typeface="Comic Sans MS"/>
                <a:cs typeface="Comic Sans MS"/>
                <a:sym typeface="Comic Sans MS"/>
              </a:rPr>
              <a:t>Edpuzzle - Incomplete and Codominance</a:t>
            </a:r>
            <a:endParaRPr>
              <a:solidFill>
                <a:srgbClr val="000000"/>
              </a:solidFill>
              <a:latin typeface="Comic Sans MS"/>
              <a:ea typeface="Comic Sans MS"/>
              <a:cs typeface="Comic Sans MS"/>
              <a:sym typeface="Comic Sans MS"/>
            </a:endParaRPr>
          </a:p>
          <a:p>
            <a:pPr marL="0" lvl="0" indent="0">
              <a:spcBef>
                <a:spcPts val="640"/>
              </a:spcBef>
              <a:spcAft>
                <a:spcPts val="0"/>
              </a:spcAft>
              <a:buNone/>
            </a:pPr>
            <a:endParaRPr>
              <a:solidFill>
                <a:srgbClr val="000000"/>
              </a:solidFill>
              <a:latin typeface="Comic Sans MS"/>
              <a:ea typeface="Comic Sans MS"/>
              <a:cs typeface="Comic Sans MS"/>
              <a:sym typeface="Comic Sans MS"/>
            </a:endParaRPr>
          </a:p>
          <a:p>
            <a:pPr marL="0" lvl="0" indent="0">
              <a:spcBef>
                <a:spcPts val="640"/>
              </a:spcBef>
              <a:spcAft>
                <a:spcPts val="0"/>
              </a:spcAft>
              <a:buNone/>
            </a:pPr>
            <a:r>
              <a:rPr lang="en-US">
                <a:solidFill>
                  <a:srgbClr val="000000"/>
                </a:solidFill>
                <a:latin typeface="Comic Sans MS"/>
                <a:ea typeface="Comic Sans MS"/>
                <a:cs typeface="Comic Sans MS"/>
                <a:sym typeface="Comic Sans MS"/>
              </a:rPr>
              <a:t>Edpuzzle - Sex - Linked Traits</a:t>
            </a:r>
            <a:endParaRPr>
              <a:solidFill>
                <a:srgbClr val="FFFFFF"/>
              </a:solidFill>
              <a:latin typeface="Comic Sans MS"/>
              <a:ea typeface="Comic Sans MS"/>
              <a:cs typeface="Comic Sans MS"/>
              <a:sym typeface="Comic Sans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Shape 628"/>
          <p:cNvSpPr txBox="1">
            <a:spLocks noGrp="1"/>
          </p:cNvSpPr>
          <p:nvPr>
            <p:ph type="title"/>
          </p:nvPr>
        </p:nvSpPr>
        <p:spPr>
          <a:xfrm>
            <a:off x="457200" y="381000"/>
            <a:ext cx="8229600" cy="864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EVALUATE</a:t>
            </a:r>
            <a:endParaRPr>
              <a:solidFill>
                <a:srgbClr val="000000"/>
              </a:solidFill>
              <a:latin typeface="Comic Sans MS"/>
              <a:ea typeface="Comic Sans MS"/>
              <a:cs typeface="Comic Sans MS"/>
              <a:sym typeface="Comic Sans MS"/>
            </a:endParaRPr>
          </a:p>
        </p:txBody>
      </p:sp>
      <p:sp>
        <p:nvSpPr>
          <p:cNvPr id="629" name="Shape 629"/>
          <p:cNvSpPr txBox="1">
            <a:spLocks noGrp="1"/>
          </p:cNvSpPr>
          <p:nvPr>
            <p:ph type="body" idx="1"/>
          </p:nvPr>
        </p:nvSpPr>
        <p:spPr>
          <a:xfrm>
            <a:off x="676575" y="1368525"/>
            <a:ext cx="8010300" cy="47274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2400">
                <a:solidFill>
                  <a:srgbClr val="000000"/>
                </a:solidFill>
                <a:latin typeface="Comic Sans MS"/>
                <a:ea typeface="Comic Sans MS"/>
                <a:cs typeface="Comic Sans MS"/>
                <a:sym typeface="Comic Sans MS"/>
              </a:rPr>
              <a:t>A red flower (RR) and a white flower (R'R') are crossed and produce pink flower offspring (RR'). What is the expected outcome for the offspring that result from the cross between a red and a pink flower plant?</a:t>
            </a:r>
            <a:endParaRPr sz="2400">
              <a:solidFill>
                <a:srgbClr val="000000"/>
              </a:solidFill>
              <a:latin typeface="Comic Sans MS"/>
              <a:ea typeface="Comic Sans MS"/>
              <a:cs typeface="Comic Sans MS"/>
              <a:sym typeface="Comic Sans MS"/>
            </a:endParaRPr>
          </a:p>
          <a:p>
            <a:pPr marL="0" lvl="0" indent="0" rtl="0">
              <a:lnSpc>
                <a:spcPct val="115000"/>
              </a:lnSpc>
              <a:spcBef>
                <a:spcPts val="0"/>
              </a:spcBef>
              <a:spcAft>
                <a:spcPts val="0"/>
              </a:spcAft>
              <a:buNone/>
            </a:pPr>
            <a:endParaRPr sz="2400">
              <a:solidFill>
                <a:srgbClr val="000000"/>
              </a:solidFill>
              <a:latin typeface="Comic Sans MS"/>
              <a:ea typeface="Comic Sans MS"/>
              <a:cs typeface="Comic Sans MS"/>
              <a:sym typeface="Comic Sans MS"/>
            </a:endParaRPr>
          </a:p>
          <a:p>
            <a:pPr marL="457200" lvl="0" indent="-381000" rtl="0">
              <a:lnSpc>
                <a:spcPct val="115000"/>
              </a:lnSpc>
              <a:spcBef>
                <a:spcPts val="80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0% red,  100% pink, 0% white</a:t>
            </a:r>
            <a:endParaRPr sz="2400">
              <a:solidFill>
                <a:srgbClr val="000000"/>
              </a:solidFill>
              <a:latin typeface="Comic Sans MS"/>
              <a:ea typeface="Comic Sans MS"/>
              <a:cs typeface="Comic Sans MS"/>
              <a:sym typeface="Comic Sans MS"/>
            </a:endParaRPr>
          </a:p>
          <a:p>
            <a:pPr marL="457200" lvl="0" indent="-381000" rtl="0">
              <a:lnSpc>
                <a:spcPct val="115000"/>
              </a:lnSpc>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25% red, 50% pink, 25% white</a:t>
            </a:r>
            <a:endParaRPr sz="2400">
              <a:solidFill>
                <a:srgbClr val="000000"/>
              </a:solidFill>
              <a:latin typeface="Comic Sans MS"/>
              <a:ea typeface="Comic Sans MS"/>
              <a:cs typeface="Comic Sans MS"/>
              <a:sym typeface="Comic Sans MS"/>
            </a:endParaRPr>
          </a:p>
          <a:p>
            <a:pPr marL="457200" lvl="0" indent="-381000" rtl="0">
              <a:lnSpc>
                <a:spcPct val="115000"/>
              </a:lnSpc>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25% red, 25% pink, 50% white</a:t>
            </a:r>
            <a:endParaRPr sz="2400">
              <a:solidFill>
                <a:srgbClr val="000000"/>
              </a:solidFill>
              <a:latin typeface="Comic Sans MS"/>
              <a:ea typeface="Comic Sans MS"/>
              <a:cs typeface="Comic Sans MS"/>
              <a:sym typeface="Comic Sans MS"/>
            </a:endParaRPr>
          </a:p>
          <a:p>
            <a:pPr marL="457200" lvl="0" indent="-381000" rtl="0">
              <a:lnSpc>
                <a:spcPct val="115000"/>
              </a:lnSpc>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50% red, 50% pink, 0% white</a:t>
            </a:r>
            <a:endParaRPr sz="2400">
              <a:solidFill>
                <a:srgbClr val="000000"/>
              </a:solidFill>
              <a:latin typeface="Comic Sans MS"/>
              <a:ea typeface="Comic Sans MS"/>
              <a:cs typeface="Comic Sans MS"/>
              <a:sym typeface="Comic Sans MS"/>
            </a:endParaRPr>
          </a:p>
          <a:p>
            <a:pPr marL="0" lvl="0" indent="0">
              <a:spcBef>
                <a:spcPts val="800"/>
              </a:spcBef>
              <a:spcAft>
                <a:spcPts val="0"/>
              </a:spcAft>
              <a:buNone/>
            </a:pPr>
            <a:endParaRPr sz="1100">
              <a:solidFill>
                <a:srgbClr val="000000"/>
              </a:solidFill>
              <a:highlight>
                <a:srgbClr val="FFFFFF"/>
              </a:highlight>
              <a:latin typeface="Verdana"/>
              <a:ea typeface="Verdana"/>
              <a:cs typeface="Verdana"/>
              <a:sym typeface="Verdana"/>
            </a:endParaRPr>
          </a:p>
          <a:p>
            <a:pPr marL="0" lvl="0" indent="0">
              <a:spcBef>
                <a:spcPts val="640"/>
              </a:spcBef>
              <a:spcAft>
                <a:spcPts val="0"/>
              </a:spcAft>
              <a:buNone/>
            </a:pPr>
            <a:endParaRPr sz="1100">
              <a:solidFill>
                <a:srgbClr val="000000"/>
              </a:solidFill>
              <a:highlight>
                <a:srgbClr val="FFFFFF"/>
              </a:highlight>
              <a:latin typeface="Verdana"/>
              <a:ea typeface="Verdana"/>
              <a:cs typeface="Verdana"/>
              <a:sym typeface="Verdana"/>
            </a:endParaRPr>
          </a:p>
          <a:p>
            <a:pPr marL="0" lvl="0" indent="0">
              <a:spcBef>
                <a:spcPts val="640"/>
              </a:spcBef>
              <a:spcAft>
                <a:spcPts val="0"/>
              </a:spcAft>
              <a:buNone/>
            </a:pPr>
            <a:endParaRPr sz="1100">
              <a:solidFill>
                <a:srgbClr val="000000"/>
              </a:solidFill>
              <a:highlight>
                <a:srgbClr val="FFFFFF"/>
              </a:highlight>
              <a:latin typeface="Verdana"/>
              <a:ea typeface="Verdana"/>
              <a:cs typeface="Verdana"/>
              <a:sym typeface="Verdana"/>
            </a:endParaRPr>
          </a:p>
        </p:txBody>
      </p:sp>
      <p:sp>
        <p:nvSpPr>
          <p:cNvPr id="630" name="Shape 630"/>
          <p:cNvSpPr/>
          <p:nvPr/>
        </p:nvSpPr>
        <p:spPr>
          <a:xfrm rot="10800000" flipH="1">
            <a:off x="138400" y="5028075"/>
            <a:ext cx="507300" cy="338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0"/>
                                        </p:tgtEl>
                                        <p:attrNameLst>
                                          <p:attrName>style.visibility</p:attrName>
                                        </p:attrNameLst>
                                      </p:cBhvr>
                                      <p:to>
                                        <p:strVal val="visible"/>
                                      </p:to>
                                    </p:set>
                                    <p:animEffect transition="in" filter="fade">
                                      <p:cBhvr>
                                        <p:cTn id="7" dur="1"/>
                                        <p:tgtEl>
                                          <p:spTgt spid="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381000"/>
            <a:ext cx="8229600" cy="972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EVALUATE</a:t>
            </a:r>
            <a:endParaRPr>
              <a:solidFill>
                <a:srgbClr val="000000"/>
              </a:solidFill>
              <a:latin typeface="Comic Sans MS"/>
              <a:ea typeface="Comic Sans MS"/>
              <a:cs typeface="Comic Sans MS"/>
              <a:sym typeface="Comic Sans MS"/>
            </a:endParaRPr>
          </a:p>
        </p:txBody>
      </p:sp>
      <p:sp>
        <p:nvSpPr>
          <p:cNvPr id="637" name="Shape 637"/>
          <p:cNvSpPr txBox="1">
            <a:spLocks noGrp="1"/>
          </p:cNvSpPr>
          <p:nvPr>
            <p:ph type="body" idx="1"/>
          </p:nvPr>
        </p:nvSpPr>
        <p:spPr>
          <a:xfrm>
            <a:off x="630450" y="1353300"/>
            <a:ext cx="8056200" cy="47427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2400">
                <a:solidFill>
                  <a:srgbClr val="000000"/>
                </a:solidFill>
                <a:latin typeface="Comic Sans MS"/>
                <a:ea typeface="Comic Sans MS"/>
                <a:cs typeface="Comic Sans MS"/>
                <a:sym typeface="Comic Sans MS"/>
              </a:rPr>
              <a:t>A woman is a carrier for color blindness, a sex–linked trait. If she marries a man who is color–blind, what is the probability that one of their sons will inherit the trait?</a:t>
            </a:r>
            <a:endParaRPr sz="2400">
              <a:solidFill>
                <a:srgbClr val="000000"/>
              </a:solidFill>
              <a:latin typeface="Comic Sans MS"/>
              <a:ea typeface="Comic Sans MS"/>
              <a:cs typeface="Comic Sans MS"/>
              <a:sym typeface="Comic Sans MS"/>
            </a:endParaRPr>
          </a:p>
          <a:p>
            <a:pPr marL="457200" lvl="0" indent="-381000" rtl="0">
              <a:spcBef>
                <a:spcPts val="64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0%</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25%</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50%</a:t>
            </a:r>
            <a:endParaRPr sz="2400">
              <a:solidFill>
                <a:srgbClr val="000000"/>
              </a:solidFill>
              <a:latin typeface="Comic Sans MS"/>
              <a:ea typeface="Comic Sans MS"/>
              <a:cs typeface="Comic Sans MS"/>
              <a:sym typeface="Comic Sans MS"/>
            </a:endParaRPr>
          </a:p>
          <a:p>
            <a:pPr marL="457200" lvl="0" indent="-38100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100%</a:t>
            </a:r>
            <a:endParaRPr sz="2400">
              <a:solidFill>
                <a:srgbClr val="000000"/>
              </a:solidFill>
              <a:latin typeface="Comic Sans MS"/>
              <a:ea typeface="Comic Sans MS"/>
              <a:cs typeface="Comic Sans MS"/>
              <a:sym typeface="Comic Sans MS"/>
            </a:endParaRPr>
          </a:p>
        </p:txBody>
      </p:sp>
      <p:sp>
        <p:nvSpPr>
          <p:cNvPr id="638" name="Shape 638"/>
          <p:cNvSpPr/>
          <p:nvPr/>
        </p:nvSpPr>
        <p:spPr>
          <a:xfrm>
            <a:off x="123025" y="4167075"/>
            <a:ext cx="507300" cy="353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animEffect transition="in" filter="fade">
                                      <p:cBhvr>
                                        <p:cTn id="7" dur="1"/>
                                        <p:tgtEl>
                                          <p:spTgt spid="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title"/>
          </p:nvPr>
        </p:nvSpPr>
        <p:spPr>
          <a:xfrm>
            <a:off x="457200" y="381000"/>
            <a:ext cx="8229600" cy="787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EVALUATE</a:t>
            </a:r>
            <a:endParaRPr>
              <a:solidFill>
                <a:srgbClr val="000000"/>
              </a:solidFill>
              <a:latin typeface="Comic Sans MS"/>
              <a:ea typeface="Comic Sans MS"/>
              <a:cs typeface="Comic Sans MS"/>
              <a:sym typeface="Comic Sans MS"/>
            </a:endParaRPr>
          </a:p>
        </p:txBody>
      </p:sp>
      <p:sp>
        <p:nvSpPr>
          <p:cNvPr id="645" name="Shape 645"/>
          <p:cNvSpPr txBox="1">
            <a:spLocks noGrp="1"/>
          </p:cNvSpPr>
          <p:nvPr>
            <p:ph type="body" idx="1"/>
          </p:nvPr>
        </p:nvSpPr>
        <p:spPr>
          <a:xfrm>
            <a:off x="399675" y="1276275"/>
            <a:ext cx="8287200" cy="48198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2400">
                <a:solidFill>
                  <a:srgbClr val="000000"/>
                </a:solidFill>
                <a:latin typeface="Comic Sans MS"/>
                <a:ea typeface="Comic Sans MS"/>
                <a:cs typeface="Comic Sans MS"/>
                <a:sym typeface="Comic Sans MS"/>
              </a:rPr>
              <a:t>When a red bull (RR) is bred with a white cow (WW), a roan calf (RW) with red and white fur is sometimes produced. If a roan bull (RW) is bred with a red cow (RR), what is the most likely outcome of the offspring?</a:t>
            </a:r>
            <a:endParaRPr sz="2400">
              <a:solidFill>
                <a:srgbClr val="000000"/>
              </a:solidFill>
              <a:latin typeface="Comic Sans MS"/>
              <a:ea typeface="Comic Sans MS"/>
              <a:cs typeface="Comic Sans MS"/>
              <a:sym typeface="Comic Sans MS"/>
            </a:endParaRPr>
          </a:p>
          <a:p>
            <a:pPr marL="457200" lvl="0" indent="-381000" rtl="0">
              <a:spcBef>
                <a:spcPts val="64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0 red : 0 white : 4 roan</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1 red : 0 white : 3 roan</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2 red : 0 white : 2 roan</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Verdana"/>
              <a:buAutoNum type="alphaUcPeriod"/>
            </a:pPr>
            <a:r>
              <a:rPr lang="en-US" sz="2400">
                <a:solidFill>
                  <a:srgbClr val="000000"/>
                </a:solidFill>
                <a:latin typeface="Comic Sans MS"/>
                <a:ea typeface="Comic Sans MS"/>
                <a:cs typeface="Comic Sans MS"/>
                <a:sym typeface="Comic Sans MS"/>
              </a:rPr>
              <a:t>1 red : 1 white : 2 roan</a:t>
            </a:r>
            <a:endParaRPr sz="2400">
              <a:solidFill>
                <a:srgbClr val="000000"/>
              </a:solidFill>
              <a:latin typeface="Comic Sans MS"/>
              <a:ea typeface="Comic Sans MS"/>
              <a:cs typeface="Comic Sans MS"/>
              <a:sym typeface="Comic Sans MS"/>
            </a:endParaRPr>
          </a:p>
        </p:txBody>
      </p:sp>
      <p:sp>
        <p:nvSpPr>
          <p:cNvPr id="646" name="Shape 646"/>
          <p:cNvSpPr/>
          <p:nvPr/>
        </p:nvSpPr>
        <p:spPr>
          <a:xfrm>
            <a:off x="57300" y="4090225"/>
            <a:ext cx="399900" cy="307500"/>
          </a:xfrm>
          <a:prstGeom prst="rightArrow">
            <a:avLst>
              <a:gd name="adj1" fmla="val 50000"/>
              <a:gd name="adj2" fmla="val 6004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6"/>
                                        </p:tgtEl>
                                        <p:attrNameLst>
                                          <p:attrName>style.visibility</p:attrName>
                                        </p:attrNameLst>
                                      </p:cBhvr>
                                      <p:to>
                                        <p:strVal val="visible"/>
                                      </p:to>
                                    </p:set>
                                    <p:animEffect transition="in" filter="fade">
                                      <p:cBhvr>
                                        <p:cTn id="7" dur="1"/>
                                        <p:tgtEl>
                                          <p:spTgt spid="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xfrm>
            <a:off x="457200" y="381000"/>
            <a:ext cx="8229600" cy="1371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EVALUATE</a:t>
            </a:r>
            <a:endParaRPr>
              <a:solidFill>
                <a:srgbClr val="000000"/>
              </a:solidFill>
              <a:latin typeface="Comic Sans MS"/>
              <a:ea typeface="Comic Sans MS"/>
              <a:cs typeface="Comic Sans MS"/>
              <a:sym typeface="Comic Sans MS"/>
            </a:endParaRPr>
          </a:p>
        </p:txBody>
      </p:sp>
      <p:sp>
        <p:nvSpPr>
          <p:cNvPr id="653" name="Shape 653"/>
          <p:cNvSpPr txBox="1">
            <a:spLocks noGrp="1"/>
          </p:cNvSpPr>
          <p:nvPr>
            <p:ph type="body" idx="1"/>
          </p:nvPr>
        </p:nvSpPr>
        <p:spPr>
          <a:xfrm>
            <a:off x="457200" y="1752600"/>
            <a:ext cx="8229600" cy="43434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000000"/>
                </a:solidFill>
                <a:latin typeface="Comic Sans MS"/>
                <a:ea typeface="Comic Sans MS"/>
                <a:cs typeface="Comic Sans MS"/>
                <a:sym typeface="Comic Sans MS"/>
              </a:rPr>
              <a:t>Punnett Square Practice</a:t>
            </a:r>
            <a:endParaRPr>
              <a:solidFill>
                <a:srgbClr val="000000"/>
              </a:solidFill>
              <a:latin typeface="Comic Sans MS"/>
              <a:ea typeface="Comic Sans MS"/>
              <a:cs typeface="Comic Sans MS"/>
              <a:sym typeface="Comic Sans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311700" y="496967"/>
            <a:ext cx="8520600" cy="860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ENGAGE</a:t>
            </a:r>
            <a:endParaRPr>
              <a:solidFill>
                <a:srgbClr val="000000"/>
              </a:solidFill>
              <a:latin typeface="Comic Sans MS"/>
              <a:ea typeface="Comic Sans MS"/>
              <a:cs typeface="Comic Sans MS"/>
              <a:sym typeface="Comic Sans MS"/>
            </a:endParaRPr>
          </a:p>
        </p:txBody>
      </p:sp>
      <p:sp>
        <p:nvSpPr>
          <p:cNvPr id="660" name="Shape 660" descr="Paul Andersen explains the importance of blood types in blood transfusions.  He starts with a brief discussion of blood antigens and antibodies.  He describes how the ABO differs from the Rh blood type.  He shows you how to solve simple genetic problems using Punnett squares.  He then talks about the percentage distribution of the different types and the problems that may result during pregnancy.  Intro Music Atribution Title: I4dsong_loop_main.wav Artist: CosmicD Link to sound: http://www.freesound.org/people/CosmicD/sounds/72556/ Creative Commons Atribution License" title="Blood Types">
            <a:hlinkClick r:id="rId3"/>
          </p:cNvPr>
          <p:cNvSpPr/>
          <p:nvPr/>
        </p:nvSpPr>
        <p:spPr>
          <a:xfrm>
            <a:off x="2286000" y="3567400"/>
            <a:ext cx="4572000" cy="2929250"/>
          </a:xfrm>
          <a:prstGeom prst="rect">
            <a:avLst/>
          </a:prstGeom>
          <a:blipFill>
            <a:blip r:embed="rId4">
              <a:alphaModFix/>
            </a:blip>
            <a:stretch>
              <a:fillRect/>
            </a:stretch>
          </a:blipFill>
          <a:ln>
            <a:noFill/>
          </a:ln>
        </p:spPr>
      </p:sp>
      <p:sp>
        <p:nvSpPr>
          <p:cNvPr id="661" name="Shape 661"/>
          <p:cNvSpPr txBox="1"/>
          <p:nvPr/>
        </p:nvSpPr>
        <p:spPr>
          <a:xfrm>
            <a:off x="311700" y="1184000"/>
            <a:ext cx="8520600" cy="1260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latin typeface="Comic Sans MS"/>
                <a:ea typeface="Comic Sans MS"/>
                <a:cs typeface="Comic Sans MS"/>
                <a:sym typeface="Comic Sans MS"/>
              </a:rPr>
              <a:t>What does it mean to have Type A, Type B, Type AB or Type O blood?</a:t>
            </a:r>
            <a:endParaRPr sz="2400">
              <a:latin typeface="Comic Sans MS"/>
              <a:ea typeface="Comic Sans MS"/>
              <a:cs typeface="Comic Sans MS"/>
              <a:sym typeface="Comic Sans MS"/>
            </a:endParaRPr>
          </a:p>
          <a:p>
            <a:pPr marL="0" lvl="0" indent="0">
              <a:spcBef>
                <a:spcPts val="0"/>
              </a:spcBef>
              <a:spcAft>
                <a:spcPts val="0"/>
              </a:spcAft>
              <a:buNone/>
            </a:pPr>
            <a:endParaRPr sz="2400">
              <a:latin typeface="Comic Sans MS"/>
              <a:ea typeface="Comic Sans MS"/>
              <a:cs typeface="Comic Sans MS"/>
              <a:sym typeface="Comic Sans MS"/>
            </a:endParaRPr>
          </a:p>
          <a:p>
            <a:pPr marL="0" lvl="0" indent="0">
              <a:spcBef>
                <a:spcPts val="0"/>
              </a:spcBef>
              <a:spcAft>
                <a:spcPts val="0"/>
              </a:spcAft>
              <a:buNone/>
            </a:pPr>
            <a:r>
              <a:rPr lang="en-US" sz="2400">
                <a:latin typeface="Comic Sans MS"/>
                <a:ea typeface="Comic Sans MS"/>
                <a:cs typeface="Comic Sans MS"/>
                <a:sym typeface="Comic Sans MS"/>
              </a:rPr>
              <a:t>Can I give blood to anyone?</a:t>
            </a:r>
            <a:endParaRPr sz="2400">
              <a:latin typeface="Comic Sans MS"/>
              <a:ea typeface="Comic Sans MS"/>
              <a:cs typeface="Comic Sans MS"/>
              <a:sym typeface="Comic Sans MS"/>
            </a:endParaRPr>
          </a:p>
          <a:p>
            <a:pPr marL="0" lvl="0" indent="0">
              <a:spcBef>
                <a:spcPts val="0"/>
              </a:spcBef>
              <a:spcAft>
                <a:spcPts val="0"/>
              </a:spcAft>
              <a:buNone/>
            </a:pPr>
            <a:endParaRPr sz="2400">
              <a:latin typeface="Comic Sans MS"/>
              <a:ea typeface="Comic Sans MS"/>
              <a:cs typeface="Comic Sans MS"/>
              <a:sym typeface="Comic Sans MS"/>
            </a:endParaRPr>
          </a:p>
          <a:p>
            <a:pPr marL="0" lvl="0" indent="0">
              <a:spcBef>
                <a:spcPts val="0"/>
              </a:spcBef>
              <a:spcAft>
                <a:spcPts val="0"/>
              </a:spcAft>
              <a:buNone/>
            </a:pPr>
            <a:r>
              <a:rPr lang="en-US" sz="2400">
                <a:latin typeface="Comic Sans MS"/>
                <a:ea typeface="Comic Sans MS"/>
                <a:cs typeface="Comic Sans MS"/>
                <a:sym typeface="Comic Sans MS"/>
              </a:rPr>
              <a:t>Can  receive blood from anyone?</a:t>
            </a:r>
            <a:endParaRPr sz="2400">
              <a:latin typeface="Comic Sans MS"/>
              <a:ea typeface="Comic Sans MS"/>
              <a:cs typeface="Comic Sans MS"/>
              <a:sym typeface="Comic Sans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title"/>
          </p:nvPr>
        </p:nvSpPr>
        <p:spPr>
          <a:xfrm>
            <a:off x="457200" y="381000"/>
            <a:ext cx="8229600" cy="1371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EXPLORE</a:t>
            </a:r>
            <a:endParaRPr>
              <a:solidFill>
                <a:srgbClr val="000000"/>
              </a:solidFill>
              <a:latin typeface="Comic Sans MS"/>
              <a:ea typeface="Comic Sans MS"/>
              <a:cs typeface="Comic Sans MS"/>
              <a:sym typeface="Comic Sans MS"/>
            </a:endParaRPr>
          </a:p>
        </p:txBody>
      </p:sp>
      <p:sp>
        <p:nvSpPr>
          <p:cNvPr id="668" name="Shape 668"/>
          <p:cNvSpPr txBox="1">
            <a:spLocks noGrp="1"/>
          </p:cNvSpPr>
          <p:nvPr>
            <p:ph type="body" idx="1"/>
          </p:nvPr>
        </p:nvSpPr>
        <p:spPr>
          <a:xfrm>
            <a:off x="457200" y="1583800"/>
            <a:ext cx="8229600" cy="45123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000000"/>
                </a:solidFill>
                <a:latin typeface="Comic Sans MS"/>
                <a:ea typeface="Comic Sans MS"/>
                <a:cs typeface="Comic Sans MS"/>
                <a:sym typeface="Comic Sans MS"/>
              </a:rPr>
              <a:t>BLOOD TYPE LAB</a:t>
            </a:r>
            <a:endParaRPr>
              <a:solidFill>
                <a:srgbClr val="000000"/>
              </a:solidFill>
              <a:latin typeface="Comic Sans MS"/>
              <a:ea typeface="Comic Sans MS"/>
              <a:cs typeface="Comic Sans MS"/>
              <a:sym typeface="Comic Sans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672"/>
        <p:cNvGrpSpPr/>
        <p:nvPr/>
      </p:nvGrpSpPr>
      <p:grpSpPr>
        <a:xfrm>
          <a:off x="0" y="0"/>
          <a:ext cx="0" cy="0"/>
          <a:chOff x="0" y="0"/>
          <a:chExt cx="0" cy="0"/>
        </a:xfrm>
      </p:grpSpPr>
      <p:sp>
        <p:nvSpPr>
          <p:cNvPr id="673" name="Shape 673"/>
          <p:cNvSpPr txBox="1">
            <a:spLocks noGrp="1"/>
          </p:cNvSpPr>
          <p:nvPr>
            <p:ph type="title"/>
          </p:nvPr>
        </p:nvSpPr>
        <p:spPr>
          <a:xfrm>
            <a:off x="457200" y="381000"/>
            <a:ext cx="8229600"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000"/>
              <a:buFont typeface="Comic Sans MS"/>
              <a:buNone/>
            </a:pPr>
            <a:r>
              <a:rPr lang="en-US" sz="4000" b="0" i="0" u="none" strike="noStrike" cap="none">
                <a:solidFill>
                  <a:srgbClr val="000000"/>
                </a:solidFill>
                <a:latin typeface="Comic Sans MS"/>
                <a:ea typeface="Comic Sans MS"/>
                <a:cs typeface="Comic Sans MS"/>
                <a:sym typeface="Comic Sans MS"/>
              </a:rPr>
              <a:t>Human Genes - Blood Types</a:t>
            </a:r>
            <a:endParaRPr>
              <a:solidFill>
                <a:srgbClr val="000000"/>
              </a:solidFill>
            </a:endParaRPr>
          </a:p>
        </p:txBody>
      </p:sp>
      <p:sp>
        <p:nvSpPr>
          <p:cNvPr id="674" name="Shape 674"/>
          <p:cNvSpPr txBox="1">
            <a:spLocks noGrp="1"/>
          </p:cNvSpPr>
          <p:nvPr>
            <p:ph type="body" idx="1"/>
          </p:nvPr>
        </p:nvSpPr>
        <p:spPr>
          <a:xfrm>
            <a:off x="0" y="968725"/>
            <a:ext cx="5274300" cy="4289100"/>
          </a:xfrm>
          <a:prstGeom prst="rect">
            <a:avLst/>
          </a:prstGeom>
          <a:noFill/>
          <a:ln>
            <a:noFill/>
          </a:ln>
        </p:spPr>
        <p:txBody>
          <a:bodyPr spcFirstLastPara="1" wrap="square" lIns="91425" tIns="45700" rIns="91425" bIns="45700" anchor="t" anchorCtr="0">
            <a:noAutofit/>
          </a:bodyPr>
          <a:lstStyle/>
          <a:p>
            <a:pPr marL="342900" marR="0" lvl="0" indent="-396240" algn="l" rtl="0">
              <a:lnSpc>
                <a:spcPct val="80000"/>
              </a:lnSpc>
              <a:spcBef>
                <a:spcPts val="0"/>
              </a:spcBef>
              <a:spcAft>
                <a:spcPts val="0"/>
              </a:spcAft>
              <a:buClr>
                <a:srgbClr val="000000"/>
              </a:buClr>
              <a:buSzPts val="2400"/>
              <a:buFont typeface="Noto Sans Symbols"/>
              <a:buChar char="■"/>
            </a:pPr>
            <a:r>
              <a:rPr lang="en-US" sz="2400" b="0" i="0" u="none">
                <a:solidFill>
                  <a:srgbClr val="000000"/>
                </a:solidFill>
                <a:latin typeface="Comic Sans MS"/>
                <a:ea typeface="Comic Sans MS"/>
                <a:cs typeface="Comic Sans MS"/>
                <a:sym typeface="Comic Sans MS"/>
              </a:rPr>
              <a:t>Multiple Alleles - 3 or more alleles of the same gene that code for a single trait</a:t>
            </a:r>
            <a:endParaRPr sz="2400">
              <a:solidFill>
                <a:srgbClr val="000000"/>
              </a:solidFill>
            </a:endParaRPr>
          </a:p>
          <a:p>
            <a:pPr marL="342900" marR="0" lvl="0" indent="-396240" algn="l" rtl="0">
              <a:lnSpc>
                <a:spcPct val="80000"/>
              </a:lnSpc>
              <a:spcBef>
                <a:spcPts val="480"/>
              </a:spcBef>
              <a:spcAft>
                <a:spcPts val="0"/>
              </a:spcAft>
              <a:buClr>
                <a:srgbClr val="000000"/>
              </a:buClr>
              <a:buSzPts val="2400"/>
              <a:buFont typeface="Noto Sans Symbols"/>
              <a:buChar char="■"/>
            </a:pPr>
            <a:r>
              <a:rPr lang="en-US" sz="2400" b="0" i="0" u="none">
                <a:solidFill>
                  <a:srgbClr val="000000"/>
                </a:solidFill>
                <a:latin typeface="Comic Sans MS"/>
                <a:ea typeface="Comic Sans MS"/>
                <a:cs typeface="Comic Sans MS"/>
                <a:sym typeface="Comic Sans MS"/>
              </a:rPr>
              <a:t>In humans, there are three alleles for blood types:</a:t>
            </a:r>
            <a:endParaRPr sz="2400">
              <a:solidFill>
                <a:srgbClr val="000000"/>
              </a:solidFill>
            </a:endParaRPr>
          </a:p>
          <a:p>
            <a:pPr marL="742950" marR="0" lvl="1" indent="-339090" algn="l" rtl="0">
              <a:lnSpc>
                <a:spcPct val="80000"/>
              </a:lnSpc>
              <a:spcBef>
                <a:spcPts val="480"/>
              </a:spcBef>
              <a:spcAft>
                <a:spcPts val="0"/>
              </a:spcAft>
              <a:buClr>
                <a:srgbClr val="000000"/>
              </a:buClr>
              <a:buSzPts val="2400"/>
              <a:buFont typeface="Noto Sans Symbols"/>
              <a:buChar char="■"/>
            </a:pPr>
            <a:r>
              <a:rPr lang="en-US" sz="2400" b="0" i="0" u="none" strike="noStrike" cap="none">
                <a:solidFill>
                  <a:srgbClr val="000000"/>
                </a:solidFill>
                <a:latin typeface="Comic Sans MS"/>
                <a:ea typeface="Comic Sans MS"/>
                <a:cs typeface="Comic Sans MS"/>
                <a:sym typeface="Comic Sans MS"/>
              </a:rPr>
              <a:t>I</a:t>
            </a:r>
            <a:r>
              <a:rPr lang="en-US" sz="2400" b="0" i="0" u="none" strike="noStrike" cap="none" baseline="30000">
                <a:solidFill>
                  <a:srgbClr val="000000"/>
                </a:solidFill>
                <a:latin typeface="Comic Sans MS"/>
                <a:ea typeface="Comic Sans MS"/>
                <a:cs typeface="Comic Sans MS"/>
                <a:sym typeface="Comic Sans MS"/>
              </a:rPr>
              <a:t>A</a:t>
            </a:r>
            <a:r>
              <a:rPr lang="en-US" sz="2400" b="0" i="0" u="none" strike="noStrike" cap="none">
                <a:solidFill>
                  <a:srgbClr val="000000"/>
                </a:solidFill>
                <a:latin typeface="Comic Sans MS"/>
                <a:ea typeface="Comic Sans MS"/>
                <a:cs typeface="Comic Sans MS"/>
                <a:sym typeface="Comic Sans MS"/>
              </a:rPr>
              <a:t>, I</a:t>
            </a:r>
            <a:r>
              <a:rPr lang="en-US" sz="2400" b="0" i="0" u="none" strike="noStrike" cap="none" baseline="30000">
                <a:solidFill>
                  <a:srgbClr val="000000"/>
                </a:solidFill>
                <a:latin typeface="Comic Sans MS"/>
                <a:ea typeface="Comic Sans MS"/>
                <a:cs typeface="Comic Sans MS"/>
                <a:sym typeface="Comic Sans MS"/>
              </a:rPr>
              <a:t>B</a:t>
            </a:r>
            <a:r>
              <a:rPr lang="en-US" sz="2400" b="0" i="0" u="none" strike="noStrike" cap="none">
                <a:solidFill>
                  <a:srgbClr val="000000"/>
                </a:solidFill>
                <a:latin typeface="Comic Sans MS"/>
                <a:ea typeface="Comic Sans MS"/>
                <a:cs typeface="Comic Sans MS"/>
                <a:sym typeface="Comic Sans MS"/>
              </a:rPr>
              <a:t>, i</a:t>
            </a:r>
            <a:endParaRPr sz="2400">
              <a:solidFill>
                <a:srgbClr val="000000"/>
              </a:solidFill>
            </a:endParaRPr>
          </a:p>
          <a:p>
            <a:pPr marL="342900" marR="0" lvl="0" indent="-396240" algn="l" rtl="0">
              <a:lnSpc>
                <a:spcPct val="80000"/>
              </a:lnSpc>
              <a:spcBef>
                <a:spcPts val="480"/>
              </a:spcBef>
              <a:spcAft>
                <a:spcPts val="0"/>
              </a:spcAft>
              <a:buClr>
                <a:srgbClr val="000000"/>
              </a:buClr>
              <a:buSzPts val="2400"/>
              <a:buFont typeface="Noto Sans Symbols"/>
              <a:buChar char="■"/>
            </a:pPr>
            <a:r>
              <a:rPr lang="en-US" sz="2400" b="0" i="0" u="none">
                <a:solidFill>
                  <a:srgbClr val="000000"/>
                </a:solidFill>
                <a:latin typeface="Comic Sans MS"/>
                <a:ea typeface="Comic Sans MS"/>
                <a:cs typeface="Comic Sans MS"/>
                <a:sym typeface="Comic Sans MS"/>
              </a:rPr>
              <a:t>Alleles I</a:t>
            </a:r>
            <a:r>
              <a:rPr lang="en-US" sz="2400" b="0" i="0" u="none" baseline="30000">
                <a:solidFill>
                  <a:srgbClr val="000000"/>
                </a:solidFill>
                <a:latin typeface="Comic Sans MS"/>
                <a:ea typeface="Comic Sans MS"/>
                <a:cs typeface="Comic Sans MS"/>
                <a:sym typeface="Comic Sans MS"/>
              </a:rPr>
              <a:t>A </a:t>
            </a:r>
            <a:r>
              <a:rPr lang="en-US" sz="2400" b="0" i="0" u="none">
                <a:solidFill>
                  <a:srgbClr val="000000"/>
                </a:solidFill>
                <a:latin typeface="Comic Sans MS"/>
                <a:ea typeface="Comic Sans MS"/>
                <a:cs typeface="Comic Sans MS"/>
                <a:sym typeface="Comic Sans MS"/>
              </a:rPr>
              <a:t>and I</a:t>
            </a:r>
            <a:r>
              <a:rPr lang="en-US" sz="2400" b="0" i="0" u="none" baseline="30000">
                <a:solidFill>
                  <a:srgbClr val="000000"/>
                </a:solidFill>
                <a:latin typeface="Comic Sans MS"/>
                <a:ea typeface="Comic Sans MS"/>
                <a:cs typeface="Comic Sans MS"/>
                <a:sym typeface="Comic Sans MS"/>
              </a:rPr>
              <a:t>B</a:t>
            </a:r>
            <a:r>
              <a:rPr lang="en-US" sz="2400" b="0" i="0" u="none">
                <a:solidFill>
                  <a:srgbClr val="000000"/>
                </a:solidFill>
                <a:latin typeface="Comic Sans MS"/>
                <a:ea typeface="Comic Sans MS"/>
                <a:cs typeface="Comic Sans MS"/>
                <a:sym typeface="Comic Sans MS"/>
              </a:rPr>
              <a:t> are codominant.</a:t>
            </a:r>
            <a:endParaRPr sz="2400">
              <a:solidFill>
                <a:srgbClr val="000000"/>
              </a:solidFill>
            </a:endParaRPr>
          </a:p>
          <a:p>
            <a:pPr marL="742950" marR="0" lvl="1" indent="-339090" algn="l" rtl="0">
              <a:lnSpc>
                <a:spcPct val="80000"/>
              </a:lnSpc>
              <a:spcBef>
                <a:spcPts val="480"/>
              </a:spcBef>
              <a:spcAft>
                <a:spcPts val="0"/>
              </a:spcAft>
              <a:buClr>
                <a:srgbClr val="000000"/>
              </a:buClr>
              <a:buSzPts val="2400"/>
              <a:buFont typeface="Noto Sans Symbols"/>
              <a:buChar char="■"/>
            </a:pPr>
            <a:r>
              <a:rPr lang="en-US" sz="2400" b="0" i="0" u="none" strike="noStrike" cap="none">
                <a:solidFill>
                  <a:srgbClr val="000000"/>
                </a:solidFill>
                <a:latin typeface="Comic Sans MS"/>
                <a:ea typeface="Comic Sans MS"/>
                <a:cs typeface="Comic Sans MS"/>
                <a:sym typeface="Comic Sans MS"/>
              </a:rPr>
              <a:t>Allele I</a:t>
            </a:r>
            <a:r>
              <a:rPr lang="en-US" sz="2400" b="0" i="0" u="none" strike="noStrike" cap="none" baseline="30000">
                <a:solidFill>
                  <a:srgbClr val="000000"/>
                </a:solidFill>
                <a:latin typeface="Comic Sans MS"/>
                <a:ea typeface="Comic Sans MS"/>
                <a:cs typeface="Comic Sans MS"/>
                <a:sym typeface="Comic Sans MS"/>
              </a:rPr>
              <a:t>A</a:t>
            </a:r>
            <a:r>
              <a:rPr lang="en-US" sz="2400" b="0" i="0" u="none" strike="noStrike" cap="none">
                <a:solidFill>
                  <a:srgbClr val="000000"/>
                </a:solidFill>
                <a:latin typeface="Comic Sans MS"/>
                <a:ea typeface="Comic Sans MS"/>
                <a:cs typeface="Comic Sans MS"/>
                <a:sym typeface="Comic Sans MS"/>
              </a:rPr>
              <a:t> represents blood type A</a:t>
            </a:r>
            <a:endParaRPr sz="2400">
              <a:solidFill>
                <a:srgbClr val="000000"/>
              </a:solidFill>
            </a:endParaRPr>
          </a:p>
          <a:p>
            <a:pPr marL="742950" marR="0" lvl="1" indent="-339090" algn="l" rtl="0">
              <a:lnSpc>
                <a:spcPct val="80000"/>
              </a:lnSpc>
              <a:spcBef>
                <a:spcPts val="480"/>
              </a:spcBef>
              <a:spcAft>
                <a:spcPts val="0"/>
              </a:spcAft>
              <a:buClr>
                <a:srgbClr val="000000"/>
              </a:buClr>
              <a:buSzPts val="2400"/>
              <a:buFont typeface="Noto Sans Symbols"/>
              <a:buChar char="■"/>
            </a:pPr>
            <a:r>
              <a:rPr lang="en-US" sz="2400" b="0" i="0" u="none" strike="noStrike" cap="none">
                <a:solidFill>
                  <a:srgbClr val="000000"/>
                </a:solidFill>
                <a:latin typeface="Comic Sans MS"/>
                <a:ea typeface="Comic Sans MS"/>
                <a:cs typeface="Comic Sans MS"/>
                <a:sym typeface="Comic Sans MS"/>
              </a:rPr>
              <a:t>Allele I</a:t>
            </a:r>
            <a:r>
              <a:rPr lang="en-US" sz="2400" b="0" i="0" u="none" strike="noStrike" cap="none" baseline="30000">
                <a:solidFill>
                  <a:srgbClr val="000000"/>
                </a:solidFill>
                <a:latin typeface="Comic Sans MS"/>
                <a:ea typeface="Comic Sans MS"/>
                <a:cs typeface="Comic Sans MS"/>
                <a:sym typeface="Comic Sans MS"/>
              </a:rPr>
              <a:t>B</a:t>
            </a:r>
            <a:r>
              <a:rPr lang="en-US" sz="2400" b="0" i="0" u="none" strike="noStrike" cap="none">
                <a:solidFill>
                  <a:srgbClr val="000000"/>
                </a:solidFill>
                <a:latin typeface="Comic Sans MS"/>
                <a:ea typeface="Comic Sans MS"/>
                <a:cs typeface="Comic Sans MS"/>
                <a:sym typeface="Comic Sans MS"/>
              </a:rPr>
              <a:t> represents blood type B</a:t>
            </a:r>
            <a:endParaRPr sz="2400">
              <a:solidFill>
                <a:srgbClr val="000000"/>
              </a:solidFill>
            </a:endParaRPr>
          </a:p>
          <a:p>
            <a:pPr marL="342900" marR="0" lvl="0" indent="-396240" algn="l" rtl="0">
              <a:lnSpc>
                <a:spcPct val="80000"/>
              </a:lnSpc>
              <a:spcBef>
                <a:spcPts val="480"/>
              </a:spcBef>
              <a:spcAft>
                <a:spcPts val="0"/>
              </a:spcAft>
              <a:buClr>
                <a:srgbClr val="000000"/>
              </a:buClr>
              <a:buSzPts val="2400"/>
              <a:buFont typeface="Noto Sans Symbols"/>
              <a:buChar char="■"/>
            </a:pPr>
            <a:r>
              <a:rPr lang="en-US" sz="2400" b="0" i="0" u="none">
                <a:solidFill>
                  <a:srgbClr val="000000"/>
                </a:solidFill>
                <a:latin typeface="Comic Sans MS"/>
                <a:ea typeface="Comic Sans MS"/>
                <a:cs typeface="Comic Sans MS"/>
                <a:sym typeface="Comic Sans MS"/>
              </a:rPr>
              <a:t>Allele i is recessive</a:t>
            </a:r>
            <a:endParaRPr sz="2400">
              <a:solidFill>
                <a:srgbClr val="000000"/>
              </a:solidFill>
            </a:endParaRPr>
          </a:p>
          <a:p>
            <a:pPr marL="742950" marR="0" lvl="1" indent="-339090" algn="l" rtl="0">
              <a:lnSpc>
                <a:spcPct val="80000"/>
              </a:lnSpc>
              <a:spcBef>
                <a:spcPts val="480"/>
              </a:spcBef>
              <a:spcAft>
                <a:spcPts val="0"/>
              </a:spcAft>
              <a:buClr>
                <a:srgbClr val="000000"/>
              </a:buClr>
              <a:buSzPts val="2400"/>
              <a:buFont typeface="Noto Sans Symbols"/>
              <a:buChar char="■"/>
            </a:pPr>
            <a:r>
              <a:rPr lang="en-US" sz="2400" b="0" i="0" u="none" strike="noStrike" cap="none">
                <a:solidFill>
                  <a:srgbClr val="000000"/>
                </a:solidFill>
                <a:latin typeface="Comic Sans MS"/>
                <a:ea typeface="Comic Sans MS"/>
                <a:cs typeface="Comic Sans MS"/>
                <a:sym typeface="Comic Sans MS"/>
              </a:rPr>
              <a:t>Allele i represents blood type O</a:t>
            </a:r>
            <a:endParaRPr sz="2400">
              <a:solidFill>
                <a:srgbClr val="000000"/>
              </a:solidFill>
            </a:endParaRPr>
          </a:p>
        </p:txBody>
      </p:sp>
      <p:pic>
        <p:nvPicPr>
          <p:cNvPr id="675" name="Shape 675" descr="410px-ABO_blood_type"/>
          <p:cNvPicPr preferRelativeResize="0"/>
          <p:nvPr/>
        </p:nvPicPr>
        <p:blipFill rotWithShape="1">
          <a:blip r:embed="rId3">
            <a:alphaModFix/>
          </a:blip>
          <a:srcRect/>
          <a:stretch/>
        </p:blipFill>
        <p:spPr>
          <a:xfrm>
            <a:off x="5151200" y="1295400"/>
            <a:ext cx="3828775" cy="47244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457200" y="153775"/>
            <a:ext cx="8229600" cy="81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sz="4400" b="0" i="0" u="none" strike="noStrike" cap="none">
                <a:solidFill>
                  <a:srgbClr val="000000"/>
                </a:solidFill>
                <a:latin typeface="Comic Sans MS"/>
                <a:ea typeface="Comic Sans MS"/>
                <a:cs typeface="Comic Sans MS"/>
                <a:sym typeface="Comic Sans MS"/>
              </a:rPr>
              <a:t>Blood Types</a:t>
            </a:r>
            <a:endParaRPr>
              <a:solidFill>
                <a:srgbClr val="000000"/>
              </a:solidFill>
            </a:endParaRPr>
          </a:p>
        </p:txBody>
      </p:sp>
      <p:graphicFrame>
        <p:nvGraphicFramePr>
          <p:cNvPr id="681" name="Shape 681"/>
          <p:cNvGraphicFramePr/>
          <p:nvPr/>
        </p:nvGraphicFramePr>
        <p:xfrm>
          <a:off x="457200" y="1166225"/>
          <a:ext cx="8229550" cy="5345650"/>
        </p:xfrm>
        <a:graphic>
          <a:graphicData uri="http://schemas.openxmlformats.org/drawingml/2006/table">
            <a:tbl>
              <a:tblPr>
                <a:noFill/>
                <a:tableStyleId>{3E6BB831-4BE7-4EF1-B520-6D9C93DC0837}</a:tableStyleId>
              </a:tblPr>
              <a:tblGrid>
                <a:gridCol w="1646225"/>
                <a:gridCol w="1646225"/>
                <a:gridCol w="1644650"/>
                <a:gridCol w="1646225"/>
                <a:gridCol w="1646225"/>
              </a:tblGrid>
              <a:tr h="1069500">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1" i="0" u="none" strike="noStrike" cap="none">
                          <a:latin typeface="Comic Sans MS"/>
                          <a:ea typeface="Comic Sans MS"/>
                          <a:cs typeface="Comic Sans MS"/>
                          <a:sym typeface="Comic Sans MS"/>
                        </a:rPr>
                        <a:t>Blood Type</a:t>
                      </a:r>
                      <a:endParaRPr/>
                    </a:p>
                    <a:p>
                      <a:pPr marL="0" marR="0" lvl="0" indent="0" algn="ctr" rtl="0">
                        <a:lnSpc>
                          <a:spcPct val="100000"/>
                        </a:lnSpc>
                        <a:spcBef>
                          <a:spcPts val="360"/>
                        </a:spcBef>
                        <a:spcAft>
                          <a:spcPts val="0"/>
                        </a:spcAft>
                        <a:buClr>
                          <a:schemeClr val="lt1"/>
                        </a:buClr>
                        <a:buSzPts val="1800"/>
                        <a:buFont typeface="Comic Sans MS"/>
                        <a:buNone/>
                      </a:pPr>
                      <a:r>
                        <a:rPr lang="en-US" sz="1800" b="1" i="0" u="none" strike="noStrike" cap="none">
                          <a:latin typeface="Comic Sans MS"/>
                          <a:ea typeface="Comic Sans MS"/>
                          <a:cs typeface="Comic Sans MS"/>
                          <a:sym typeface="Comic Sans MS"/>
                        </a:rPr>
                        <a:t>(Phenotype)</a:t>
                      </a:r>
                      <a:endParaRPr/>
                    </a:p>
                  </a:txBody>
                  <a:tcPr marL="0" marR="0"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1" i="0" u="none" strike="noStrike" cap="none">
                          <a:latin typeface="Comic Sans MS"/>
                          <a:ea typeface="Comic Sans MS"/>
                          <a:cs typeface="Comic Sans MS"/>
                          <a:sym typeface="Comic Sans MS"/>
                        </a:rPr>
                        <a:t>Genotype</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1" i="0" u="none" strike="noStrike" cap="none">
                          <a:latin typeface="Comic Sans MS"/>
                          <a:ea typeface="Comic Sans MS"/>
                          <a:cs typeface="Comic Sans MS"/>
                          <a:sym typeface="Comic Sans MS"/>
                        </a:rPr>
                        <a:t>Antigen on RBC</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1" i="0" u="none" strike="noStrike" cap="none">
                          <a:latin typeface="Comic Sans MS"/>
                          <a:ea typeface="Comic Sans MS"/>
                          <a:cs typeface="Comic Sans MS"/>
                          <a:sym typeface="Comic Sans MS"/>
                        </a:rPr>
                        <a:t>Donate to</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1" i="0" u="none" strike="noStrike" cap="none">
                          <a:latin typeface="Comic Sans MS"/>
                          <a:ea typeface="Comic Sans MS"/>
                          <a:cs typeface="Comic Sans MS"/>
                          <a:sym typeface="Comic Sans MS"/>
                        </a:rPr>
                        <a:t>Receive Blood from</a:t>
                      </a:r>
                      <a:endParaRPr/>
                    </a:p>
                  </a:txBody>
                  <a:tcPr marL="0" marR="0"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069500">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A</a:t>
                      </a:r>
                      <a:endParaRPr/>
                    </a:p>
                  </a:txBody>
                  <a:tcPr marL="0" marR="0"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I</a:t>
                      </a:r>
                      <a:r>
                        <a:rPr lang="en-US" sz="2000" b="0" i="0" u="none" strike="noStrike" cap="none" baseline="30000">
                          <a:latin typeface="Comic Sans MS"/>
                          <a:ea typeface="Comic Sans MS"/>
                          <a:cs typeface="Comic Sans MS"/>
                          <a:sym typeface="Comic Sans MS"/>
                        </a:rPr>
                        <a:t>A</a:t>
                      </a:r>
                      <a:r>
                        <a:rPr lang="en-US" sz="2000" b="0" i="0" u="none" strike="noStrike" cap="none">
                          <a:latin typeface="Comic Sans MS"/>
                          <a:ea typeface="Comic Sans MS"/>
                          <a:cs typeface="Comic Sans MS"/>
                          <a:sym typeface="Comic Sans MS"/>
                        </a:rPr>
                        <a:t>I</a:t>
                      </a:r>
                      <a:r>
                        <a:rPr lang="en-US" sz="2000" b="0" i="0" u="none" strike="noStrike" cap="none" baseline="30000">
                          <a:latin typeface="Comic Sans MS"/>
                          <a:ea typeface="Comic Sans MS"/>
                          <a:cs typeface="Comic Sans MS"/>
                          <a:sym typeface="Comic Sans MS"/>
                        </a:rPr>
                        <a:t>A</a:t>
                      </a:r>
                      <a:r>
                        <a:rPr lang="en-US" sz="2000" b="0" i="0" u="none" strike="noStrike" cap="none">
                          <a:latin typeface="Comic Sans MS"/>
                          <a:ea typeface="Comic Sans MS"/>
                          <a:cs typeface="Comic Sans MS"/>
                          <a:sym typeface="Comic Sans MS"/>
                        </a:rPr>
                        <a:t> or I</a:t>
                      </a:r>
                      <a:r>
                        <a:rPr lang="en-US" sz="2000" b="0" i="0" u="none" strike="noStrike" cap="none" baseline="30000">
                          <a:latin typeface="Comic Sans MS"/>
                          <a:ea typeface="Comic Sans MS"/>
                          <a:cs typeface="Comic Sans MS"/>
                          <a:sym typeface="Comic Sans MS"/>
                        </a:rPr>
                        <a:t>A</a:t>
                      </a:r>
                      <a:r>
                        <a:rPr lang="en-US" sz="2000" b="0" i="0" u="none" strike="noStrike" cap="none">
                          <a:latin typeface="Comic Sans MS"/>
                          <a:ea typeface="Comic Sans MS"/>
                          <a:cs typeface="Comic Sans MS"/>
                          <a:sym typeface="Comic Sans MS"/>
                        </a:rPr>
                        <a:t>i</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A</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A, AB</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A, O</a:t>
                      </a:r>
                      <a:endParaRPr/>
                    </a:p>
                  </a:txBody>
                  <a:tcPr marL="0" marR="0"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067650">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B</a:t>
                      </a:r>
                      <a:endParaRPr/>
                    </a:p>
                  </a:txBody>
                  <a:tcPr marL="0" marR="0"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I</a:t>
                      </a:r>
                      <a:r>
                        <a:rPr lang="en-US" sz="2000" b="0" i="0" u="none" strike="noStrike" cap="none" baseline="30000">
                          <a:latin typeface="Comic Sans MS"/>
                          <a:ea typeface="Comic Sans MS"/>
                          <a:cs typeface="Comic Sans MS"/>
                          <a:sym typeface="Comic Sans MS"/>
                        </a:rPr>
                        <a:t>B</a:t>
                      </a:r>
                      <a:r>
                        <a:rPr lang="en-US" sz="2000" b="0" i="0" u="none" strike="noStrike" cap="none">
                          <a:latin typeface="Comic Sans MS"/>
                          <a:ea typeface="Comic Sans MS"/>
                          <a:cs typeface="Comic Sans MS"/>
                          <a:sym typeface="Comic Sans MS"/>
                        </a:rPr>
                        <a:t>I</a:t>
                      </a:r>
                      <a:r>
                        <a:rPr lang="en-US" sz="2000" b="0" i="0" u="none" strike="noStrike" cap="none" baseline="30000">
                          <a:latin typeface="Comic Sans MS"/>
                          <a:ea typeface="Comic Sans MS"/>
                          <a:cs typeface="Comic Sans MS"/>
                          <a:sym typeface="Comic Sans MS"/>
                        </a:rPr>
                        <a:t>B</a:t>
                      </a:r>
                      <a:r>
                        <a:rPr lang="en-US" sz="2000" b="0" i="0" u="none" strike="noStrike" cap="none">
                          <a:latin typeface="Comic Sans MS"/>
                          <a:ea typeface="Comic Sans MS"/>
                          <a:cs typeface="Comic Sans MS"/>
                          <a:sym typeface="Comic Sans MS"/>
                        </a:rPr>
                        <a:t> or I</a:t>
                      </a:r>
                      <a:r>
                        <a:rPr lang="en-US" sz="2000" b="0" i="0" u="none" strike="noStrike" cap="none" baseline="30000">
                          <a:latin typeface="Comic Sans MS"/>
                          <a:ea typeface="Comic Sans MS"/>
                          <a:cs typeface="Comic Sans MS"/>
                          <a:sym typeface="Comic Sans MS"/>
                        </a:rPr>
                        <a:t>B</a:t>
                      </a:r>
                      <a:r>
                        <a:rPr lang="en-US" sz="2000" b="0" i="0" u="none" strike="noStrike" cap="none">
                          <a:latin typeface="Comic Sans MS"/>
                          <a:ea typeface="Comic Sans MS"/>
                          <a:cs typeface="Comic Sans MS"/>
                          <a:sym typeface="Comic Sans MS"/>
                        </a:rPr>
                        <a:t>i</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B</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B, AB</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B, O</a:t>
                      </a:r>
                      <a:endParaRPr/>
                    </a:p>
                  </a:txBody>
                  <a:tcPr marL="0" marR="0"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069500">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AB</a:t>
                      </a:r>
                      <a:endParaRPr/>
                    </a:p>
                  </a:txBody>
                  <a:tcPr marL="0" marR="0"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I</a:t>
                      </a:r>
                      <a:r>
                        <a:rPr lang="en-US" sz="2000" b="0" i="0" u="none" strike="noStrike" cap="none" baseline="30000">
                          <a:latin typeface="Comic Sans MS"/>
                          <a:ea typeface="Comic Sans MS"/>
                          <a:cs typeface="Comic Sans MS"/>
                          <a:sym typeface="Comic Sans MS"/>
                        </a:rPr>
                        <a:t>A</a:t>
                      </a:r>
                      <a:r>
                        <a:rPr lang="en-US" sz="2000" b="0" i="0" u="none" strike="noStrike" cap="none">
                          <a:latin typeface="Comic Sans MS"/>
                          <a:ea typeface="Comic Sans MS"/>
                          <a:cs typeface="Comic Sans MS"/>
                          <a:sym typeface="Comic Sans MS"/>
                        </a:rPr>
                        <a:t>I</a:t>
                      </a:r>
                      <a:r>
                        <a:rPr lang="en-US" sz="2000" b="0" i="0" u="none" strike="noStrike" cap="none" baseline="30000">
                          <a:latin typeface="Comic Sans MS"/>
                          <a:ea typeface="Comic Sans MS"/>
                          <a:cs typeface="Comic Sans MS"/>
                          <a:sym typeface="Comic Sans MS"/>
                        </a:rPr>
                        <a:t>B</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AB</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AB</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A, B, AB, O</a:t>
                      </a:r>
                      <a:endParaRPr/>
                    </a:p>
                    <a:p>
                      <a:pPr marL="0" marR="0" lvl="0" indent="0" algn="ctr" rtl="0">
                        <a:lnSpc>
                          <a:spcPct val="100000"/>
                        </a:lnSpc>
                        <a:spcBef>
                          <a:spcPts val="280"/>
                        </a:spcBef>
                        <a:spcAft>
                          <a:spcPts val="0"/>
                        </a:spcAft>
                        <a:buClr>
                          <a:schemeClr val="lt1"/>
                        </a:buClr>
                        <a:buSzPts val="1400"/>
                        <a:buFont typeface="Comic Sans MS"/>
                        <a:buNone/>
                      </a:pPr>
                      <a:r>
                        <a:rPr lang="en-US" sz="1400" b="0" i="0" u="none" strike="noStrike" cap="none">
                          <a:latin typeface="Comic Sans MS"/>
                          <a:ea typeface="Comic Sans MS"/>
                          <a:cs typeface="Comic Sans MS"/>
                          <a:sym typeface="Comic Sans MS"/>
                        </a:rPr>
                        <a:t>Universal recipient</a:t>
                      </a:r>
                      <a:endParaRPr/>
                    </a:p>
                  </a:txBody>
                  <a:tcPr marL="0" marR="0"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069500">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O</a:t>
                      </a:r>
                      <a:endParaRPr/>
                    </a:p>
                  </a:txBody>
                  <a:tcPr marL="0" marR="0"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ii</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None</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A, B, AB, O</a:t>
                      </a:r>
                      <a:endParaRPr/>
                    </a:p>
                    <a:p>
                      <a:pPr marL="0" marR="0" lvl="0" indent="0" algn="ctr" rtl="0">
                        <a:lnSpc>
                          <a:spcPct val="100000"/>
                        </a:lnSpc>
                        <a:spcBef>
                          <a:spcPts val="280"/>
                        </a:spcBef>
                        <a:spcAft>
                          <a:spcPts val="0"/>
                        </a:spcAft>
                        <a:buClr>
                          <a:schemeClr val="lt1"/>
                        </a:buClr>
                        <a:buSzPts val="1400"/>
                        <a:buFont typeface="Comic Sans MS"/>
                        <a:buNone/>
                      </a:pPr>
                      <a:r>
                        <a:rPr lang="en-US" sz="1400" b="0" i="0" u="none" strike="noStrike" cap="none">
                          <a:latin typeface="Comic Sans MS"/>
                          <a:ea typeface="Comic Sans MS"/>
                          <a:cs typeface="Comic Sans MS"/>
                          <a:sym typeface="Comic Sans MS"/>
                        </a:rPr>
                        <a:t>Universal donor</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0" i="0" u="none" strike="noStrike" cap="none">
                          <a:latin typeface="Comic Sans MS"/>
                          <a:ea typeface="Comic Sans MS"/>
                          <a:cs typeface="Comic Sans MS"/>
                          <a:sym typeface="Comic Sans MS"/>
                        </a:rPr>
                        <a:t>O</a:t>
                      </a:r>
                      <a:endParaRPr/>
                    </a:p>
                  </a:txBody>
                  <a:tcPr marL="0" marR="0"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457200" y="381000"/>
            <a:ext cx="8229600" cy="926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600">
                <a:solidFill>
                  <a:srgbClr val="000000"/>
                </a:solidFill>
                <a:latin typeface="Comic Sans MS"/>
                <a:ea typeface="Comic Sans MS"/>
                <a:cs typeface="Comic Sans MS"/>
                <a:sym typeface="Comic Sans MS"/>
              </a:rPr>
              <a:t>ELABORATE</a:t>
            </a:r>
            <a:endParaRPr sz="3600">
              <a:solidFill>
                <a:srgbClr val="000000"/>
              </a:solidFill>
              <a:latin typeface="Comic Sans MS"/>
              <a:ea typeface="Comic Sans MS"/>
              <a:cs typeface="Comic Sans MS"/>
              <a:sym typeface="Comic Sans MS"/>
            </a:endParaRPr>
          </a:p>
        </p:txBody>
      </p:sp>
      <p:sp>
        <p:nvSpPr>
          <p:cNvPr id="688" name="Shape 688"/>
          <p:cNvSpPr txBox="1">
            <a:spLocks noGrp="1"/>
          </p:cNvSpPr>
          <p:nvPr>
            <p:ph type="body" idx="1"/>
          </p:nvPr>
        </p:nvSpPr>
        <p:spPr>
          <a:xfrm>
            <a:off x="353675" y="1199375"/>
            <a:ext cx="8441700" cy="4896600"/>
          </a:xfrm>
          <a:prstGeom prst="rect">
            <a:avLst/>
          </a:prstGeom>
        </p:spPr>
        <p:txBody>
          <a:bodyPr spcFirstLastPara="1" wrap="square" lIns="91425" tIns="91425" rIns="91425" bIns="91425" anchor="t" anchorCtr="0">
            <a:noAutofit/>
          </a:bodyPr>
          <a:lstStyle/>
          <a:p>
            <a:pPr marL="342900" lvl="0" indent="-342900" rtl="0">
              <a:lnSpc>
                <a:spcPct val="100000"/>
              </a:lnSpc>
              <a:spcBef>
                <a:spcPts val="640"/>
              </a:spcBef>
              <a:spcAft>
                <a:spcPts val="0"/>
              </a:spcAft>
              <a:buClr>
                <a:schemeClr val="accent5"/>
              </a:buClr>
              <a:buSzPts val="2080"/>
              <a:buFont typeface="Noto Sans Symbols"/>
              <a:buNone/>
            </a:pPr>
            <a:r>
              <a:rPr lang="en-US">
                <a:solidFill>
                  <a:srgbClr val="000000"/>
                </a:solidFill>
                <a:latin typeface="Comic Sans MS"/>
                <a:ea typeface="Comic Sans MS"/>
                <a:cs typeface="Comic Sans MS"/>
                <a:sym typeface="Comic Sans MS"/>
              </a:rPr>
              <a:t> WORK ON PRACTICE PROBLEMS</a:t>
            </a:r>
            <a:endParaRPr>
              <a:solidFill>
                <a:srgbClr val="000000"/>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24"/>
        <p:cNvGrpSpPr/>
        <p:nvPr/>
      </p:nvGrpSpPr>
      <p:grpSpPr>
        <a:xfrm>
          <a:off x="0" y="0"/>
          <a:ext cx="0" cy="0"/>
          <a:chOff x="0" y="0"/>
          <a:chExt cx="0" cy="0"/>
        </a:xfrm>
      </p:grpSpPr>
      <p:pic>
        <p:nvPicPr>
          <p:cNvPr id="225" name="Shape 225"/>
          <p:cNvPicPr preferRelativeResize="0"/>
          <p:nvPr/>
        </p:nvPicPr>
        <p:blipFill>
          <a:blip r:embed="rId3">
            <a:alphaModFix/>
          </a:blip>
          <a:stretch>
            <a:fillRect/>
          </a:stretch>
        </p:blipFill>
        <p:spPr>
          <a:xfrm>
            <a:off x="1091750" y="984100"/>
            <a:ext cx="7350050" cy="5520251"/>
          </a:xfrm>
          <a:prstGeom prst="rect">
            <a:avLst/>
          </a:prstGeom>
          <a:noFill/>
          <a:ln>
            <a:noFill/>
          </a:ln>
        </p:spPr>
      </p:pic>
      <p:sp>
        <p:nvSpPr>
          <p:cNvPr id="226" name="Shape 226"/>
          <p:cNvSpPr txBox="1">
            <a:spLocks noGrp="1"/>
          </p:cNvSpPr>
          <p:nvPr>
            <p:ph type="title"/>
          </p:nvPr>
        </p:nvSpPr>
        <p:spPr>
          <a:xfrm>
            <a:off x="457200" y="199900"/>
            <a:ext cx="8229600" cy="692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Mendel’s Peas</a:t>
            </a:r>
            <a:endParaRPr>
              <a:solidFill>
                <a:srgbClr val="000000"/>
              </a:solidFill>
              <a:latin typeface="Comic Sans MS"/>
              <a:ea typeface="Comic Sans MS"/>
              <a:cs typeface="Comic Sans MS"/>
              <a:sym typeface="Comic Sans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title"/>
          </p:nvPr>
        </p:nvSpPr>
        <p:spPr>
          <a:xfrm>
            <a:off x="457200" y="381000"/>
            <a:ext cx="8229600" cy="1371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EVALUATE</a:t>
            </a:r>
            <a:endParaRPr>
              <a:solidFill>
                <a:srgbClr val="000000"/>
              </a:solidFill>
              <a:latin typeface="Comic Sans MS"/>
              <a:ea typeface="Comic Sans MS"/>
              <a:cs typeface="Comic Sans MS"/>
              <a:sym typeface="Comic Sans MS"/>
            </a:endParaRPr>
          </a:p>
        </p:txBody>
      </p:sp>
      <p:sp>
        <p:nvSpPr>
          <p:cNvPr id="695" name="Shape 695"/>
          <p:cNvSpPr txBox="1">
            <a:spLocks noGrp="1"/>
          </p:cNvSpPr>
          <p:nvPr>
            <p:ph type="body" idx="1"/>
          </p:nvPr>
        </p:nvSpPr>
        <p:spPr>
          <a:xfrm>
            <a:off x="457200" y="1353150"/>
            <a:ext cx="8229600" cy="47430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3000">
                <a:solidFill>
                  <a:srgbClr val="000000"/>
                </a:solidFill>
                <a:latin typeface="Comic Sans MS"/>
                <a:ea typeface="Comic Sans MS"/>
                <a:cs typeface="Comic Sans MS"/>
                <a:sym typeface="Comic Sans MS"/>
              </a:rPr>
              <a:t>What type of inheritance controls blood types in humans?</a:t>
            </a:r>
            <a:endParaRPr sz="3000">
              <a:solidFill>
                <a:srgbClr val="000000"/>
              </a:solidFill>
              <a:latin typeface="Comic Sans MS"/>
              <a:ea typeface="Comic Sans MS"/>
              <a:cs typeface="Comic Sans MS"/>
              <a:sym typeface="Comic Sans MS"/>
            </a:endParaRPr>
          </a:p>
          <a:p>
            <a:pPr marL="0" lvl="0" indent="0">
              <a:spcBef>
                <a:spcPts val="640"/>
              </a:spcBef>
              <a:spcAft>
                <a:spcPts val="0"/>
              </a:spcAft>
              <a:buNone/>
            </a:pPr>
            <a:r>
              <a:rPr lang="en-US" sz="3000">
                <a:solidFill>
                  <a:srgbClr val="000000"/>
                </a:solidFill>
                <a:latin typeface="Comic Sans MS"/>
                <a:ea typeface="Comic Sans MS"/>
                <a:cs typeface="Comic Sans MS"/>
                <a:sym typeface="Comic Sans MS"/>
              </a:rPr>
              <a:t>A. incomplete dominance</a:t>
            </a:r>
            <a:endParaRPr sz="3000">
              <a:solidFill>
                <a:srgbClr val="000000"/>
              </a:solidFill>
              <a:latin typeface="Comic Sans MS"/>
              <a:ea typeface="Comic Sans MS"/>
              <a:cs typeface="Comic Sans MS"/>
              <a:sym typeface="Comic Sans MS"/>
            </a:endParaRPr>
          </a:p>
          <a:p>
            <a:pPr marL="0" lvl="0" indent="0" rtl="0">
              <a:spcBef>
                <a:spcPts val="640"/>
              </a:spcBef>
              <a:spcAft>
                <a:spcPts val="0"/>
              </a:spcAft>
              <a:buNone/>
            </a:pPr>
            <a:r>
              <a:rPr lang="en-US" sz="3000">
                <a:solidFill>
                  <a:srgbClr val="000000"/>
                </a:solidFill>
                <a:latin typeface="Comic Sans MS"/>
                <a:ea typeface="Comic Sans MS"/>
                <a:cs typeface="Comic Sans MS"/>
                <a:sym typeface="Comic Sans MS"/>
              </a:rPr>
              <a:t>B. polygenic inheritance</a:t>
            </a:r>
            <a:endParaRPr sz="3000">
              <a:solidFill>
                <a:srgbClr val="000000"/>
              </a:solidFill>
              <a:latin typeface="Comic Sans MS"/>
              <a:ea typeface="Comic Sans MS"/>
              <a:cs typeface="Comic Sans MS"/>
              <a:sym typeface="Comic Sans MS"/>
            </a:endParaRPr>
          </a:p>
          <a:p>
            <a:pPr marL="0" lvl="0" indent="0" rtl="0">
              <a:spcBef>
                <a:spcPts val="0"/>
              </a:spcBef>
              <a:spcAft>
                <a:spcPts val="0"/>
              </a:spcAft>
              <a:buNone/>
            </a:pPr>
            <a:r>
              <a:rPr lang="en-US" sz="3000">
                <a:solidFill>
                  <a:srgbClr val="000000"/>
                </a:solidFill>
                <a:latin typeface="Comic Sans MS"/>
                <a:ea typeface="Comic Sans MS"/>
                <a:cs typeface="Comic Sans MS"/>
                <a:sym typeface="Comic Sans MS"/>
              </a:rPr>
              <a:t>C. multiple alleles</a:t>
            </a:r>
            <a:endParaRPr sz="3000">
              <a:solidFill>
                <a:srgbClr val="000000"/>
              </a:solidFill>
              <a:latin typeface="Comic Sans MS"/>
              <a:ea typeface="Comic Sans MS"/>
              <a:cs typeface="Comic Sans MS"/>
              <a:sym typeface="Comic Sans MS"/>
            </a:endParaRPr>
          </a:p>
          <a:p>
            <a:pPr marL="0" lvl="0" indent="0" rtl="0">
              <a:spcBef>
                <a:spcPts val="0"/>
              </a:spcBef>
              <a:spcAft>
                <a:spcPts val="0"/>
              </a:spcAft>
              <a:buNone/>
            </a:pPr>
            <a:r>
              <a:rPr lang="en-US" sz="3000">
                <a:solidFill>
                  <a:srgbClr val="000000"/>
                </a:solidFill>
                <a:latin typeface="Comic Sans MS"/>
                <a:ea typeface="Comic Sans MS"/>
                <a:cs typeface="Comic Sans MS"/>
                <a:sym typeface="Comic Sans MS"/>
              </a:rPr>
              <a:t>D. recessive genes</a:t>
            </a:r>
            <a:endParaRPr sz="3000">
              <a:solidFill>
                <a:srgbClr val="000000"/>
              </a:solidFill>
              <a:latin typeface="Comic Sans MS"/>
              <a:ea typeface="Comic Sans MS"/>
              <a:cs typeface="Comic Sans MS"/>
              <a:sym typeface="Comic Sans MS"/>
            </a:endParaRPr>
          </a:p>
          <a:p>
            <a:pPr marL="0" lvl="0" indent="0">
              <a:spcBef>
                <a:spcPts val="640"/>
              </a:spcBef>
              <a:spcAft>
                <a:spcPts val="0"/>
              </a:spcAft>
              <a:buNone/>
            </a:pPr>
            <a:endParaRPr sz="1200">
              <a:solidFill>
                <a:srgbClr val="FFFFFF"/>
              </a:solidFill>
              <a:latin typeface="Verdana"/>
              <a:ea typeface="Verdana"/>
              <a:cs typeface="Verdana"/>
              <a:sym typeface="Verdana"/>
            </a:endParaRPr>
          </a:p>
          <a:p>
            <a:pPr marL="0" lvl="0" indent="0" rtl="0">
              <a:spcBef>
                <a:spcPts val="640"/>
              </a:spcBef>
              <a:spcAft>
                <a:spcPts val="0"/>
              </a:spcAft>
              <a:buNone/>
            </a:pPr>
            <a:endParaRPr sz="1200">
              <a:solidFill>
                <a:srgbClr val="FFFFFF"/>
              </a:solidFill>
              <a:latin typeface="Verdana"/>
              <a:ea typeface="Verdana"/>
              <a:cs typeface="Verdana"/>
              <a:sym typeface="Verdana"/>
            </a:endParaRPr>
          </a:p>
          <a:p>
            <a:pPr marL="0" lvl="0" indent="0">
              <a:spcBef>
                <a:spcPts val="640"/>
              </a:spcBef>
              <a:spcAft>
                <a:spcPts val="0"/>
              </a:spcAft>
              <a:buNone/>
            </a:pPr>
            <a:endParaRPr sz="1200">
              <a:solidFill>
                <a:srgbClr val="FFFFFF"/>
              </a:solidFill>
              <a:latin typeface="Verdana"/>
              <a:ea typeface="Verdana"/>
              <a:cs typeface="Verdana"/>
              <a:sym typeface="Verdana"/>
            </a:endParaRPr>
          </a:p>
        </p:txBody>
      </p:sp>
      <p:sp>
        <p:nvSpPr>
          <p:cNvPr id="696" name="Shape 696"/>
          <p:cNvSpPr/>
          <p:nvPr/>
        </p:nvSpPr>
        <p:spPr>
          <a:xfrm>
            <a:off x="107700" y="3839950"/>
            <a:ext cx="349500" cy="292200"/>
          </a:xfrm>
          <a:prstGeom prst="rightArrow">
            <a:avLst>
              <a:gd name="adj1" fmla="val 50000"/>
              <a:gd name="adj2" fmla="val 604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
                                        </p:tgtEl>
                                        <p:attrNameLst>
                                          <p:attrName>style.visibility</p:attrName>
                                        </p:attrNameLst>
                                      </p:cBhvr>
                                      <p:to>
                                        <p:strVal val="visible"/>
                                      </p:to>
                                    </p:set>
                                    <p:animEffect transition="in" filter="fade">
                                      <p:cBhvr>
                                        <p:cTn id="7" dur="1"/>
                                        <p:tgtEl>
                                          <p:spTgt spid="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457200" y="134975"/>
            <a:ext cx="82296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a:solidFill>
                  <a:srgbClr val="000000"/>
                </a:solidFill>
                <a:latin typeface="Comic Sans MS"/>
                <a:ea typeface="Comic Sans MS"/>
                <a:cs typeface="Comic Sans MS"/>
                <a:sym typeface="Comic Sans MS"/>
              </a:rPr>
              <a:t>EVALUATE</a:t>
            </a:r>
            <a:endParaRPr>
              <a:solidFill>
                <a:srgbClr val="000000"/>
              </a:solidFill>
            </a:endParaRPr>
          </a:p>
        </p:txBody>
      </p:sp>
      <p:sp>
        <p:nvSpPr>
          <p:cNvPr id="702" name="Shape 702"/>
          <p:cNvSpPr txBox="1">
            <a:spLocks noGrp="1"/>
          </p:cNvSpPr>
          <p:nvPr>
            <p:ph type="body" idx="1"/>
          </p:nvPr>
        </p:nvSpPr>
        <p:spPr>
          <a:xfrm>
            <a:off x="457200" y="1276275"/>
            <a:ext cx="8229600" cy="4819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080"/>
              <a:buFont typeface="Noto Sans Symbols"/>
              <a:buNone/>
            </a:pPr>
            <a:r>
              <a:rPr lang="en-US" sz="3200" b="0" i="0" u="none">
                <a:solidFill>
                  <a:srgbClr val="000000"/>
                </a:solidFill>
                <a:latin typeface="Comic Sans MS"/>
                <a:ea typeface="Comic Sans MS"/>
                <a:cs typeface="Comic Sans MS"/>
                <a:sym typeface="Comic Sans MS"/>
              </a:rPr>
              <a:t>	Suppose that a mother has blood Type A and genotype </a:t>
            </a:r>
            <a:r>
              <a:rPr lang="en-US" sz="3200" b="1" i="0" u="none">
                <a:solidFill>
                  <a:srgbClr val="000000"/>
                </a:solidFill>
                <a:latin typeface="Comic Sans MS"/>
                <a:ea typeface="Comic Sans MS"/>
                <a:cs typeface="Comic Sans MS"/>
                <a:sym typeface="Comic Sans MS"/>
              </a:rPr>
              <a:t>I</a:t>
            </a:r>
            <a:r>
              <a:rPr lang="en-US" sz="3200" b="1" i="0" u="none" baseline="30000">
                <a:solidFill>
                  <a:srgbClr val="000000"/>
                </a:solidFill>
                <a:latin typeface="Comic Sans MS"/>
                <a:ea typeface="Comic Sans MS"/>
                <a:cs typeface="Comic Sans MS"/>
                <a:sym typeface="Comic Sans MS"/>
              </a:rPr>
              <a:t>A</a:t>
            </a:r>
            <a:r>
              <a:rPr lang="en-US" sz="3200" b="1" i="1" u="none">
                <a:solidFill>
                  <a:srgbClr val="000000"/>
                </a:solidFill>
                <a:latin typeface="Comic Sans MS"/>
                <a:ea typeface="Comic Sans MS"/>
                <a:cs typeface="Comic Sans MS"/>
                <a:sym typeface="Comic Sans MS"/>
              </a:rPr>
              <a:t>i </a:t>
            </a:r>
            <a:r>
              <a:rPr lang="en-US" sz="3200" b="0" i="0" u="none">
                <a:solidFill>
                  <a:srgbClr val="000000"/>
                </a:solidFill>
                <a:latin typeface="Comic Sans MS"/>
                <a:ea typeface="Comic Sans MS"/>
                <a:cs typeface="Comic Sans MS"/>
                <a:sym typeface="Comic Sans MS"/>
              </a:rPr>
              <a:t>and the father has blood Type B and genotype </a:t>
            </a:r>
            <a:r>
              <a:rPr lang="en-US" sz="3200" b="1" i="0" u="none">
                <a:solidFill>
                  <a:srgbClr val="000000"/>
                </a:solidFill>
                <a:latin typeface="Comic Sans MS"/>
                <a:ea typeface="Comic Sans MS"/>
                <a:cs typeface="Comic Sans MS"/>
                <a:sym typeface="Comic Sans MS"/>
              </a:rPr>
              <a:t>I</a:t>
            </a:r>
            <a:r>
              <a:rPr lang="en-US" sz="3200" b="1" i="0" u="none" baseline="30000">
                <a:solidFill>
                  <a:srgbClr val="000000"/>
                </a:solidFill>
                <a:latin typeface="Comic Sans MS"/>
                <a:ea typeface="Comic Sans MS"/>
                <a:cs typeface="Comic Sans MS"/>
                <a:sym typeface="Comic Sans MS"/>
              </a:rPr>
              <a:t>B</a:t>
            </a:r>
            <a:r>
              <a:rPr lang="en-US" sz="3200" b="1" i="1" u="none">
                <a:solidFill>
                  <a:srgbClr val="000000"/>
                </a:solidFill>
                <a:latin typeface="Comic Sans MS"/>
                <a:ea typeface="Comic Sans MS"/>
                <a:cs typeface="Comic Sans MS"/>
                <a:sym typeface="Comic Sans MS"/>
              </a:rPr>
              <a:t>i</a:t>
            </a:r>
            <a:r>
              <a:rPr lang="en-US" sz="3200" b="0" i="0" u="none">
                <a:solidFill>
                  <a:srgbClr val="000000"/>
                </a:solidFill>
                <a:latin typeface="Comic Sans MS"/>
                <a:ea typeface="Comic Sans MS"/>
                <a:cs typeface="Comic Sans MS"/>
                <a:sym typeface="Comic Sans MS"/>
              </a:rPr>
              <a:t>. Draw a Punnett square to show the possible genotypes of their children.</a:t>
            </a:r>
            <a:endParaRPr>
              <a:solidFill>
                <a:srgbClr val="000000"/>
              </a:solidFill>
            </a:endParaRPr>
          </a:p>
          <a:p>
            <a:pPr marL="342900" marR="0" lvl="0" indent="-342900" algn="l" rtl="0">
              <a:lnSpc>
                <a:spcPct val="100000"/>
              </a:lnSpc>
              <a:spcBef>
                <a:spcPts val="640"/>
              </a:spcBef>
              <a:spcAft>
                <a:spcPts val="0"/>
              </a:spcAft>
              <a:buClr>
                <a:schemeClr val="hlink"/>
              </a:buClr>
              <a:buSzPts val="2080"/>
              <a:buFont typeface="Noto Sans Symbols"/>
              <a:buNone/>
            </a:pPr>
            <a:endParaRPr sz="3200" b="0" i="0" u="none">
              <a:solidFill>
                <a:srgbClr val="000000"/>
              </a:solidFill>
              <a:latin typeface="Comic Sans MS"/>
              <a:ea typeface="Comic Sans MS"/>
              <a:cs typeface="Comic Sans MS"/>
              <a:sym typeface="Comic Sans MS"/>
            </a:endParaRPr>
          </a:p>
          <a:p>
            <a:pPr marL="342900" marR="0" lvl="0" indent="-342900" algn="l" rtl="0">
              <a:lnSpc>
                <a:spcPct val="100000"/>
              </a:lnSpc>
              <a:spcBef>
                <a:spcPts val="640"/>
              </a:spcBef>
              <a:spcAft>
                <a:spcPts val="0"/>
              </a:spcAft>
              <a:buClr>
                <a:schemeClr val="hlink"/>
              </a:buClr>
              <a:buSzPts val="2080"/>
              <a:buFont typeface="Noto Sans Symbols"/>
              <a:buNone/>
            </a:pPr>
            <a:r>
              <a:rPr lang="en-US" sz="3200" b="0" i="0" u="none">
                <a:solidFill>
                  <a:srgbClr val="000000"/>
                </a:solidFill>
                <a:latin typeface="Comic Sans MS"/>
                <a:ea typeface="Comic Sans MS"/>
                <a:cs typeface="Comic Sans MS"/>
                <a:sym typeface="Comic Sans MS"/>
              </a:rPr>
              <a:t>	What are the </a:t>
            </a:r>
            <a:r>
              <a:rPr lang="en-US" sz="3200" b="0" i="0" u="sng">
                <a:solidFill>
                  <a:srgbClr val="000000"/>
                </a:solidFill>
                <a:latin typeface="Comic Sans MS"/>
                <a:ea typeface="Comic Sans MS"/>
                <a:cs typeface="Comic Sans MS"/>
                <a:sym typeface="Comic Sans MS"/>
              </a:rPr>
              <a:t>phenotypes</a:t>
            </a:r>
            <a:r>
              <a:rPr lang="en-US" sz="3200" b="0" i="0" u="none">
                <a:solidFill>
                  <a:srgbClr val="000000"/>
                </a:solidFill>
                <a:latin typeface="Comic Sans MS"/>
                <a:ea typeface="Comic Sans MS"/>
                <a:cs typeface="Comic Sans MS"/>
                <a:sym typeface="Comic Sans MS"/>
              </a:rPr>
              <a:t> of the kids?</a:t>
            </a:r>
            <a:endParaRPr sz="3200" b="0" i="0" u="none">
              <a:solidFill>
                <a:srgbClr val="000000"/>
              </a:solidFill>
              <a:latin typeface="Comic Sans MS"/>
              <a:ea typeface="Comic Sans MS"/>
              <a:cs typeface="Comic Sans MS"/>
              <a:sym typeface="Comic Sans MS"/>
            </a:endParaRPr>
          </a:p>
          <a:p>
            <a:pPr marL="342900" marR="0" lvl="0" indent="-342900" algn="l" rtl="0">
              <a:lnSpc>
                <a:spcPct val="100000"/>
              </a:lnSpc>
              <a:spcBef>
                <a:spcPts val="640"/>
              </a:spcBef>
              <a:spcAft>
                <a:spcPts val="0"/>
              </a:spcAft>
              <a:buClr>
                <a:schemeClr val="hlink"/>
              </a:buClr>
              <a:buSzPts val="2080"/>
              <a:buFont typeface="Noto Sans Symbols"/>
              <a:buNone/>
            </a:pPr>
            <a:endParaRPr>
              <a:solidFill>
                <a:srgbClr val="000000"/>
              </a:solidFill>
              <a:latin typeface="Comic Sans MS"/>
              <a:ea typeface="Comic Sans MS"/>
              <a:cs typeface="Comic Sans MS"/>
              <a:sym typeface="Comic Sans MS"/>
            </a:endParaRPr>
          </a:p>
          <a:p>
            <a:pPr marL="342900" marR="0" lvl="0" indent="-342900" algn="l" rtl="0">
              <a:lnSpc>
                <a:spcPct val="100000"/>
              </a:lnSpc>
              <a:spcBef>
                <a:spcPts val="640"/>
              </a:spcBef>
              <a:spcAft>
                <a:spcPts val="0"/>
              </a:spcAft>
              <a:buClr>
                <a:schemeClr val="hlink"/>
              </a:buClr>
              <a:buSzPts val="2080"/>
              <a:buFont typeface="Noto Sans Symbols"/>
              <a:buNone/>
            </a:pPr>
            <a:r>
              <a:rPr lang="en-US">
                <a:solidFill>
                  <a:srgbClr val="000000"/>
                </a:solidFill>
                <a:latin typeface="Comic Sans MS"/>
                <a:ea typeface="Comic Sans MS"/>
                <a:cs typeface="Comic Sans MS"/>
                <a:sym typeface="Comic Sans MS"/>
              </a:rPr>
              <a:t>  </a:t>
            </a:r>
            <a:endParaRPr>
              <a:solidFill>
                <a:srgbClr val="000000"/>
              </a:solidFill>
              <a:latin typeface="Comic Sans MS"/>
              <a:ea typeface="Comic Sans MS"/>
              <a:cs typeface="Comic Sans MS"/>
              <a:sym typeface="Comic Sans MS"/>
            </a:endParaRPr>
          </a:p>
          <a:p>
            <a:pPr marL="342900" marR="0" lvl="0" indent="-342900" algn="l" rtl="0">
              <a:lnSpc>
                <a:spcPct val="100000"/>
              </a:lnSpc>
              <a:spcBef>
                <a:spcPts val="640"/>
              </a:spcBef>
              <a:spcAft>
                <a:spcPts val="0"/>
              </a:spcAft>
              <a:buClr>
                <a:schemeClr val="hlink"/>
              </a:buClr>
              <a:buSzPts val="2080"/>
              <a:buFont typeface="Noto Sans Symbols"/>
              <a:buNone/>
            </a:pPr>
            <a:endParaRPr>
              <a:solidFill>
                <a:srgbClr val="000000"/>
              </a:solidFill>
              <a:latin typeface="Comic Sans MS"/>
              <a:ea typeface="Comic Sans MS"/>
              <a:cs typeface="Comic Sans MS"/>
              <a:sym typeface="Comic Sans MS"/>
            </a:endParaRPr>
          </a:p>
          <a:p>
            <a:pPr marL="342900" marR="0" lvl="0" indent="-210820" algn="l" rtl="0">
              <a:spcBef>
                <a:spcPts val="640"/>
              </a:spcBef>
              <a:spcAft>
                <a:spcPts val="0"/>
              </a:spcAft>
              <a:buClr>
                <a:schemeClr val="hlink"/>
              </a:buClr>
              <a:buSzPts val="2080"/>
              <a:buFont typeface="Noto Sans Symbols"/>
              <a:buNone/>
            </a:pPr>
            <a:endParaRPr sz="3200" b="0" i="0" u="none">
              <a:solidFill>
                <a:srgbClr val="00000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2">
                                            <p:txEl>
                                              <p:pRg st="0" end="0"/>
                                            </p:txEl>
                                          </p:spTgt>
                                        </p:tgtEl>
                                        <p:attrNameLst>
                                          <p:attrName>style.visibility</p:attrName>
                                        </p:attrNameLst>
                                      </p:cBhvr>
                                      <p:to>
                                        <p:strVal val="visible"/>
                                      </p:to>
                                    </p:set>
                                    <p:anim calcmode="lin" valueType="num">
                                      <p:cBhvr additive="base">
                                        <p:cTn id="7" dur="500"/>
                                        <p:tgtEl>
                                          <p:spTgt spid="7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02">
                                            <p:txEl>
                                              <p:pRg st="1" end="1"/>
                                            </p:txEl>
                                          </p:spTgt>
                                        </p:tgtEl>
                                        <p:attrNameLst>
                                          <p:attrName>style.visibility</p:attrName>
                                        </p:attrNameLst>
                                      </p:cBhvr>
                                      <p:to>
                                        <p:strVal val="visible"/>
                                      </p:to>
                                    </p:set>
                                    <p:anim calcmode="lin" valueType="num">
                                      <p:cBhvr additive="base">
                                        <p:cTn id="12" dur="500"/>
                                        <p:tgtEl>
                                          <p:spTgt spid="7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02">
                                            <p:txEl>
                                              <p:pRg st="2" end="2"/>
                                            </p:txEl>
                                          </p:spTgt>
                                        </p:tgtEl>
                                        <p:attrNameLst>
                                          <p:attrName>style.visibility</p:attrName>
                                        </p:attrNameLst>
                                      </p:cBhvr>
                                      <p:to>
                                        <p:strVal val="visible"/>
                                      </p:to>
                                    </p:set>
                                    <p:anim calcmode="lin" valueType="num">
                                      <p:cBhvr additive="base">
                                        <p:cTn id="17" dur="500"/>
                                        <p:tgtEl>
                                          <p:spTgt spid="7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02">
                                            <p:txEl>
                                              <p:pRg st="3" end="3"/>
                                            </p:txEl>
                                          </p:spTgt>
                                        </p:tgtEl>
                                        <p:attrNameLst>
                                          <p:attrName>style.visibility</p:attrName>
                                        </p:attrNameLst>
                                      </p:cBhvr>
                                      <p:to>
                                        <p:strVal val="visible"/>
                                      </p:to>
                                    </p:set>
                                    <p:anim calcmode="lin" valueType="num">
                                      <p:cBhvr additive="base">
                                        <p:cTn id="22" dur="500"/>
                                        <p:tgtEl>
                                          <p:spTgt spid="7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02">
                                            <p:txEl>
                                              <p:pRg st="4" end="4"/>
                                            </p:txEl>
                                          </p:spTgt>
                                        </p:tgtEl>
                                        <p:attrNameLst>
                                          <p:attrName>style.visibility</p:attrName>
                                        </p:attrNameLst>
                                      </p:cBhvr>
                                      <p:to>
                                        <p:strVal val="visible"/>
                                      </p:to>
                                    </p:set>
                                    <p:anim calcmode="lin" valueType="num">
                                      <p:cBhvr additive="base">
                                        <p:cTn id="27" dur="500"/>
                                        <p:tgtEl>
                                          <p:spTgt spid="70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02">
                                            <p:txEl>
                                              <p:pRg st="5" end="5"/>
                                            </p:txEl>
                                          </p:spTgt>
                                        </p:tgtEl>
                                        <p:attrNameLst>
                                          <p:attrName>style.visibility</p:attrName>
                                        </p:attrNameLst>
                                      </p:cBhvr>
                                      <p:to>
                                        <p:strVal val="visible"/>
                                      </p:to>
                                    </p:set>
                                    <p:anim calcmode="lin" valueType="num">
                                      <p:cBhvr additive="base">
                                        <p:cTn id="32" dur="500"/>
                                        <p:tgtEl>
                                          <p:spTgt spid="70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02">
                                            <p:txEl>
                                              <p:pRg st="6" end="6"/>
                                            </p:txEl>
                                          </p:spTgt>
                                        </p:tgtEl>
                                        <p:attrNameLst>
                                          <p:attrName>style.visibility</p:attrName>
                                        </p:attrNameLst>
                                      </p:cBhvr>
                                      <p:to>
                                        <p:strVal val="visible"/>
                                      </p:to>
                                    </p:set>
                                    <p:anim calcmode="lin" valueType="num">
                                      <p:cBhvr additive="base">
                                        <p:cTn id="37" dur="500"/>
                                        <p:tgtEl>
                                          <p:spTgt spid="70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457200" y="381000"/>
            <a:ext cx="8229600" cy="849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EVALUATE</a:t>
            </a:r>
            <a:endParaRPr>
              <a:solidFill>
                <a:srgbClr val="000000"/>
              </a:solidFill>
              <a:latin typeface="Comic Sans MS"/>
              <a:ea typeface="Comic Sans MS"/>
              <a:cs typeface="Comic Sans MS"/>
              <a:sym typeface="Comic Sans MS"/>
            </a:endParaRPr>
          </a:p>
        </p:txBody>
      </p:sp>
      <p:sp>
        <p:nvSpPr>
          <p:cNvPr id="709" name="Shape 709"/>
          <p:cNvSpPr txBox="1">
            <a:spLocks noGrp="1"/>
          </p:cNvSpPr>
          <p:nvPr>
            <p:ph type="body" idx="1"/>
          </p:nvPr>
        </p:nvSpPr>
        <p:spPr>
          <a:xfrm>
            <a:off x="457200" y="1230000"/>
            <a:ext cx="8229600" cy="48660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2400">
                <a:solidFill>
                  <a:srgbClr val="000000"/>
                </a:solidFill>
                <a:latin typeface="Comic Sans MS"/>
                <a:ea typeface="Comic Sans MS"/>
                <a:cs typeface="Comic Sans MS"/>
                <a:sym typeface="Comic Sans MS"/>
              </a:rPr>
              <a:t>A man with type O blood has children with a woman who is heterozygous for type A blood. What is the probability that their children will have type A blood?</a:t>
            </a:r>
            <a:endParaRPr sz="2400">
              <a:solidFill>
                <a:srgbClr val="000000"/>
              </a:solidFill>
              <a:latin typeface="Comic Sans MS"/>
              <a:ea typeface="Comic Sans MS"/>
              <a:cs typeface="Comic Sans MS"/>
              <a:sym typeface="Comic Sans MS"/>
            </a:endParaRPr>
          </a:p>
          <a:p>
            <a:pPr marL="457200" lvl="0" indent="-381000" rtl="0">
              <a:spcBef>
                <a:spcPts val="64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0%</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25%</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50%</a:t>
            </a:r>
            <a:endParaRPr sz="2400">
              <a:solidFill>
                <a:srgbClr val="000000"/>
              </a:solidFill>
              <a:latin typeface="Comic Sans MS"/>
              <a:ea typeface="Comic Sans MS"/>
              <a:cs typeface="Comic Sans MS"/>
              <a:sym typeface="Comic Sans MS"/>
            </a:endParaRPr>
          </a:p>
          <a:p>
            <a:pPr marL="457200" lvl="0" indent="-38100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75%</a:t>
            </a:r>
            <a:endParaRPr sz="2400">
              <a:solidFill>
                <a:srgbClr val="000000"/>
              </a:solidFill>
              <a:latin typeface="Comic Sans MS"/>
              <a:ea typeface="Comic Sans MS"/>
              <a:cs typeface="Comic Sans MS"/>
              <a:sym typeface="Comic Sans MS"/>
            </a:endParaRPr>
          </a:p>
        </p:txBody>
      </p:sp>
      <p:sp>
        <p:nvSpPr>
          <p:cNvPr id="710" name="Shape 710"/>
          <p:cNvSpPr/>
          <p:nvPr/>
        </p:nvSpPr>
        <p:spPr>
          <a:xfrm>
            <a:off x="107700" y="3651925"/>
            <a:ext cx="349500" cy="292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0"/>
                                        </p:tgtEl>
                                        <p:attrNameLst>
                                          <p:attrName>style.visibility</p:attrName>
                                        </p:attrNameLst>
                                      </p:cBhvr>
                                      <p:to>
                                        <p:strVal val="visible"/>
                                      </p:to>
                                    </p:set>
                                    <p:animEffect transition="in" filter="fade">
                                      <p:cBhvr>
                                        <p:cTn id="7" dur="1"/>
                                        <p:tgtEl>
                                          <p:spTgt spid="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457200" y="199900"/>
            <a:ext cx="8229600" cy="6150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US" sz="3600">
                <a:solidFill>
                  <a:srgbClr val="000000"/>
                </a:solidFill>
                <a:latin typeface="Comic Sans MS"/>
                <a:ea typeface="Comic Sans MS"/>
                <a:cs typeface="Comic Sans MS"/>
                <a:sym typeface="Comic Sans MS"/>
              </a:rPr>
              <a:t>ENGAGE</a:t>
            </a:r>
            <a:endParaRPr sz="3600">
              <a:solidFill>
                <a:srgbClr val="000000"/>
              </a:solidFill>
              <a:latin typeface="Comic Sans MS"/>
              <a:ea typeface="Comic Sans MS"/>
              <a:cs typeface="Comic Sans MS"/>
              <a:sym typeface="Comic Sans MS"/>
            </a:endParaRPr>
          </a:p>
        </p:txBody>
      </p:sp>
      <p:pic>
        <p:nvPicPr>
          <p:cNvPr id="717" name="Shape 717"/>
          <p:cNvPicPr preferRelativeResize="0"/>
          <p:nvPr/>
        </p:nvPicPr>
        <p:blipFill>
          <a:blip r:embed="rId3">
            <a:alphaModFix/>
          </a:blip>
          <a:stretch>
            <a:fillRect/>
          </a:stretch>
        </p:blipFill>
        <p:spPr>
          <a:xfrm>
            <a:off x="123000" y="738075"/>
            <a:ext cx="5228075" cy="5935425"/>
          </a:xfrm>
          <a:prstGeom prst="rect">
            <a:avLst/>
          </a:prstGeom>
          <a:noFill/>
          <a:ln>
            <a:noFill/>
          </a:ln>
        </p:spPr>
      </p:pic>
      <p:sp>
        <p:nvSpPr>
          <p:cNvPr id="718" name="Shape 718"/>
          <p:cNvSpPr txBox="1">
            <a:spLocks noGrp="1"/>
          </p:cNvSpPr>
          <p:nvPr>
            <p:ph type="body" idx="2"/>
          </p:nvPr>
        </p:nvSpPr>
        <p:spPr>
          <a:xfrm>
            <a:off x="5627875" y="814900"/>
            <a:ext cx="3597900" cy="5858700"/>
          </a:xfrm>
          <a:prstGeom prst="rect">
            <a:avLst/>
          </a:prstGeom>
        </p:spPr>
        <p:txBody>
          <a:bodyPr spcFirstLastPara="1" wrap="square" lIns="91425" tIns="91425" rIns="91425" bIns="91425" anchor="t" anchorCtr="0">
            <a:noAutofit/>
          </a:bodyPr>
          <a:lstStyle/>
          <a:p>
            <a:pPr marL="0" lvl="0" indent="0">
              <a:spcBef>
                <a:spcPts val="560"/>
              </a:spcBef>
              <a:spcAft>
                <a:spcPts val="0"/>
              </a:spcAft>
              <a:buNone/>
            </a:pPr>
            <a:r>
              <a:rPr lang="en-US" sz="2400">
                <a:solidFill>
                  <a:srgbClr val="000000"/>
                </a:solidFill>
                <a:latin typeface="Comic Sans MS"/>
                <a:ea typeface="Comic Sans MS"/>
                <a:cs typeface="Comic Sans MS"/>
                <a:sym typeface="Comic Sans MS"/>
              </a:rPr>
              <a:t>We’ve discussed how to determine the probability of traits passed from out parents.  However, how can we determine what traits may run through our family tree?</a:t>
            </a:r>
            <a:endParaRPr sz="2400">
              <a:solidFill>
                <a:srgbClr val="000000"/>
              </a:solidFill>
              <a:latin typeface="Comic Sans MS"/>
              <a:ea typeface="Comic Sans MS"/>
              <a:cs typeface="Comic Sans MS"/>
              <a:sym typeface="Comic Sans MS"/>
            </a:endParaRPr>
          </a:p>
          <a:p>
            <a:pPr marL="0" lvl="0" indent="0">
              <a:spcBef>
                <a:spcPts val="560"/>
              </a:spcBef>
              <a:spcAft>
                <a:spcPts val="0"/>
              </a:spcAft>
              <a:buNone/>
            </a:pPr>
            <a:endParaRPr sz="2400">
              <a:solidFill>
                <a:srgbClr val="000000"/>
              </a:solidFill>
              <a:latin typeface="Comic Sans MS"/>
              <a:ea typeface="Comic Sans MS"/>
              <a:cs typeface="Comic Sans MS"/>
              <a:sym typeface="Comic Sans MS"/>
            </a:endParaRPr>
          </a:p>
          <a:p>
            <a:pPr marL="0" lvl="0" indent="0">
              <a:spcBef>
                <a:spcPts val="560"/>
              </a:spcBef>
              <a:spcAft>
                <a:spcPts val="0"/>
              </a:spcAft>
              <a:buNone/>
            </a:pPr>
            <a:r>
              <a:rPr lang="en-US" sz="2400">
                <a:solidFill>
                  <a:srgbClr val="000000"/>
                </a:solidFill>
                <a:latin typeface="Comic Sans MS"/>
                <a:ea typeface="Comic Sans MS"/>
                <a:cs typeface="Comic Sans MS"/>
                <a:sym typeface="Comic Sans MS"/>
              </a:rPr>
              <a:t>What do you think the lines in this pedigree show?</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23"/>
        <p:cNvGrpSpPr/>
        <p:nvPr/>
      </p:nvGrpSpPr>
      <p:grpSpPr>
        <a:xfrm>
          <a:off x="0" y="0"/>
          <a:ext cx="0" cy="0"/>
          <a:chOff x="0" y="0"/>
          <a:chExt cx="0" cy="0"/>
        </a:xfrm>
      </p:grpSpPr>
      <p:sp>
        <p:nvSpPr>
          <p:cNvPr id="724" name="Shape 724"/>
          <p:cNvSpPr txBox="1">
            <a:spLocks noGrp="1"/>
          </p:cNvSpPr>
          <p:nvPr>
            <p:ph type="title"/>
          </p:nvPr>
        </p:nvSpPr>
        <p:spPr>
          <a:xfrm>
            <a:off x="457200" y="215275"/>
            <a:ext cx="8229600" cy="1045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EXPLORE</a:t>
            </a:r>
            <a:endParaRPr>
              <a:solidFill>
                <a:srgbClr val="000000"/>
              </a:solidFill>
              <a:latin typeface="Comic Sans MS"/>
              <a:ea typeface="Comic Sans MS"/>
              <a:cs typeface="Comic Sans MS"/>
              <a:sym typeface="Comic Sans MS"/>
            </a:endParaRPr>
          </a:p>
        </p:txBody>
      </p:sp>
      <p:sp>
        <p:nvSpPr>
          <p:cNvPr id="725" name="Shape 725"/>
          <p:cNvSpPr txBox="1">
            <a:spLocks noGrp="1"/>
          </p:cNvSpPr>
          <p:nvPr>
            <p:ph type="body" idx="1"/>
          </p:nvPr>
        </p:nvSpPr>
        <p:spPr>
          <a:xfrm>
            <a:off x="457200" y="1076375"/>
            <a:ext cx="8229600" cy="5019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000000"/>
                </a:solidFill>
                <a:latin typeface="Comic Sans MS"/>
                <a:ea typeface="Comic Sans MS"/>
                <a:cs typeface="Comic Sans MS"/>
                <a:sym typeface="Comic Sans MS"/>
              </a:rPr>
              <a:t>PEDIGREE PROJECT</a:t>
            </a:r>
            <a:endParaRPr>
              <a:solidFill>
                <a:srgbClr val="000000"/>
              </a:solidFill>
              <a:latin typeface="Comic Sans MS"/>
              <a:ea typeface="Comic Sans MS"/>
              <a:cs typeface="Comic Sans MS"/>
              <a:sym typeface="Comic Sans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729"/>
        <p:cNvGrpSpPr/>
        <p:nvPr/>
      </p:nvGrpSpPr>
      <p:grpSpPr>
        <a:xfrm>
          <a:off x="0" y="0"/>
          <a:ext cx="0" cy="0"/>
          <a:chOff x="0" y="0"/>
          <a:chExt cx="0" cy="0"/>
        </a:xfrm>
      </p:grpSpPr>
      <p:sp>
        <p:nvSpPr>
          <p:cNvPr id="730" name="Shape 730"/>
          <p:cNvSpPr txBox="1"/>
          <p:nvPr/>
        </p:nvSpPr>
        <p:spPr>
          <a:xfrm>
            <a:off x="152400" y="107625"/>
            <a:ext cx="5613900" cy="6550500"/>
          </a:xfrm>
          <a:prstGeom prst="rect">
            <a:avLst/>
          </a:prstGeom>
          <a:noFill/>
          <a:ln>
            <a:noFill/>
          </a:ln>
        </p:spPr>
        <p:txBody>
          <a:bodyPr spcFirstLastPara="1" wrap="square" lIns="91425" tIns="45700" rIns="91425" bIns="45700" anchor="ctr" anchorCtr="0">
            <a:noAutofit/>
          </a:bodyPr>
          <a:lstStyle/>
          <a:p>
            <a:pPr marL="350837" marR="0" lvl="0" indent="-350837" algn="l" rtl="0">
              <a:lnSpc>
                <a:spcPct val="100000"/>
              </a:lnSpc>
              <a:spcBef>
                <a:spcPts val="0"/>
              </a:spcBef>
              <a:spcAft>
                <a:spcPts val="0"/>
              </a:spcAft>
              <a:buClr>
                <a:schemeClr val="lt1"/>
              </a:buClr>
              <a:buSzPts val="2000"/>
              <a:buFont typeface="Comic Sans MS"/>
              <a:buNone/>
            </a:pPr>
            <a:r>
              <a:rPr lang="en-US" sz="2000" b="0" i="0" u="none">
                <a:latin typeface="Comic Sans MS"/>
                <a:ea typeface="Comic Sans MS"/>
                <a:cs typeface="Comic Sans MS"/>
                <a:sym typeface="Comic Sans MS"/>
              </a:rPr>
              <a:t>Pedigrees</a:t>
            </a:r>
            <a:endParaRPr sz="2000" b="0" i="0" u="none">
              <a:latin typeface="Comic Sans MS"/>
              <a:ea typeface="Comic Sans MS"/>
              <a:cs typeface="Comic Sans MS"/>
              <a:sym typeface="Comic Sans MS"/>
            </a:endParaRPr>
          </a:p>
          <a:p>
            <a:pPr marL="0" marR="0" lvl="0" indent="0" algn="l" rtl="0">
              <a:lnSpc>
                <a:spcPct val="100000"/>
              </a:lnSpc>
              <a:spcBef>
                <a:spcPts val="600"/>
              </a:spcBef>
              <a:spcAft>
                <a:spcPts val="0"/>
              </a:spcAft>
              <a:buNone/>
            </a:pPr>
            <a:r>
              <a:rPr lang="en-US" sz="2000" b="0" i="0" u="none">
                <a:latin typeface="Comic Sans MS"/>
                <a:ea typeface="Comic Sans MS"/>
                <a:cs typeface="Comic Sans MS"/>
                <a:sym typeface="Comic Sans MS"/>
              </a:rPr>
              <a:t>Graphic representation of how a trait </a:t>
            </a:r>
            <a:endParaRPr sz="2000" b="0" i="0" u="none">
              <a:latin typeface="Comic Sans MS"/>
              <a:ea typeface="Comic Sans MS"/>
              <a:cs typeface="Comic Sans MS"/>
              <a:sym typeface="Comic Sans MS"/>
            </a:endParaRPr>
          </a:p>
          <a:p>
            <a:pPr marL="0" marR="0" lvl="0" indent="0" algn="l" rtl="0">
              <a:lnSpc>
                <a:spcPct val="100000"/>
              </a:lnSpc>
              <a:spcBef>
                <a:spcPts val="600"/>
              </a:spcBef>
              <a:spcAft>
                <a:spcPts val="0"/>
              </a:spcAft>
              <a:buNone/>
            </a:pPr>
            <a:r>
              <a:rPr lang="en-US" sz="2000" b="0" i="0" u="none">
                <a:latin typeface="Comic Sans MS"/>
                <a:ea typeface="Comic Sans MS"/>
                <a:cs typeface="Comic Sans MS"/>
                <a:sym typeface="Comic Sans MS"/>
              </a:rPr>
              <a:t>is passed from parents to offspring.</a:t>
            </a:r>
            <a:endParaRPr sz="2000" b="0" i="0" u="none">
              <a:latin typeface="Comic Sans MS"/>
              <a:ea typeface="Comic Sans MS"/>
              <a:cs typeface="Comic Sans MS"/>
              <a:sym typeface="Comic Sans MS"/>
            </a:endParaRPr>
          </a:p>
          <a:p>
            <a:pPr marL="350837" marR="0" lvl="0" indent="-350837" algn="l" rtl="0">
              <a:lnSpc>
                <a:spcPct val="100000"/>
              </a:lnSpc>
              <a:spcBef>
                <a:spcPts val="600"/>
              </a:spcBef>
              <a:spcAft>
                <a:spcPts val="0"/>
              </a:spcAft>
              <a:buClr>
                <a:schemeClr val="lt1"/>
              </a:buClr>
              <a:buSzPts val="2000"/>
              <a:buFont typeface="Tahoma"/>
              <a:buNone/>
            </a:pPr>
            <a:endParaRPr sz="2000" b="0" i="0" u="none">
              <a:latin typeface="Comic Sans MS"/>
              <a:ea typeface="Comic Sans MS"/>
              <a:cs typeface="Comic Sans MS"/>
              <a:sym typeface="Comic Sans MS"/>
            </a:endParaRPr>
          </a:p>
          <a:p>
            <a:pPr marL="350837" marR="0" lvl="0" indent="-350837" algn="l" rtl="0">
              <a:lnSpc>
                <a:spcPct val="100000"/>
              </a:lnSpc>
              <a:spcBef>
                <a:spcPts val="600"/>
              </a:spcBef>
              <a:spcAft>
                <a:spcPts val="0"/>
              </a:spcAft>
              <a:buClr>
                <a:srgbClr val="000000"/>
              </a:buClr>
              <a:buSzPts val="2000"/>
              <a:buFont typeface="Calibri"/>
              <a:buAutoNum type="arabicPeriod"/>
            </a:pPr>
            <a:r>
              <a:rPr lang="en-US" sz="2000" b="0" i="0" u="none">
                <a:latin typeface="Comic Sans MS"/>
                <a:ea typeface="Comic Sans MS"/>
                <a:cs typeface="Comic Sans MS"/>
                <a:sym typeface="Comic Sans MS"/>
              </a:rPr>
              <a:t>Circles are for females.</a:t>
            </a:r>
            <a:endParaRPr sz="2000" b="0" i="0" u="none">
              <a:latin typeface="Comic Sans MS"/>
              <a:ea typeface="Comic Sans MS"/>
              <a:cs typeface="Comic Sans MS"/>
              <a:sym typeface="Comic Sans MS"/>
            </a:endParaRPr>
          </a:p>
          <a:p>
            <a:pPr marL="350837" marR="0" lvl="0" indent="-350837" algn="l" rtl="0">
              <a:lnSpc>
                <a:spcPct val="100000"/>
              </a:lnSpc>
              <a:spcBef>
                <a:spcPts val="600"/>
              </a:spcBef>
              <a:spcAft>
                <a:spcPts val="0"/>
              </a:spcAft>
              <a:buClr>
                <a:srgbClr val="000000"/>
              </a:buClr>
              <a:buSzPts val="2000"/>
              <a:buFont typeface="Calibri"/>
              <a:buAutoNum type="arabicPeriod"/>
            </a:pPr>
            <a:r>
              <a:rPr lang="en-US" sz="2000" b="0" i="0" u="none">
                <a:latin typeface="Comic Sans MS"/>
                <a:ea typeface="Comic Sans MS"/>
                <a:cs typeface="Comic Sans MS"/>
                <a:sym typeface="Comic Sans MS"/>
              </a:rPr>
              <a:t>Squares are for males.</a:t>
            </a:r>
            <a:endParaRPr sz="2000" b="0" i="0" u="none">
              <a:latin typeface="Comic Sans MS"/>
              <a:ea typeface="Comic Sans MS"/>
              <a:cs typeface="Comic Sans MS"/>
              <a:sym typeface="Comic Sans MS"/>
            </a:endParaRPr>
          </a:p>
          <a:p>
            <a:pPr marL="350837" marR="0" lvl="0" indent="-350837" algn="l" rtl="0">
              <a:lnSpc>
                <a:spcPct val="100000"/>
              </a:lnSpc>
              <a:spcBef>
                <a:spcPts val="600"/>
              </a:spcBef>
              <a:spcAft>
                <a:spcPts val="0"/>
              </a:spcAft>
              <a:buClr>
                <a:srgbClr val="000000"/>
              </a:buClr>
              <a:buSzPts val="2000"/>
              <a:buFont typeface="Calibri"/>
              <a:buAutoNum type="arabicPeriod"/>
            </a:pPr>
            <a:r>
              <a:rPr lang="en-US" sz="2000" b="0" i="0" u="none">
                <a:latin typeface="Comic Sans MS"/>
                <a:ea typeface="Comic Sans MS"/>
                <a:cs typeface="Comic Sans MS"/>
                <a:sym typeface="Comic Sans MS"/>
              </a:rPr>
              <a:t>Horizontal lines connecting a male and a female represent a marriage.</a:t>
            </a:r>
            <a:endParaRPr sz="2000" b="0" i="0" u="none">
              <a:latin typeface="Comic Sans MS"/>
              <a:ea typeface="Comic Sans MS"/>
              <a:cs typeface="Comic Sans MS"/>
              <a:sym typeface="Comic Sans MS"/>
            </a:endParaRPr>
          </a:p>
          <a:p>
            <a:pPr marL="350837" marR="0" lvl="0" indent="-350837" algn="l" rtl="0">
              <a:lnSpc>
                <a:spcPct val="100000"/>
              </a:lnSpc>
              <a:spcBef>
                <a:spcPts val="600"/>
              </a:spcBef>
              <a:spcAft>
                <a:spcPts val="0"/>
              </a:spcAft>
              <a:buClr>
                <a:srgbClr val="000000"/>
              </a:buClr>
              <a:buSzPts val="2000"/>
              <a:buFont typeface="Calibri"/>
              <a:buAutoNum type="arabicPeriod"/>
            </a:pPr>
            <a:r>
              <a:rPr lang="en-US" sz="2000" b="0" i="0" u="none">
                <a:latin typeface="Comic Sans MS"/>
                <a:ea typeface="Comic Sans MS"/>
                <a:cs typeface="Comic Sans MS"/>
                <a:sym typeface="Comic Sans MS"/>
              </a:rPr>
              <a:t>Vertical line and brackets connect parent to offspring.</a:t>
            </a:r>
            <a:endParaRPr/>
          </a:p>
          <a:p>
            <a:pPr marL="350837" marR="0" lvl="0" indent="-350837" algn="l" rtl="0">
              <a:lnSpc>
                <a:spcPct val="100000"/>
              </a:lnSpc>
              <a:spcBef>
                <a:spcPts val="0"/>
              </a:spcBef>
              <a:spcAft>
                <a:spcPts val="0"/>
              </a:spcAft>
              <a:buClr>
                <a:srgbClr val="000000"/>
              </a:buClr>
              <a:buSzPts val="2000"/>
              <a:buFont typeface="Calibri"/>
              <a:buAutoNum type="arabicPeriod"/>
            </a:pPr>
            <a:r>
              <a:rPr lang="en-US" sz="2000" b="0" i="0" u="none">
                <a:latin typeface="Comic Sans MS"/>
                <a:ea typeface="Comic Sans MS"/>
                <a:cs typeface="Comic Sans MS"/>
                <a:sym typeface="Comic Sans MS"/>
              </a:rPr>
              <a:t>A shaded circle or square indicates a person has the trait. </a:t>
            </a:r>
            <a:endParaRPr sz="2000" b="0" i="0" u="none">
              <a:latin typeface="Comic Sans MS"/>
              <a:ea typeface="Comic Sans MS"/>
              <a:cs typeface="Comic Sans MS"/>
              <a:sym typeface="Comic Sans MS"/>
            </a:endParaRPr>
          </a:p>
          <a:p>
            <a:pPr marL="350837" marR="0" lvl="0" indent="-350837" algn="l" rtl="0">
              <a:lnSpc>
                <a:spcPct val="100000"/>
              </a:lnSpc>
              <a:spcBef>
                <a:spcPts val="0"/>
              </a:spcBef>
              <a:spcAft>
                <a:spcPts val="0"/>
              </a:spcAft>
              <a:buClr>
                <a:srgbClr val="000000"/>
              </a:buClr>
              <a:buSzPts val="2000"/>
              <a:buFont typeface="Calibri"/>
              <a:buAutoNum type="arabicPeriod"/>
            </a:pPr>
            <a:r>
              <a:rPr lang="en-US" sz="2000" b="0" i="0" u="none">
                <a:latin typeface="Comic Sans MS"/>
                <a:ea typeface="Comic Sans MS"/>
                <a:cs typeface="Comic Sans MS"/>
                <a:sym typeface="Comic Sans MS"/>
              </a:rPr>
              <a:t>A circle or square NOT shaded represents an individual who does NOT have the trait.</a:t>
            </a:r>
            <a:endParaRPr sz="2000" b="0" i="0" u="none">
              <a:latin typeface="Comic Sans MS"/>
              <a:ea typeface="Comic Sans MS"/>
              <a:cs typeface="Comic Sans MS"/>
              <a:sym typeface="Comic Sans MS"/>
            </a:endParaRPr>
          </a:p>
          <a:p>
            <a:pPr marL="350837" marR="0" lvl="0" indent="-350837" algn="l" rtl="0">
              <a:lnSpc>
                <a:spcPct val="100000"/>
              </a:lnSpc>
              <a:spcBef>
                <a:spcPts val="0"/>
              </a:spcBef>
              <a:spcAft>
                <a:spcPts val="0"/>
              </a:spcAft>
              <a:buClr>
                <a:srgbClr val="000000"/>
              </a:buClr>
              <a:buSzPts val="2000"/>
              <a:buFont typeface="Calibri"/>
              <a:buAutoNum type="arabicPeriod"/>
            </a:pPr>
            <a:r>
              <a:rPr lang="en-US" sz="2000" b="0" i="0" u="none">
                <a:latin typeface="Comic Sans MS"/>
                <a:ea typeface="Comic Sans MS"/>
                <a:cs typeface="Comic Sans MS"/>
                <a:sym typeface="Comic Sans MS"/>
              </a:rPr>
              <a:t>Partial shade indicates a carrier </a:t>
            </a:r>
            <a:r>
              <a:rPr lang="en-US" sz="2000" b="0" i="0" u="none">
                <a:latin typeface="Calibri"/>
                <a:ea typeface="Calibri"/>
                <a:cs typeface="Calibri"/>
                <a:sym typeface="Calibri"/>
              </a:rPr>
              <a:t>–</a:t>
            </a:r>
            <a:r>
              <a:rPr lang="en-US" sz="2000" b="0" i="0" u="none">
                <a:latin typeface="Comic Sans MS"/>
                <a:ea typeface="Comic Sans MS"/>
                <a:cs typeface="Comic Sans MS"/>
                <a:sym typeface="Comic Sans MS"/>
              </a:rPr>
              <a:t> someone who is heterozygous for the trait. </a:t>
            </a:r>
            <a:endParaRPr/>
          </a:p>
        </p:txBody>
      </p:sp>
      <p:sp>
        <p:nvSpPr>
          <p:cNvPr id="731" name="Shape 731"/>
          <p:cNvSpPr/>
          <p:nvPr/>
        </p:nvSpPr>
        <p:spPr>
          <a:xfrm>
            <a:off x="3451943" y="2020988"/>
            <a:ext cx="304800" cy="304800"/>
          </a:xfrm>
          <a:prstGeom prst="ellipse">
            <a:avLst/>
          </a:prstGeom>
          <a:solidFill>
            <a:srgbClr val="000000"/>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732" name="Shape 732"/>
          <p:cNvSpPr txBox="1"/>
          <p:nvPr/>
        </p:nvSpPr>
        <p:spPr>
          <a:xfrm>
            <a:off x="3403620" y="2429775"/>
            <a:ext cx="308100" cy="303300"/>
          </a:xfrm>
          <a:prstGeom prst="rect">
            <a:avLst/>
          </a:prstGeom>
          <a:solidFill>
            <a:srgbClr val="000000"/>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733" name="Shape 733"/>
          <p:cNvSpPr txBox="1"/>
          <p:nvPr/>
        </p:nvSpPr>
        <p:spPr>
          <a:xfrm>
            <a:off x="5454543" y="5562550"/>
            <a:ext cx="385800" cy="303300"/>
          </a:xfrm>
          <a:prstGeom prst="rect">
            <a:avLst/>
          </a:prstGeom>
          <a:solidFill>
            <a:srgbClr val="FFFFFF"/>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734" name="Shape 734"/>
          <p:cNvSpPr txBox="1"/>
          <p:nvPr/>
        </p:nvSpPr>
        <p:spPr>
          <a:xfrm>
            <a:off x="5173575" y="5562550"/>
            <a:ext cx="304800" cy="303300"/>
          </a:xfrm>
          <a:prstGeom prst="rect">
            <a:avLst/>
          </a:prstGeom>
          <a:solidFill>
            <a:srgbClr val="000000"/>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735" name="Shape 735"/>
          <p:cNvSpPr txBox="1"/>
          <p:nvPr/>
        </p:nvSpPr>
        <p:spPr>
          <a:xfrm>
            <a:off x="3143843" y="4392300"/>
            <a:ext cx="308100" cy="303300"/>
          </a:xfrm>
          <a:prstGeom prst="rect">
            <a:avLst/>
          </a:prstGeom>
          <a:solidFill>
            <a:srgbClr val="000000"/>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pic>
        <p:nvPicPr>
          <p:cNvPr id="736" name="Shape 736"/>
          <p:cNvPicPr preferRelativeResize="0"/>
          <p:nvPr/>
        </p:nvPicPr>
        <p:blipFill>
          <a:blip r:embed="rId3">
            <a:alphaModFix/>
          </a:blip>
          <a:stretch>
            <a:fillRect/>
          </a:stretch>
        </p:blipFill>
        <p:spPr>
          <a:xfrm>
            <a:off x="4828275" y="107625"/>
            <a:ext cx="4315725" cy="28293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741"/>
        <p:cNvGrpSpPr/>
        <p:nvPr/>
      </p:nvGrpSpPr>
      <p:grpSpPr>
        <a:xfrm>
          <a:off x="0" y="0"/>
          <a:ext cx="0" cy="0"/>
          <a:chOff x="0" y="0"/>
          <a:chExt cx="0" cy="0"/>
        </a:xfrm>
      </p:grpSpPr>
      <p:sp>
        <p:nvSpPr>
          <p:cNvPr id="742" name="Shape 742"/>
          <p:cNvSpPr txBox="1">
            <a:spLocks noGrp="1"/>
          </p:cNvSpPr>
          <p:nvPr>
            <p:ph type="title"/>
          </p:nvPr>
        </p:nvSpPr>
        <p:spPr>
          <a:xfrm>
            <a:off x="311700" y="246029"/>
            <a:ext cx="8520600" cy="6459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US" b="0">
                <a:solidFill>
                  <a:srgbClr val="000000"/>
                </a:solidFill>
                <a:latin typeface="Comic Sans MS"/>
                <a:ea typeface="Comic Sans MS"/>
                <a:cs typeface="Comic Sans MS"/>
                <a:sym typeface="Comic Sans MS"/>
              </a:rPr>
              <a:t>Interpreting a Pedigree</a:t>
            </a:r>
            <a:endParaRPr b="0">
              <a:solidFill>
                <a:srgbClr val="000000"/>
              </a:solidFill>
              <a:latin typeface="Comic Sans MS"/>
              <a:ea typeface="Comic Sans MS"/>
              <a:cs typeface="Comic Sans MS"/>
              <a:sym typeface="Comic Sans MS"/>
            </a:endParaRPr>
          </a:p>
        </p:txBody>
      </p:sp>
      <p:sp>
        <p:nvSpPr>
          <p:cNvPr id="743" name="Shape 743"/>
          <p:cNvSpPr txBox="1">
            <a:spLocks noGrp="1"/>
          </p:cNvSpPr>
          <p:nvPr>
            <p:ph type="body" idx="1"/>
          </p:nvPr>
        </p:nvSpPr>
        <p:spPr>
          <a:xfrm>
            <a:off x="92250" y="1014850"/>
            <a:ext cx="4397700" cy="5735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800" b="1">
                <a:solidFill>
                  <a:srgbClr val="000000"/>
                </a:solidFill>
                <a:latin typeface="Comic Sans MS"/>
                <a:ea typeface="Comic Sans MS"/>
                <a:cs typeface="Comic Sans MS"/>
                <a:sym typeface="Comic Sans MS"/>
              </a:rPr>
              <a:t>How would you determine if the pedigree chart shows an autosomal or X - linked disease?</a:t>
            </a:r>
            <a:endParaRPr sz="1800" b="1">
              <a:solidFill>
                <a:srgbClr val="000000"/>
              </a:solidFill>
              <a:latin typeface="Comic Sans MS"/>
              <a:ea typeface="Comic Sans MS"/>
              <a:cs typeface="Comic Sans MS"/>
              <a:sym typeface="Comic Sans MS"/>
            </a:endParaRPr>
          </a:p>
          <a:p>
            <a:pPr marL="0" lvl="0" indent="0">
              <a:spcBef>
                <a:spcPts val="1600"/>
              </a:spcBef>
              <a:spcAft>
                <a:spcPts val="0"/>
              </a:spcAft>
              <a:buNone/>
            </a:pPr>
            <a:r>
              <a:rPr lang="en-US" sz="1800">
                <a:solidFill>
                  <a:srgbClr val="000000"/>
                </a:solidFill>
                <a:latin typeface="Comic Sans MS"/>
                <a:ea typeface="Comic Sans MS"/>
                <a:cs typeface="Comic Sans MS"/>
                <a:sym typeface="Comic Sans MS"/>
              </a:rPr>
              <a:t>If most of the males in the pedigree are affected, then the disorder is </a:t>
            </a:r>
            <a:r>
              <a:rPr lang="en-US" sz="1800" b="1">
                <a:solidFill>
                  <a:srgbClr val="000000"/>
                </a:solidFill>
                <a:latin typeface="Comic Sans MS"/>
                <a:ea typeface="Comic Sans MS"/>
                <a:cs typeface="Comic Sans MS"/>
                <a:sym typeface="Comic Sans MS"/>
              </a:rPr>
              <a:t>X-linked.</a:t>
            </a:r>
            <a:r>
              <a:rPr lang="en-US" sz="1800">
                <a:solidFill>
                  <a:srgbClr val="000000"/>
                </a:solidFill>
                <a:latin typeface="Comic Sans MS"/>
                <a:ea typeface="Comic Sans MS"/>
                <a:cs typeface="Comic Sans MS"/>
                <a:sym typeface="Comic Sans MS"/>
              </a:rPr>
              <a:t> If it is a 50/50 ratio between men and women the disorder is </a:t>
            </a:r>
            <a:r>
              <a:rPr lang="en-US" sz="1800" b="1">
                <a:solidFill>
                  <a:srgbClr val="000000"/>
                </a:solidFill>
                <a:latin typeface="Comic Sans MS"/>
                <a:ea typeface="Comic Sans MS"/>
                <a:cs typeface="Comic Sans MS"/>
                <a:sym typeface="Comic Sans MS"/>
              </a:rPr>
              <a:t>autosomal</a:t>
            </a:r>
            <a:r>
              <a:rPr lang="en-US" sz="1800">
                <a:solidFill>
                  <a:srgbClr val="000000"/>
                </a:solidFill>
                <a:latin typeface="Comic Sans MS"/>
                <a:ea typeface="Comic Sans MS"/>
                <a:cs typeface="Comic Sans MS"/>
                <a:sym typeface="Comic Sans MS"/>
              </a:rPr>
              <a:t>.</a:t>
            </a:r>
            <a:endParaRPr sz="1800">
              <a:solidFill>
                <a:srgbClr val="000000"/>
              </a:solidFill>
              <a:latin typeface="Comic Sans MS"/>
              <a:ea typeface="Comic Sans MS"/>
              <a:cs typeface="Comic Sans MS"/>
              <a:sym typeface="Comic Sans MS"/>
            </a:endParaRPr>
          </a:p>
          <a:p>
            <a:pPr marL="0" lvl="0" indent="0">
              <a:spcBef>
                <a:spcPts val="1600"/>
              </a:spcBef>
              <a:spcAft>
                <a:spcPts val="0"/>
              </a:spcAft>
              <a:buNone/>
            </a:pPr>
            <a:r>
              <a:rPr lang="en-US" sz="1800" b="1">
                <a:solidFill>
                  <a:srgbClr val="000000"/>
                </a:solidFill>
                <a:latin typeface="Comic Sans MS"/>
                <a:ea typeface="Comic Sans MS"/>
                <a:cs typeface="Comic Sans MS"/>
                <a:sym typeface="Comic Sans MS"/>
              </a:rPr>
              <a:t>How would you determine whether the disorder is dominant or recessive?</a:t>
            </a:r>
            <a:endParaRPr sz="1800" b="1">
              <a:solidFill>
                <a:srgbClr val="000000"/>
              </a:solidFill>
              <a:latin typeface="Comic Sans MS"/>
              <a:ea typeface="Comic Sans MS"/>
              <a:cs typeface="Comic Sans MS"/>
              <a:sym typeface="Comic Sans MS"/>
            </a:endParaRPr>
          </a:p>
          <a:p>
            <a:pPr marL="0" lvl="0" indent="0">
              <a:spcBef>
                <a:spcPts val="1600"/>
              </a:spcBef>
              <a:spcAft>
                <a:spcPts val="0"/>
              </a:spcAft>
              <a:buNone/>
            </a:pPr>
            <a:r>
              <a:rPr lang="en-US" sz="1800">
                <a:solidFill>
                  <a:srgbClr val="000000"/>
                </a:solidFill>
                <a:latin typeface="Comic Sans MS"/>
                <a:ea typeface="Comic Sans MS"/>
                <a:cs typeface="Comic Sans MS"/>
                <a:sym typeface="Comic Sans MS"/>
              </a:rPr>
              <a:t>If the disorder is </a:t>
            </a:r>
            <a:r>
              <a:rPr lang="en-US" sz="1800" b="1">
                <a:solidFill>
                  <a:srgbClr val="000000"/>
                </a:solidFill>
                <a:latin typeface="Comic Sans MS"/>
                <a:ea typeface="Comic Sans MS"/>
                <a:cs typeface="Comic Sans MS"/>
                <a:sym typeface="Comic Sans MS"/>
              </a:rPr>
              <a:t>dominant,</a:t>
            </a:r>
            <a:r>
              <a:rPr lang="en-US" sz="1800">
                <a:solidFill>
                  <a:srgbClr val="000000"/>
                </a:solidFill>
                <a:latin typeface="Comic Sans MS"/>
                <a:ea typeface="Comic Sans MS"/>
                <a:cs typeface="Comic Sans MS"/>
                <a:sym typeface="Comic Sans MS"/>
              </a:rPr>
              <a:t> one of the parents must have the disorder.  If the disorder is </a:t>
            </a:r>
            <a:r>
              <a:rPr lang="en-US" sz="1800" b="1">
                <a:solidFill>
                  <a:srgbClr val="000000"/>
                </a:solidFill>
                <a:latin typeface="Comic Sans MS"/>
                <a:ea typeface="Comic Sans MS"/>
                <a:cs typeface="Comic Sans MS"/>
                <a:sym typeface="Comic Sans MS"/>
              </a:rPr>
              <a:t>recessive,</a:t>
            </a:r>
            <a:r>
              <a:rPr lang="en-US" sz="1800">
                <a:solidFill>
                  <a:srgbClr val="000000"/>
                </a:solidFill>
                <a:latin typeface="Comic Sans MS"/>
                <a:ea typeface="Comic Sans MS"/>
                <a:cs typeface="Comic Sans MS"/>
                <a:sym typeface="Comic Sans MS"/>
              </a:rPr>
              <a:t> neither parent has to have the disorder because they can be heterozygous.</a:t>
            </a:r>
            <a:endParaRPr sz="1800">
              <a:solidFill>
                <a:srgbClr val="000000"/>
              </a:solidFill>
              <a:latin typeface="Comic Sans MS"/>
              <a:ea typeface="Comic Sans MS"/>
              <a:cs typeface="Comic Sans MS"/>
              <a:sym typeface="Comic Sans MS"/>
            </a:endParaRPr>
          </a:p>
          <a:p>
            <a:pPr marL="0" lvl="0" indent="0">
              <a:spcBef>
                <a:spcPts val="1600"/>
              </a:spcBef>
              <a:spcAft>
                <a:spcPts val="1600"/>
              </a:spcAft>
              <a:buNone/>
            </a:pPr>
            <a:endParaRPr sz="1800">
              <a:solidFill>
                <a:srgbClr val="000000"/>
              </a:solidFill>
              <a:latin typeface="Comic Sans MS"/>
              <a:ea typeface="Comic Sans MS"/>
              <a:cs typeface="Comic Sans MS"/>
              <a:sym typeface="Comic Sans MS"/>
            </a:endParaRPr>
          </a:p>
        </p:txBody>
      </p:sp>
      <p:sp>
        <p:nvSpPr>
          <p:cNvPr id="744" name="Shape 744"/>
          <p:cNvSpPr txBox="1">
            <a:spLocks noGrp="1"/>
          </p:cNvSpPr>
          <p:nvPr>
            <p:ph type="body" idx="2"/>
          </p:nvPr>
        </p:nvSpPr>
        <p:spPr>
          <a:xfrm>
            <a:off x="4551525" y="891925"/>
            <a:ext cx="4397700" cy="57357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1600"/>
              </a:spcAft>
              <a:buNone/>
            </a:pPr>
            <a:endParaRPr>
              <a:highlight>
                <a:srgbClr val="FFFFFF"/>
              </a:highlight>
            </a:endParaRPr>
          </a:p>
        </p:txBody>
      </p:sp>
      <p:pic>
        <p:nvPicPr>
          <p:cNvPr id="745" name="Shape 745"/>
          <p:cNvPicPr preferRelativeResize="0"/>
          <p:nvPr/>
        </p:nvPicPr>
        <p:blipFill>
          <a:blip r:embed="rId3">
            <a:alphaModFix/>
          </a:blip>
          <a:stretch>
            <a:fillRect/>
          </a:stretch>
        </p:blipFill>
        <p:spPr>
          <a:xfrm>
            <a:off x="4551525" y="842975"/>
            <a:ext cx="4397700" cy="54768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750"/>
        <p:cNvGrpSpPr/>
        <p:nvPr/>
      </p:nvGrpSpPr>
      <p:grpSpPr>
        <a:xfrm>
          <a:off x="0" y="0"/>
          <a:ext cx="0" cy="0"/>
          <a:chOff x="0" y="0"/>
          <a:chExt cx="0" cy="0"/>
        </a:xfrm>
      </p:grpSpPr>
      <p:sp>
        <p:nvSpPr>
          <p:cNvPr id="751" name="Shape 751"/>
          <p:cNvSpPr txBox="1">
            <a:spLocks noGrp="1"/>
          </p:cNvSpPr>
          <p:nvPr>
            <p:ph type="title"/>
          </p:nvPr>
        </p:nvSpPr>
        <p:spPr>
          <a:xfrm>
            <a:off x="311700" y="496967"/>
            <a:ext cx="8520600" cy="860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0">
                <a:solidFill>
                  <a:srgbClr val="000000"/>
                </a:solidFill>
                <a:latin typeface="Comic Sans MS"/>
                <a:ea typeface="Comic Sans MS"/>
                <a:cs typeface="Comic Sans MS"/>
                <a:sym typeface="Comic Sans MS"/>
              </a:rPr>
              <a:t>Autosomal Recessive</a:t>
            </a:r>
            <a:endParaRPr b="0">
              <a:solidFill>
                <a:srgbClr val="000000"/>
              </a:solidFill>
              <a:latin typeface="Comic Sans MS"/>
              <a:ea typeface="Comic Sans MS"/>
              <a:cs typeface="Comic Sans MS"/>
              <a:sym typeface="Comic Sans MS"/>
            </a:endParaRPr>
          </a:p>
        </p:txBody>
      </p:sp>
      <p:sp>
        <p:nvSpPr>
          <p:cNvPr id="752" name="Shape 752"/>
          <p:cNvSpPr txBox="1">
            <a:spLocks noGrp="1"/>
          </p:cNvSpPr>
          <p:nvPr>
            <p:ph type="body" idx="1"/>
          </p:nvPr>
        </p:nvSpPr>
        <p:spPr>
          <a:xfrm>
            <a:off x="4601800" y="1444700"/>
            <a:ext cx="3999900" cy="4201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solidFill>
                <a:srgbClr val="000000"/>
              </a:solidFill>
              <a:latin typeface="Comic Sans MS"/>
              <a:ea typeface="Comic Sans MS"/>
              <a:cs typeface="Comic Sans MS"/>
              <a:sym typeface="Comic Sans MS"/>
            </a:endParaRPr>
          </a:p>
          <a:p>
            <a:pPr marL="457200" lvl="0" indent="-381000" rtl="0">
              <a:spcBef>
                <a:spcPts val="160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Trait is rare in pedigree</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Appears in both sexes with equal frequency </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Trait appears to “skip” generations (hidden in heterozygous parents) </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Affected offspring are usually born to unaffected parents</a:t>
            </a:r>
            <a:endParaRPr sz="2400">
              <a:solidFill>
                <a:srgbClr val="000000"/>
              </a:solidFill>
              <a:latin typeface="Comic Sans MS"/>
              <a:ea typeface="Comic Sans MS"/>
              <a:cs typeface="Comic Sans MS"/>
              <a:sym typeface="Comic Sans MS"/>
            </a:endParaRPr>
          </a:p>
          <a:p>
            <a:pPr marL="0" lvl="0" indent="0" rtl="0">
              <a:spcBef>
                <a:spcPts val="1600"/>
              </a:spcBef>
              <a:spcAft>
                <a:spcPts val="1600"/>
              </a:spcAft>
              <a:buNone/>
            </a:pPr>
            <a:endParaRPr>
              <a:solidFill>
                <a:srgbClr val="000000"/>
              </a:solidFill>
              <a:latin typeface="Comic Sans MS"/>
              <a:ea typeface="Comic Sans MS"/>
              <a:cs typeface="Comic Sans MS"/>
              <a:sym typeface="Comic Sans MS"/>
            </a:endParaRPr>
          </a:p>
        </p:txBody>
      </p:sp>
      <p:pic>
        <p:nvPicPr>
          <p:cNvPr id="753" name="Shape 753"/>
          <p:cNvPicPr preferRelativeResize="0"/>
          <p:nvPr/>
        </p:nvPicPr>
        <p:blipFill>
          <a:blip r:embed="rId3">
            <a:alphaModFix/>
          </a:blip>
          <a:stretch>
            <a:fillRect/>
          </a:stretch>
        </p:blipFill>
        <p:spPr>
          <a:xfrm>
            <a:off x="152400" y="1509475"/>
            <a:ext cx="4449400" cy="46719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758"/>
        <p:cNvGrpSpPr/>
        <p:nvPr/>
      </p:nvGrpSpPr>
      <p:grpSpPr>
        <a:xfrm>
          <a:off x="0" y="0"/>
          <a:ext cx="0" cy="0"/>
          <a:chOff x="0" y="0"/>
          <a:chExt cx="0" cy="0"/>
        </a:xfrm>
      </p:grpSpPr>
      <p:sp>
        <p:nvSpPr>
          <p:cNvPr id="759" name="Shape 759"/>
          <p:cNvSpPr txBox="1">
            <a:spLocks noGrp="1"/>
          </p:cNvSpPr>
          <p:nvPr>
            <p:ph type="title"/>
          </p:nvPr>
        </p:nvSpPr>
        <p:spPr>
          <a:xfrm>
            <a:off x="311700" y="496967"/>
            <a:ext cx="8520600" cy="860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0">
                <a:solidFill>
                  <a:srgbClr val="000000"/>
                </a:solidFill>
                <a:latin typeface="Comic Sans MS"/>
                <a:ea typeface="Comic Sans MS"/>
                <a:cs typeface="Comic Sans MS"/>
                <a:sym typeface="Comic Sans MS"/>
              </a:rPr>
              <a:t>Autosomal Dominant</a:t>
            </a:r>
            <a:endParaRPr b="0">
              <a:solidFill>
                <a:srgbClr val="000000"/>
              </a:solidFill>
              <a:latin typeface="Comic Sans MS"/>
              <a:ea typeface="Comic Sans MS"/>
              <a:cs typeface="Comic Sans MS"/>
              <a:sym typeface="Comic Sans MS"/>
            </a:endParaRPr>
          </a:p>
        </p:txBody>
      </p:sp>
      <p:sp>
        <p:nvSpPr>
          <p:cNvPr id="760" name="Shape 760"/>
          <p:cNvSpPr txBox="1">
            <a:spLocks noGrp="1"/>
          </p:cNvSpPr>
          <p:nvPr>
            <p:ph type="body" idx="1"/>
          </p:nvPr>
        </p:nvSpPr>
        <p:spPr>
          <a:xfrm>
            <a:off x="65675" y="1030250"/>
            <a:ext cx="4593300" cy="443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solidFill>
                <a:srgbClr val="000000"/>
              </a:solidFill>
              <a:latin typeface="Comic Sans MS"/>
              <a:ea typeface="Comic Sans MS"/>
              <a:cs typeface="Comic Sans MS"/>
              <a:sym typeface="Comic Sans MS"/>
            </a:endParaRPr>
          </a:p>
          <a:p>
            <a:pPr marL="457200" lvl="0" indent="-342900">
              <a:spcBef>
                <a:spcPts val="1600"/>
              </a:spcBef>
              <a:spcAft>
                <a:spcPts val="0"/>
              </a:spcAft>
              <a:buClr>
                <a:srgbClr val="000000"/>
              </a:buClr>
              <a:buSzPts val="1800"/>
              <a:buFont typeface="Comic Sans MS"/>
              <a:buChar char="●"/>
            </a:pPr>
            <a:r>
              <a:rPr lang="en-US" sz="1800">
                <a:solidFill>
                  <a:srgbClr val="000000"/>
                </a:solidFill>
                <a:latin typeface="Comic Sans MS"/>
                <a:ea typeface="Comic Sans MS"/>
                <a:cs typeface="Comic Sans MS"/>
                <a:sym typeface="Comic Sans MS"/>
              </a:rPr>
              <a:t>Appears in both sexes with equal frequency </a:t>
            </a:r>
            <a:endParaRPr sz="1800">
              <a:solidFill>
                <a:srgbClr val="000000"/>
              </a:solidFill>
              <a:latin typeface="Comic Sans MS"/>
              <a:ea typeface="Comic Sans MS"/>
              <a:cs typeface="Comic Sans MS"/>
              <a:sym typeface="Comic Sans MS"/>
            </a:endParaRPr>
          </a:p>
          <a:p>
            <a:pPr marL="457200" lvl="0" indent="-342900">
              <a:spcBef>
                <a:spcPts val="0"/>
              </a:spcBef>
              <a:spcAft>
                <a:spcPts val="0"/>
              </a:spcAft>
              <a:buClr>
                <a:srgbClr val="000000"/>
              </a:buClr>
              <a:buSzPts val="1800"/>
              <a:buFont typeface="Comic Sans MS"/>
              <a:buChar char="●"/>
            </a:pPr>
            <a:r>
              <a:rPr lang="en-US" sz="1800">
                <a:solidFill>
                  <a:srgbClr val="000000"/>
                </a:solidFill>
                <a:latin typeface="Comic Sans MS"/>
                <a:ea typeface="Comic Sans MS"/>
                <a:cs typeface="Comic Sans MS"/>
                <a:sym typeface="Comic Sans MS"/>
              </a:rPr>
              <a:t>Both sexes transmit the trait to their offspring </a:t>
            </a:r>
            <a:endParaRPr sz="1800">
              <a:solidFill>
                <a:srgbClr val="000000"/>
              </a:solidFill>
              <a:latin typeface="Comic Sans MS"/>
              <a:ea typeface="Comic Sans MS"/>
              <a:cs typeface="Comic Sans MS"/>
              <a:sym typeface="Comic Sans MS"/>
            </a:endParaRPr>
          </a:p>
          <a:p>
            <a:pPr marL="457200" lvl="0" indent="-342900">
              <a:spcBef>
                <a:spcPts val="0"/>
              </a:spcBef>
              <a:spcAft>
                <a:spcPts val="0"/>
              </a:spcAft>
              <a:buClr>
                <a:srgbClr val="000000"/>
              </a:buClr>
              <a:buSzPts val="1800"/>
              <a:buFont typeface="Comic Sans MS"/>
              <a:buChar char="●"/>
            </a:pPr>
            <a:r>
              <a:rPr lang="en-US" sz="1800">
                <a:solidFill>
                  <a:srgbClr val="000000"/>
                </a:solidFill>
                <a:latin typeface="Comic Sans MS"/>
                <a:ea typeface="Comic Sans MS"/>
                <a:cs typeface="Comic Sans MS"/>
                <a:sym typeface="Comic Sans MS"/>
              </a:rPr>
              <a:t>Does not appear to “skip” generations </a:t>
            </a:r>
            <a:endParaRPr sz="1800">
              <a:solidFill>
                <a:srgbClr val="000000"/>
              </a:solidFill>
              <a:latin typeface="Comic Sans MS"/>
              <a:ea typeface="Comic Sans MS"/>
              <a:cs typeface="Comic Sans MS"/>
              <a:sym typeface="Comic Sans MS"/>
            </a:endParaRPr>
          </a:p>
          <a:p>
            <a:pPr marL="457200" lvl="0" indent="-342900">
              <a:spcBef>
                <a:spcPts val="0"/>
              </a:spcBef>
              <a:spcAft>
                <a:spcPts val="0"/>
              </a:spcAft>
              <a:buClr>
                <a:srgbClr val="000000"/>
              </a:buClr>
              <a:buSzPts val="1800"/>
              <a:buFont typeface="Comic Sans MS"/>
              <a:buChar char="●"/>
            </a:pPr>
            <a:r>
              <a:rPr lang="en-US" sz="1800">
                <a:solidFill>
                  <a:srgbClr val="000000"/>
                </a:solidFill>
                <a:latin typeface="Comic Sans MS"/>
                <a:ea typeface="Comic Sans MS"/>
                <a:cs typeface="Comic Sans MS"/>
                <a:sym typeface="Comic Sans MS"/>
              </a:rPr>
              <a:t>Affected offspring must have an affected parent unless they posses a new mutation </a:t>
            </a:r>
            <a:endParaRPr sz="1800">
              <a:solidFill>
                <a:srgbClr val="000000"/>
              </a:solidFill>
              <a:latin typeface="Comic Sans MS"/>
              <a:ea typeface="Comic Sans MS"/>
              <a:cs typeface="Comic Sans MS"/>
              <a:sym typeface="Comic Sans MS"/>
            </a:endParaRPr>
          </a:p>
          <a:p>
            <a:pPr marL="457200" lvl="0" indent="-342900">
              <a:spcBef>
                <a:spcPts val="0"/>
              </a:spcBef>
              <a:spcAft>
                <a:spcPts val="0"/>
              </a:spcAft>
              <a:buClr>
                <a:srgbClr val="000000"/>
              </a:buClr>
              <a:buSzPts val="1800"/>
              <a:buFont typeface="Comic Sans MS"/>
              <a:buChar char="●"/>
            </a:pPr>
            <a:r>
              <a:rPr lang="en-US" sz="1800">
                <a:solidFill>
                  <a:srgbClr val="000000"/>
                </a:solidFill>
                <a:latin typeface="Comic Sans MS"/>
                <a:ea typeface="Comic Sans MS"/>
                <a:cs typeface="Comic Sans MS"/>
                <a:sym typeface="Comic Sans MS"/>
              </a:rPr>
              <a:t>Unaffected parents do not transmit the trait.</a:t>
            </a:r>
            <a:endParaRPr sz="1800">
              <a:solidFill>
                <a:srgbClr val="000000"/>
              </a:solidFill>
              <a:latin typeface="Comic Sans MS"/>
              <a:ea typeface="Comic Sans MS"/>
              <a:cs typeface="Comic Sans MS"/>
              <a:sym typeface="Comic Sans MS"/>
            </a:endParaRPr>
          </a:p>
        </p:txBody>
      </p:sp>
      <p:sp>
        <p:nvSpPr>
          <p:cNvPr id="761" name="Shape 761"/>
          <p:cNvSpPr txBox="1">
            <a:spLocks noGrp="1"/>
          </p:cNvSpPr>
          <p:nvPr>
            <p:ph type="body" idx="2"/>
          </p:nvPr>
        </p:nvSpPr>
        <p:spPr>
          <a:xfrm>
            <a:off x="4832400" y="1890600"/>
            <a:ext cx="3999900" cy="420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762" name="Shape 762"/>
          <p:cNvPicPr preferRelativeResize="0"/>
          <p:nvPr/>
        </p:nvPicPr>
        <p:blipFill>
          <a:blip r:embed="rId3">
            <a:alphaModFix/>
          </a:blip>
          <a:stretch>
            <a:fillRect/>
          </a:stretch>
        </p:blipFill>
        <p:spPr>
          <a:xfrm>
            <a:off x="4566900" y="1030250"/>
            <a:ext cx="4443824" cy="53664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767"/>
        <p:cNvGrpSpPr/>
        <p:nvPr/>
      </p:nvGrpSpPr>
      <p:grpSpPr>
        <a:xfrm>
          <a:off x="0" y="0"/>
          <a:ext cx="0" cy="0"/>
          <a:chOff x="0" y="0"/>
          <a:chExt cx="0" cy="0"/>
        </a:xfrm>
      </p:grpSpPr>
      <p:sp>
        <p:nvSpPr>
          <p:cNvPr id="768" name="Shape 768"/>
          <p:cNvSpPr txBox="1">
            <a:spLocks noGrp="1"/>
          </p:cNvSpPr>
          <p:nvPr>
            <p:ph type="title"/>
          </p:nvPr>
        </p:nvSpPr>
        <p:spPr>
          <a:xfrm>
            <a:off x="311700" y="496967"/>
            <a:ext cx="8520600" cy="860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Sex - Linked Dominant </a:t>
            </a:r>
            <a:endParaRPr>
              <a:solidFill>
                <a:srgbClr val="000000"/>
              </a:solidFill>
              <a:latin typeface="Comic Sans MS"/>
              <a:ea typeface="Comic Sans MS"/>
              <a:cs typeface="Comic Sans MS"/>
              <a:sym typeface="Comic Sans MS"/>
            </a:endParaRPr>
          </a:p>
        </p:txBody>
      </p:sp>
      <p:sp>
        <p:nvSpPr>
          <p:cNvPr id="769" name="Shape 769"/>
          <p:cNvSpPr txBox="1">
            <a:spLocks noGrp="1"/>
          </p:cNvSpPr>
          <p:nvPr>
            <p:ph type="body" idx="1"/>
          </p:nvPr>
        </p:nvSpPr>
        <p:spPr>
          <a:xfrm>
            <a:off x="143500" y="1522300"/>
            <a:ext cx="4500300" cy="45693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Trait is common in pedigree.</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Unusual to have</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Both males and females are affected</a:t>
            </a:r>
            <a:endParaRPr sz="2400">
              <a:solidFill>
                <a:srgbClr val="000000"/>
              </a:solidFill>
              <a:latin typeface="Comic Sans MS"/>
              <a:ea typeface="Comic Sans MS"/>
              <a:cs typeface="Comic Sans MS"/>
              <a:sym typeface="Comic Sans MS"/>
            </a:endParaRPr>
          </a:p>
          <a:p>
            <a:pPr marL="457200" lvl="0" indent="-381000">
              <a:spcBef>
                <a:spcPts val="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Does not appear to “skip” generations. </a:t>
            </a:r>
            <a:endParaRPr sz="2400">
              <a:solidFill>
                <a:srgbClr val="000000"/>
              </a:solidFill>
              <a:latin typeface="Comic Sans MS"/>
              <a:ea typeface="Comic Sans MS"/>
              <a:cs typeface="Comic Sans MS"/>
              <a:sym typeface="Comic Sans MS"/>
            </a:endParaRPr>
          </a:p>
          <a:p>
            <a:pPr marL="457200" lvl="0" indent="-381000">
              <a:spcBef>
                <a:spcPts val="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Affected sons must have an affected mother</a:t>
            </a:r>
            <a:endParaRPr sz="2400">
              <a:solidFill>
                <a:srgbClr val="000000"/>
              </a:solidFill>
              <a:latin typeface="Comic Sans MS"/>
              <a:ea typeface="Comic Sans MS"/>
              <a:cs typeface="Comic Sans MS"/>
              <a:sym typeface="Comic Sans MS"/>
            </a:endParaRPr>
          </a:p>
          <a:p>
            <a:pPr marL="457200" lvl="0" indent="-381000">
              <a:spcBef>
                <a:spcPts val="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Affected fathers will pass the trait on to all their daughters </a:t>
            </a:r>
            <a:endParaRPr sz="2400">
              <a:solidFill>
                <a:srgbClr val="000000"/>
              </a:solidFill>
              <a:latin typeface="Comic Sans MS"/>
              <a:ea typeface="Comic Sans MS"/>
              <a:cs typeface="Comic Sans MS"/>
              <a:sym typeface="Comic Sans MS"/>
            </a:endParaRPr>
          </a:p>
        </p:txBody>
      </p:sp>
      <p:sp>
        <p:nvSpPr>
          <p:cNvPr id="770" name="Shape 770"/>
          <p:cNvSpPr txBox="1">
            <a:spLocks noGrp="1"/>
          </p:cNvSpPr>
          <p:nvPr>
            <p:ph type="body" idx="2"/>
          </p:nvPr>
        </p:nvSpPr>
        <p:spPr>
          <a:xfrm>
            <a:off x="4832400" y="1890600"/>
            <a:ext cx="3999900" cy="420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771" name="Shape 771"/>
          <p:cNvPicPr preferRelativeResize="0"/>
          <p:nvPr/>
        </p:nvPicPr>
        <p:blipFill>
          <a:blip r:embed="rId3">
            <a:alphaModFix/>
          </a:blip>
          <a:stretch>
            <a:fillRect/>
          </a:stretch>
        </p:blipFill>
        <p:spPr>
          <a:xfrm>
            <a:off x="4520750" y="1445425"/>
            <a:ext cx="4623250" cy="5105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30"/>
        <p:cNvGrpSpPr/>
        <p:nvPr/>
      </p:nvGrpSpPr>
      <p:grpSpPr>
        <a:xfrm>
          <a:off x="0" y="0"/>
          <a:ext cx="0" cy="0"/>
          <a:chOff x="0" y="0"/>
          <a:chExt cx="0" cy="0"/>
        </a:xfrm>
      </p:grpSpPr>
      <p:sp>
        <p:nvSpPr>
          <p:cNvPr id="231" name="Shape 231"/>
          <p:cNvSpPr txBox="1"/>
          <p:nvPr/>
        </p:nvSpPr>
        <p:spPr>
          <a:xfrm>
            <a:off x="228600" y="169150"/>
            <a:ext cx="8610600" cy="2257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Comic Sans MS"/>
              <a:buNone/>
            </a:pPr>
            <a:endParaRPr sz="3200">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800"/>
              <a:buFont typeface="Comic Sans MS"/>
              <a:buNone/>
            </a:pPr>
            <a:r>
              <a:rPr lang="en-US" sz="3200">
                <a:latin typeface="Comic Sans MS"/>
                <a:ea typeface="Comic Sans MS"/>
                <a:cs typeface="Comic Sans MS"/>
                <a:sym typeface="Comic Sans MS"/>
              </a:rPr>
              <a:t>Traits</a:t>
            </a:r>
            <a:endParaRPr sz="3200">
              <a:latin typeface="Comic Sans MS"/>
              <a:ea typeface="Comic Sans MS"/>
              <a:cs typeface="Comic Sans MS"/>
              <a:sym typeface="Comic Sans MS"/>
            </a:endParaRPr>
          </a:p>
          <a:p>
            <a:pPr marL="0" lvl="0" indent="0" rtl="0">
              <a:spcBef>
                <a:spcPts val="0"/>
              </a:spcBef>
              <a:spcAft>
                <a:spcPts val="0"/>
              </a:spcAft>
              <a:buClr>
                <a:schemeClr val="lt1"/>
              </a:buClr>
              <a:buSzPts val="2800"/>
              <a:buFont typeface="Comic Sans MS"/>
              <a:buNone/>
            </a:pPr>
            <a:r>
              <a:rPr lang="en-US" sz="2800">
                <a:latin typeface="Comic Sans MS"/>
                <a:ea typeface="Comic Sans MS"/>
                <a:cs typeface="Comic Sans MS"/>
                <a:sym typeface="Comic Sans MS"/>
              </a:rPr>
              <a:t>Heredity– study of how traits are passed from parent to offspring</a:t>
            </a:r>
            <a:endParaRPr sz="3200">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800"/>
              <a:buFont typeface="Comic Sans MS"/>
              <a:buNone/>
            </a:pPr>
            <a:endParaRPr sz="2800">
              <a:solidFill>
                <a:srgbClr val="FFFFFF"/>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800"/>
              <a:buFont typeface="Comic Sans MS"/>
              <a:buNone/>
            </a:pPr>
            <a:endParaRPr sz="2800">
              <a:solidFill>
                <a:schemeClr val="lt1"/>
              </a:solidFill>
              <a:latin typeface="Comic Sans MS"/>
              <a:ea typeface="Comic Sans MS"/>
              <a:cs typeface="Comic Sans MS"/>
              <a:sym typeface="Comic Sans MS"/>
            </a:endParaRPr>
          </a:p>
        </p:txBody>
      </p:sp>
      <p:pic>
        <p:nvPicPr>
          <p:cNvPr id="232" name="Shape 232" descr="Baby Animals"/>
          <p:cNvPicPr preferRelativeResize="0"/>
          <p:nvPr/>
        </p:nvPicPr>
        <p:blipFill rotWithShape="1">
          <a:blip r:embed="rId3">
            <a:alphaModFix/>
          </a:blip>
          <a:srcRect/>
          <a:stretch/>
        </p:blipFill>
        <p:spPr>
          <a:xfrm>
            <a:off x="984100" y="1906700"/>
            <a:ext cx="7965125" cy="2111375"/>
          </a:xfrm>
          <a:prstGeom prst="rect">
            <a:avLst/>
          </a:prstGeom>
          <a:noFill/>
          <a:ln>
            <a:noFill/>
          </a:ln>
        </p:spPr>
      </p:pic>
      <p:pic>
        <p:nvPicPr>
          <p:cNvPr id="233" name="Shape 233" descr="facebook_1460739612185"/>
          <p:cNvPicPr preferRelativeResize="0"/>
          <p:nvPr/>
        </p:nvPicPr>
        <p:blipFill rotWithShape="1">
          <a:blip r:embed="rId4">
            <a:alphaModFix/>
          </a:blip>
          <a:srcRect/>
          <a:stretch/>
        </p:blipFill>
        <p:spPr>
          <a:xfrm>
            <a:off x="1676400" y="4249100"/>
            <a:ext cx="2111376" cy="2111376"/>
          </a:xfrm>
          <a:prstGeom prst="rect">
            <a:avLst/>
          </a:prstGeom>
          <a:noFill/>
          <a:ln>
            <a:noFill/>
          </a:ln>
        </p:spPr>
      </p:pic>
      <p:pic>
        <p:nvPicPr>
          <p:cNvPr id="234" name="Shape 234" descr="facebook_1460739699999"/>
          <p:cNvPicPr preferRelativeResize="0"/>
          <p:nvPr/>
        </p:nvPicPr>
        <p:blipFill rotWithShape="1">
          <a:blip r:embed="rId5">
            <a:alphaModFix/>
          </a:blip>
          <a:srcRect/>
          <a:stretch/>
        </p:blipFill>
        <p:spPr>
          <a:xfrm>
            <a:off x="5709200" y="4249100"/>
            <a:ext cx="2257426" cy="2257426"/>
          </a:xfrm>
          <a:prstGeom prst="rect">
            <a:avLst/>
          </a:prstGeom>
          <a:noFill/>
          <a:ln>
            <a:noFill/>
          </a:ln>
        </p:spPr>
      </p:pic>
      <p:cxnSp>
        <p:nvCxnSpPr>
          <p:cNvPr id="235" name="Shape 235"/>
          <p:cNvCxnSpPr>
            <a:stCxn id="236" idx="3"/>
          </p:cNvCxnSpPr>
          <p:nvPr/>
        </p:nvCxnSpPr>
        <p:spPr>
          <a:xfrm rot="10800000" flipH="1">
            <a:off x="5269800" y="5089825"/>
            <a:ext cx="788400" cy="192000"/>
          </a:xfrm>
          <a:prstGeom prst="straightConnector1">
            <a:avLst/>
          </a:prstGeom>
          <a:noFill/>
          <a:ln w="9525" cap="flat" cmpd="sng">
            <a:solidFill>
              <a:srgbClr val="FFFFFF"/>
            </a:solidFill>
            <a:prstDash val="solid"/>
            <a:miter lim="800000"/>
            <a:headEnd type="none" w="med" len="med"/>
            <a:tailEnd type="triangle" w="med" len="med"/>
          </a:ln>
        </p:spPr>
      </p:cxnSp>
      <p:cxnSp>
        <p:nvCxnSpPr>
          <p:cNvPr id="237" name="Shape 237"/>
          <p:cNvCxnSpPr>
            <a:stCxn id="238" idx="1"/>
          </p:cNvCxnSpPr>
          <p:nvPr/>
        </p:nvCxnSpPr>
        <p:spPr>
          <a:xfrm flipH="1">
            <a:off x="3094275" y="4574500"/>
            <a:ext cx="1011300" cy="131700"/>
          </a:xfrm>
          <a:prstGeom prst="straightConnector1">
            <a:avLst/>
          </a:prstGeom>
          <a:noFill/>
          <a:ln w="9525" cap="flat" cmpd="sng">
            <a:solidFill>
              <a:srgbClr val="FFFFFF"/>
            </a:solidFill>
            <a:prstDash val="solid"/>
            <a:miter lim="800000"/>
            <a:headEnd type="none" w="med" len="med"/>
            <a:tailEnd type="triangle" w="med" len="med"/>
          </a:ln>
        </p:spPr>
      </p:cxnSp>
      <p:sp>
        <p:nvSpPr>
          <p:cNvPr id="238" name="Shape 238"/>
          <p:cNvSpPr txBox="1"/>
          <p:nvPr/>
        </p:nvSpPr>
        <p:spPr>
          <a:xfrm>
            <a:off x="4105575" y="4413100"/>
            <a:ext cx="1025700" cy="32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latin typeface="Comic Sans MS"/>
                <a:ea typeface="Comic Sans MS"/>
                <a:cs typeface="Comic Sans MS"/>
                <a:sym typeface="Comic Sans MS"/>
              </a:rPr>
              <a:t>Eye Color</a:t>
            </a:r>
            <a:endParaRPr>
              <a:latin typeface="Comic Sans MS"/>
              <a:ea typeface="Comic Sans MS"/>
              <a:cs typeface="Comic Sans MS"/>
              <a:sym typeface="Comic Sans MS"/>
            </a:endParaRPr>
          </a:p>
        </p:txBody>
      </p:sp>
      <p:sp>
        <p:nvSpPr>
          <p:cNvPr id="236" name="Shape 236"/>
          <p:cNvSpPr txBox="1"/>
          <p:nvPr/>
        </p:nvSpPr>
        <p:spPr>
          <a:xfrm>
            <a:off x="4028700" y="5120425"/>
            <a:ext cx="1241100" cy="32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latin typeface="Comic Sans MS"/>
                <a:ea typeface="Comic Sans MS"/>
                <a:cs typeface="Comic Sans MS"/>
                <a:sym typeface="Comic Sans MS"/>
              </a:rPr>
              <a:t>   Hair Color</a:t>
            </a:r>
            <a:endParaRPr>
              <a:latin typeface="Comic Sans MS"/>
              <a:ea typeface="Comic Sans MS"/>
              <a:cs typeface="Comic Sans MS"/>
              <a:sym typeface="Comic Sans M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776"/>
        <p:cNvGrpSpPr/>
        <p:nvPr/>
      </p:nvGrpSpPr>
      <p:grpSpPr>
        <a:xfrm>
          <a:off x="0" y="0"/>
          <a:ext cx="0" cy="0"/>
          <a:chOff x="0" y="0"/>
          <a:chExt cx="0" cy="0"/>
        </a:xfrm>
      </p:grpSpPr>
      <p:sp>
        <p:nvSpPr>
          <p:cNvPr id="777" name="Shape 777"/>
          <p:cNvSpPr txBox="1">
            <a:spLocks noGrp="1"/>
          </p:cNvSpPr>
          <p:nvPr>
            <p:ph type="title"/>
          </p:nvPr>
        </p:nvSpPr>
        <p:spPr>
          <a:xfrm>
            <a:off x="311700" y="496967"/>
            <a:ext cx="8520600" cy="860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Sex - Linked Recessive</a:t>
            </a:r>
            <a:endParaRPr>
              <a:solidFill>
                <a:srgbClr val="000000"/>
              </a:solidFill>
              <a:latin typeface="Comic Sans MS"/>
              <a:ea typeface="Comic Sans MS"/>
              <a:cs typeface="Comic Sans MS"/>
              <a:sym typeface="Comic Sans MS"/>
            </a:endParaRPr>
          </a:p>
        </p:txBody>
      </p:sp>
      <p:sp>
        <p:nvSpPr>
          <p:cNvPr id="778" name="Shape 778"/>
          <p:cNvSpPr txBox="1">
            <a:spLocks noGrp="1"/>
          </p:cNvSpPr>
          <p:nvPr>
            <p:ph type="body" idx="1"/>
          </p:nvPr>
        </p:nvSpPr>
        <p:spPr>
          <a:xfrm>
            <a:off x="465475" y="1553050"/>
            <a:ext cx="8520600" cy="46155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Clr>
                <a:srgbClr val="000000"/>
              </a:buClr>
              <a:buSzPts val="1800"/>
              <a:buFont typeface="Comic Sans MS"/>
              <a:buChar char="●"/>
            </a:pPr>
            <a:r>
              <a:rPr lang="en-US">
                <a:solidFill>
                  <a:srgbClr val="000000"/>
                </a:solidFill>
                <a:latin typeface="Comic Sans MS"/>
                <a:ea typeface="Comic Sans MS"/>
                <a:cs typeface="Comic Sans MS"/>
                <a:sym typeface="Comic Sans MS"/>
              </a:rPr>
              <a:t>More males than females are affected; males can’t be carriers</a:t>
            </a:r>
            <a:endParaRPr>
              <a:solidFill>
                <a:srgbClr val="000000"/>
              </a:solidFill>
              <a:latin typeface="Comic Sans MS"/>
              <a:ea typeface="Comic Sans MS"/>
              <a:cs typeface="Comic Sans MS"/>
              <a:sym typeface="Comic Sans MS"/>
            </a:endParaRPr>
          </a:p>
          <a:p>
            <a:pPr marL="457200" lvl="0" indent="-342900">
              <a:spcBef>
                <a:spcPts val="0"/>
              </a:spcBef>
              <a:spcAft>
                <a:spcPts val="0"/>
              </a:spcAft>
              <a:buClr>
                <a:srgbClr val="000000"/>
              </a:buClr>
              <a:buSzPts val="1800"/>
              <a:buFont typeface="Comic Sans MS"/>
              <a:buChar char="●"/>
            </a:pPr>
            <a:r>
              <a:rPr lang="en-US">
                <a:solidFill>
                  <a:srgbClr val="000000"/>
                </a:solidFill>
                <a:latin typeface="Comic Sans MS"/>
                <a:ea typeface="Comic Sans MS"/>
                <a:cs typeface="Comic Sans MS"/>
                <a:sym typeface="Comic Sans MS"/>
              </a:rPr>
              <a:t>Affected sons are usually born to unaffected mothers, thus the trait skips generations  </a:t>
            </a:r>
            <a:endParaRPr>
              <a:solidFill>
                <a:srgbClr val="000000"/>
              </a:solidFill>
              <a:latin typeface="Comic Sans MS"/>
              <a:ea typeface="Comic Sans MS"/>
              <a:cs typeface="Comic Sans MS"/>
              <a:sym typeface="Comic Sans MS"/>
            </a:endParaRPr>
          </a:p>
          <a:p>
            <a:pPr marL="457200" lvl="0" indent="-342900">
              <a:spcBef>
                <a:spcPts val="0"/>
              </a:spcBef>
              <a:spcAft>
                <a:spcPts val="0"/>
              </a:spcAft>
              <a:buClr>
                <a:srgbClr val="000000"/>
              </a:buClr>
              <a:buSzPts val="1800"/>
              <a:buFont typeface="Comic Sans MS"/>
              <a:buChar char="●"/>
            </a:pPr>
            <a:r>
              <a:rPr lang="en-US">
                <a:solidFill>
                  <a:srgbClr val="000000"/>
                </a:solidFill>
                <a:latin typeface="Comic Sans MS"/>
                <a:ea typeface="Comic Sans MS"/>
                <a:cs typeface="Comic Sans MS"/>
                <a:sym typeface="Comic Sans MS"/>
              </a:rPr>
              <a:t>Approximately 1/2 of carrier mothers’ sons are affected </a:t>
            </a:r>
            <a:endParaRPr>
              <a:solidFill>
                <a:srgbClr val="000000"/>
              </a:solidFill>
              <a:latin typeface="Comic Sans MS"/>
              <a:ea typeface="Comic Sans MS"/>
              <a:cs typeface="Comic Sans MS"/>
              <a:sym typeface="Comic Sans MS"/>
            </a:endParaRPr>
          </a:p>
          <a:p>
            <a:pPr marL="457200" lvl="0" indent="-342900">
              <a:spcBef>
                <a:spcPts val="0"/>
              </a:spcBef>
              <a:spcAft>
                <a:spcPts val="0"/>
              </a:spcAft>
              <a:buClr>
                <a:srgbClr val="000000"/>
              </a:buClr>
              <a:buSzPts val="1800"/>
              <a:buFont typeface="Comic Sans MS"/>
              <a:buChar char="●"/>
            </a:pPr>
            <a:r>
              <a:rPr lang="en-US">
                <a:solidFill>
                  <a:srgbClr val="000000"/>
                </a:solidFill>
                <a:latin typeface="Comic Sans MS"/>
                <a:ea typeface="Comic Sans MS"/>
                <a:cs typeface="Comic Sans MS"/>
                <a:sym typeface="Comic Sans MS"/>
              </a:rPr>
              <a:t>It is never passed from father to son </a:t>
            </a:r>
            <a:endParaRPr>
              <a:solidFill>
                <a:srgbClr val="000000"/>
              </a:solidFill>
              <a:latin typeface="Comic Sans MS"/>
              <a:ea typeface="Comic Sans MS"/>
              <a:cs typeface="Comic Sans MS"/>
              <a:sym typeface="Comic Sans MS"/>
            </a:endParaRPr>
          </a:p>
          <a:p>
            <a:pPr marL="457200" lvl="0" indent="-342900">
              <a:spcBef>
                <a:spcPts val="0"/>
              </a:spcBef>
              <a:spcAft>
                <a:spcPts val="0"/>
              </a:spcAft>
              <a:buClr>
                <a:srgbClr val="000000"/>
              </a:buClr>
              <a:buSzPts val="1800"/>
              <a:buFont typeface="Comic Sans MS"/>
              <a:buChar char="●"/>
            </a:pPr>
            <a:r>
              <a:rPr lang="en-US">
                <a:solidFill>
                  <a:srgbClr val="000000"/>
                </a:solidFill>
                <a:latin typeface="Comic Sans MS"/>
                <a:ea typeface="Comic Sans MS"/>
                <a:cs typeface="Comic Sans MS"/>
                <a:sym typeface="Comic Sans MS"/>
              </a:rPr>
              <a:t>All daughters of affected fathers are carriers</a:t>
            </a:r>
            <a:endParaRPr>
              <a:solidFill>
                <a:srgbClr val="000000"/>
              </a:solidFill>
              <a:latin typeface="Comic Sans MS"/>
              <a:ea typeface="Comic Sans MS"/>
              <a:cs typeface="Comic Sans MS"/>
              <a:sym typeface="Comic Sans MS"/>
            </a:endParaRPr>
          </a:p>
        </p:txBody>
      </p:sp>
      <p:pic>
        <p:nvPicPr>
          <p:cNvPr id="779" name="Shape 779"/>
          <p:cNvPicPr preferRelativeResize="0"/>
          <p:nvPr/>
        </p:nvPicPr>
        <p:blipFill>
          <a:blip r:embed="rId3">
            <a:alphaModFix/>
          </a:blip>
          <a:stretch>
            <a:fillRect/>
          </a:stretch>
        </p:blipFill>
        <p:spPr>
          <a:xfrm>
            <a:off x="649975" y="3822076"/>
            <a:ext cx="3457575" cy="2244550"/>
          </a:xfrm>
          <a:prstGeom prst="rect">
            <a:avLst/>
          </a:prstGeom>
          <a:noFill/>
          <a:ln>
            <a:noFill/>
          </a:ln>
        </p:spPr>
      </p:pic>
      <p:pic>
        <p:nvPicPr>
          <p:cNvPr id="780" name="Shape 780"/>
          <p:cNvPicPr preferRelativeResize="0"/>
          <p:nvPr/>
        </p:nvPicPr>
        <p:blipFill>
          <a:blip r:embed="rId4">
            <a:alphaModFix/>
          </a:blip>
          <a:stretch>
            <a:fillRect/>
          </a:stretch>
        </p:blipFill>
        <p:spPr>
          <a:xfrm>
            <a:off x="4600250" y="3705775"/>
            <a:ext cx="3295650" cy="23608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785"/>
        <p:cNvGrpSpPr/>
        <p:nvPr/>
      </p:nvGrpSpPr>
      <p:grpSpPr>
        <a:xfrm>
          <a:off x="0" y="0"/>
          <a:ext cx="0" cy="0"/>
          <a:chOff x="0" y="0"/>
          <a:chExt cx="0" cy="0"/>
        </a:xfrm>
      </p:grpSpPr>
      <p:sp>
        <p:nvSpPr>
          <p:cNvPr id="786" name="Shape 786"/>
          <p:cNvSpPr txBox="1">
            <a:spLocks noGrp="1"/>
          </p:cNvSpPr>
          <p:nvPr>
            <p:ph type="body" idx="1"/>
          </p:nvPr>
        </p:nvSpPr>
        <p:spPr>
          <a:xfrm>
            <a:off x="457200" y="2813925"/>
            <a:ext cx="8229600" cy="32820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000000"/>
                </a:solidFill>
                <a:latin typeface="Comic Sans MS"/>
                <a:ea typeface="Comic Sans MS"/>
                <a:cs typeface="Comic Sans MS"/>
                <a:sym typeface="Comic Sans MS"/>
              </a:rPr>
              <a:t>How many children did individuals I-1 and I-2 have? 6</a:t>
            </a:r>
            <a:endParaRPr>
              <a:solidFill>
                <a:srgbClr val="000000"/>
              </a:solidFill>
              <a:latin typeface="Comic Sans MS"/>
              <a:ea typeface="Comic Sans MS"/>
              <a:cs typeface="Comic Sans MS"/>
              <a:sym typeface="Comic Sans MS"/>
            </a:endParaRPr>
          </a:p>
          <a:p>
            <a:pPr marL="0" lvl="0" indent="0">
              <a:spcBef>
                <a:spcPts val="640"/>
              </a:spcBef>
              <a:spcAft>
                <a:spcPts val="0"/>
              </a:spcAft>
              <a:buNone/>
            </a:pPr>
            <a:r>
              <a:rPr lang="en-US">
                <a:solidFill>
                  <a:srgbClr val="000000"/>
                </a:solidFill>
                <a:latin typeface="Comic Sans MS"/>
                <a:ea typeface="Comic Sans MS"/>
                <a:cs typeface="Comic Sans MS"/>
                <a:sym typeface="Comic Sans MS"/>
              </a:rPr>
              <a:t>How many girls did II-1 and II-2 have? 2</a:t>
            </a:r>
            <a:endParaRPr>
              <a:solidFill>
                <a:srgbClr val="000000"/>
              </a:solidFill>
              <a:latin typeface="Comic Sans MS"/>
              <a:ea typeface="Comic Sans MS"/>
              <a:cs typeface="Comic Sans MS"/>
              <a:sym typeface="Comic Sans MS"/>
            </a:endParaRPr>
          </a:p>
          <a:p>
            <a:pPr marL="0" lvl="0" indent="0">
              <a:spcBef>
                <a:spcPts val="640"/>
              </a:spcBef>
              <a:spcAft>
                <a:spcPts val="0"/>
              </a:spcAft>
              <a:buNone/>
            </a:pPr>
            <a:r>
              <a:rPr lang="en-US">
                <a:solidFill>
                  <a:srgbClr val="000000"/>
                </a:solidFill>
                <a:latin typeface="Comic Sans MS"/>
                <a:ea typeface="Comic Sans MS"/>
                <a:cs typeface="Comic Sans MS"/>
                <a:sym typeface="Comic Sans MS"/>
              </a:rPr>
              <a:t>How are individuals III-2 and II-4 related? uncle/niece</a:t>
            </a:r>
            <a:endParaRPr>
              <a:solidFill>
                <a:srgbClr val="000000"/>
              </a:solidFill>
              <a:latin typeface="Comic Sans MS"/>
              <a:ea typeface="Comic Sans MS"/>
              <a:cs typeface="Comic Sans MS"/>
              <a:sym typeface="Comic Sans MS"/>
            </a:endParaRPr>
          </a:p>
          <a:p>
            <a:pPr marL="0" lvl="0" indent="0">
              <a:spcBef>
                <a:spcPts val="640"/>
              </a:spcBef>
              <a:spcAft>
                <a:spcPts val="0"/>
              </a:spcAft>
              <a:buNone/>
            </a:pPr>
            <a:endParaRPr>
              <a:latin typeface="Comic Sans MS"/>
              <a:ea typeface="Comic Sans MS"/>
              <a:cs typeface="Comic Sans MS"/>
              <a:sym typeface="Comic Sans MS"/>
            </a:endParaRPr>
          </a:p>
        </p:txBody>
      </p:sp>
      <p:sp>
        <p:nvSpPr>
          <p:cNvPr id="787" name="Shape 787"/>
          <p:cNvSpPr txBox="1">
            <a:spLocks noGrp="1"/>
          </p:cNvSpPr>
          <p:nvPr>
            <p:ph type="title"/>
          </p:nvPr>
        </p:nvSpPr>
        <p:spPr>
          <a:xfrm>
            <a:off x="457200" y="199900"/>
            <a:ext cx="8229600" cy="7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solidFill>
                <a:srgbClr val="000000"/>
              </a:solidFill>
              <a:latin typeface="Comic Sans MS"/>
              <a:ea typeface="Comic Sans MS"/>
              <a:cs typeface="Comic Sans MS"/>
              <a:sym typeface="Comic Sans MS"/>
            </a:endParaRPr>
          </a:p>
        </p:txBody>
      </p:sp>
      <p:pic>
        <p:nvPicPr>
          <p:cNvPr id="788" name="Shape 788"/>
          <p:cNvPicPr preferRelativeResize="0"/>
          <p:nvPr/>
        </p:nvPicPr>
        <p:blipFill>
          <a:blip r:embed="rId3">
            <a:alphaModFix/>
          </a:blip>
          <a:stretch>
            <a:fillRect/>
          </a:stretch>
        </p:blipFill>
        <p:spPr>
          <a:xfrm>
            <a:off x="457200" y="199900"/>
            <a:ext cx="8229600" cy="2614025"/>
          </a:xfrm>
          <a:prstGeom prst="rect">
            <a:avLst/>
          </a:prstGeom>
          <a:noFill/>
          <a:ln>
            <a:noFill/>
          </a:ln>
        </p:spPr>
      </p:pic>
      <p:sp>
        <p:nvSpPr>
          <p:cNvPr id="789" name="Shape 789"/>
          <p:cNvSpPr/>
          <p:nvPr/>
        </p:nvSpPr>
        <p:spPr>
          <a:xfrm>
            <a:off x="2444900" y="3490500"/>
            <a:ext cx="384300" cy="492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0" name="Shape 790"/>
          <p:cNvSpPr/>
          <p:nvPr/>
        </p:nvSpPr>
        <p:spPr>
          <a:xfrm>
            <a:off x="7965125" y="4247325"/>
            <a:ext cx="384300" cy="415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1" name="Shape 791"/>
          <p:cNvSpPr/>
          <p:nvPr/>
        </p:nvSpPr>
        <p:spPr>
          <a:xfrm>
            <a:off x="2306500" y="5412600"/>
            <a:ext cx="2168100" cy="415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
                                        <p:tgtEl>
                                          <p:spTgt spid="789"/>
                                        </p:tgtEl>
                                      </p:cBhvr>
                                    </p:animEffect>
                                    <p:set>
                                      <p:cBhvr>
                                        <p:cTn id="7" dur="1" fill="hold">
                                          <p:stCondLst>
                                            <p:cond delay="0"/>
                                          </p:stCondLst>
                                        </p:cTn>
                                        <p:tgtEl>
                                          <p:spTgt spid="78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
                                        <p:tgtEl>
                                          <p:spTgt spid="790"/>
                                        </p:tgtEl>
                                      </p:cBhvr>
                                    </p:animEffect>
                                    <p:set>
                                      <p:cBhvr>
                                        <p:cTn id="12" dur="1" fill="hold">
                                          <p:stCondLst>
                                            <p:cond delay="0"/>
                                          </p:stCondLst>
                                        </p:cTn>
                                        <p:tgtEl>
                                          <p:spTgt spid="79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
                                        <p:tgtEl>
                                          <p:spTgt spid="791"/>
                                        </p:tgtEl>
                                      </p:cBhvr>
                                    </p:animEffect>
                                    <p:set>
                                      <p:cBhvr>
                                        <p:cTn id="17" dur="1" fill="hold">
                                          <p:stCondLst>
                                            <p:cond delay="0"/>
                                          </p:stCondLst>
                                        </p:cTn>
                                        <p:tgtEl>
                                          <p:spTgt spid="7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795"/>
        <p:cNvGrpSpPr/>
        <p:nvPr/>
      </p:nvGrpSpPr>
      <p:grpSpPr>
        <a:xfrm>
          <a:off x="0" y="0"/>
          <a:ext cx="0" cy="0"/>
          <a:chOff x="0" y="0"/>
          <a:chExt cx="0" cy="0"/>
        </a:xfrm>
      </p:grpSpPr>
      <p:sp>
        <p:nvSpPr>
          <p:cNvPr id="796" name="Shape 796"/>
          <p:cNvSpPr txBox="1">
            <a:spLocks noGrp="1"/>
          </p:cNvSpPr>
          <p:nvPr>
            <p:ph type="title"/>
          </p:nvPr>
        </p:nvSpPr>
        <p:spPr>
          <a:xfrm>
            <a:off x="457200" y="381000"/>
            <a:ext cx="8229600" cy="587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solidFill>
                <a:srgbClr val="000000"/>
              </a:solidFill>
              <a:latin typeface="Comic Sans MS"/>
              <a:ea typeface="Comic Sans MS"/>
              <a:cs typeface="Comic Sans MS"/>
              <a:sym typeface="Comic Sans MS"/>
            </a:endParaRPr>
          </a:p>
        </p:txBody>
      </p:sp>
      <p:sp>
        <p:nvSpPr>
          <p:cNvPr id="797" name="Shape 797"/>
          <p:cNvSpPr txBox="1">
            <a:spLocks noGrp="1"/>
          </p:cNvSpPr>
          <p:nvPr>
            <p:ph type="body" idx="1"/>
          </p:nvPr>
        </p:nvSpPr>
        <p:spPr>
          <a:xfrm>
            <a:off x="457200" y="1906700"/>
            <a:ext cx="8229600" cy="43278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a:p>
            <a:pPr marL="0" lvl="0" indent="0">
              <a:spcBef>
                <a:spcPts val="640"/>
              </a:spcBef>
              <a:spcAft>
                <a:spcPts val="0"/>
              </a:spcAft>
              <a:buNone/>
            </a:pPr>
            <a:endParaRPr sz="2400"/>
          </a:p>
          <a:p>
            <a:pPr marL="0" lvl="0" indent="0">
              <a:spcBef>
                <a:spcPts val="640"/>
              </a:spcBef>
              <a:spcAft>
                <a:spcPts val="0"/>
              </a:spcAft>
              <a:buNone/>
            </a:pPr>
            <a:endParaRPr sz="2400"/>
          </a:p>
          <a:p>
            <a:pPr marL="0" lvl="0" indent="0">
              <a:spcBef>
                <a:spcPts val="640"/>
              </a:spcBef>
              <a:spcAft>
                <a:spcPts val="0"/>
              </a:spcAft>
              <a:buNone/>
            </a:pPr>
            <a:r>
              <a:rPr lang="en-US" sz="2400">
                <a:solidFill>
                  <a:srgbClr val="000000"/>
                </a:solidFill>
                <a:latin typeface="Comic Sans MS"/>
                <a:ea typeface="Comic Sans MS"/>
                <a:cs typeface="Comic Sans MS"/>
                <a:sym typeface="Comic Sans MS"/>
              </a:rPr>
              <a:t>How many members of the family above are afflected by Huntington’s Disease?  5</a:t>
            </a:r>
            <a:endParaRPr sz="2400">
              <a:solidFill>
                <a:srgbClr val="000000"/>
              </a:solidFill>
              <a:latin typeface="Comic Sans MS"/>
              <a:ea typeface="Comic Sans MS"/>
              <a:cs typeface="Comic Sans MS"/>
              <a:sym typeface="Comic Sans MS"/>
            </a:endParaRPr>
          </a:p>
          <a:p>
            <a:pPr marL="0" lvl="0" indent="0">
              <a:spcBef>
                <a:spcPts val="640"/>
              </a:spcBef>
              <a:spcAft>
                <a:spcPts val="0"/>
              </a:spcAft>
              <a:buNone/>
            </a:pPr>
            <a:r>
              <a:rPr lang="en-US" sz="2400">
                <a:solidFill>
                  <a:srgbClr val="000000"/>
                </a:solidFill>
                <a:latin typeface="Comic Sans MS"/>
                <a:ea typeface="Comic Sans MS"/>
                <a:cs typeface="Comic Sans MS"/>
                <a:sym typeface="Comic Sans MS"/>
              </a:rPr>
              <a:t>There are no carriers for Huntington’s Disease- you either have it or you don’t. With this in mind, is Huntington’s disease caused by a dominant or recessive trait?  Dominant</a:t>
            </a:r>
            <a:endParaRPr sz="2400">
              <a:solidFill>
                <a:srgbClr val="000000"/>
              </a:solidFill>
              <a:latin typeface="Comic Sans MS"/>
              <a:ea typeface="Comic Sans MS"/>
              <a:cs typeface="Comic Sans MS"/>
              <a:sym typeface="Comic Sans MS"/>
            </a:endParaRPr>
          </a:p>
        </p:txBody>
      </p:sp>
      <p:pic>
        <p:nvPicPr>
          <p:cNvPr id="798" name="Shape 798"/>
          <p:cNvPicPr preferRelativeResize="0"/>
          <p:nvPr/>
        </p:nvPicPr>
        <p:blipFill>
          <a:blip r:embed="rId3">
            <a:alphaModFix/>
          </a:blip>
          <a:stretch>
            <a:fillRect/>
          </a:stretch>
        </p:blipFill>
        <p:spPr>
          <a:xfrm>
            <a:off x="457200" y="381000"/>
            <a:ext cx="8229600" cy="3094125"/>
          </a:xfrm>
          <a:prstGeom prst="rect">
            <a:avLst/>
          </a:prstGeom>
          <a:noFill/>
          <a:ln>
            <a:noFill/>
          </a:ln>
        </p:spPr>
      </p:pic>
      <p:sp>
        <p:nvSpPr>
          <p:cNvPr id="799" name="Shape 799"/>
          <p:cNvSpPr/>
          <p:nvPr/>
        </p:nvSpPr>
        <p:spPr>
          <a:xfrm>
            <a:off x="4243975" y="4197850"/>
            <a:ext cx="338400" cy="3228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0" name="Shape 800"/>
          <p:cNvSpPr/>
          <p:nvPr/>
        </p:nvSpPr>
        <p:spPr>
          <a:xfrm>
            <a:off x="1506925" y="5966175"/>
            <a:ext cx="1399500" cy="384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
                                        <p:tgtEl>
                                          <p:spTgt spid="799"/>
                                        </p:tgtEl>
                                      </p:cBhvr>
                                    </p:animEffect>
                                    <p:set>
                                      <p:cBhvr>
                                        <p:cTn id="7" dur="1" fill="hold">
                                          <p:stCondLst>
                                            <p:cond delay="0"/>
                                          </p:stCondLst>
                                        </p:cTn>
                                        <p:tgtEl>
                                          <p:spTgt spid="79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
                                        <p:tgtEl>
                                          <p:spTgt spid="800"/>
                                        </p:tgtEl>
                                      </p:cBhvr>
                                    </p:animEffect>
                                    <p:set>
                                      <p:cBhvr>
                                        <p:cTn id="12" dur="1" fill="hold">
                                          <p:stCondLst>
                                            <p:cond delay="0"/>
                                          </p:stCondLst>
                                        </p:cTn>
                                        <p:tgtEl>
                                          <p:spTgt spid="8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05"/>
        <p:cNvGrpSpPr/>
        <p:nvPr/>
      </p:nvGrpSpPr>
      <p:grpSpPr>
        <a:xfrm>
          <a:off x="0" y="0"/>
          <a:ext cx="0" cy="0"/>
          <a:chOff x="0" y="0"/>
          <a:chExt cx="0" cy="0"/>
        </a:xfrm>
      </p:grpSpPr>
      <p:sp>
        <p:nvSpPr>
          <p:cNvPr id="806" name="Shape 806"/>
          <p:cNvSpPr txBox="1">
            <a:spLocks noGrp="1"/>
          </p:cNvSpPr>
          <p:nvPr>
            <p:ph type="title"/>
          </p:nvPr>
        </p:nvSpPr>
        <p:spPr>
          <a:xfrm>
            <a:off x="457200" y="242625"/>
            <a:ext cx="8229600" cy="587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ELABORATE</a:t>
            </a:r>
            <a:endParaRPr>
              <a:solidFill>
                <a:srgbClr val="000000"/>
              </a:solidFill>
              <a:latin typeface="Comic Sans MS"/>
              <a:ea typeface="Comic Sans MS"/>
              <a:cs typeface="Comic Sans MS"/>
              <a:sym typeface="Comic Sans MS"/>
            </a:endParaRPr>
          </a:p>
        </p:txBody>
      </p:sp>
      <p:sp>
        <p:nvSpPr>
          <p:cNvPr id="807" name="Shape 807"/>
          <p:cNvSpPr txBox="1">
            <a:spLocks noGrp="1"/>
          </p:cNvSpPr>
          <p:nvPr>
            <p:ph type="body" idx="1"/>
          </p:nvPr>
        </p:nvSpPr>
        <p:spPr>
          <a:xfrm>
            <a:off x="457200" y="753450"/>
            <a:ext cx="8229600" cy="53424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000000"/>
                </a:solidFill>
                <a:latin typeface="Comic Sans MS"/>
                <a:ea typeface="Comic Sans MS"/>
                <a:cs typeface="Comic Sans MS"/>
                <a:sym typeface="Comic Sans MS"/>
              </a:rPr>
              <a:t>PEDIGREE WORKSHEET</a:t>
            </a:r>
            <a:endParaRPr>
              <a:solidFill>
                <a:srgbClr val="000000"/>
              </a:solidFill>
              <a:latin typeface="Comic Sans MS"/>
              <a:ea typeface="Comic Sans MS"/>
              <a:cs typeface="Comic Sans MS"/>
              <a:sym typeface="Comic Sans MS"/>
            </a:endParaRPr>
          </a:p>
          <a:p>
            <a:pPr marL="0" lvl="0" indent="0">
              <a:spcBef>
                <a:spcPts val="640"/>
              </a:spcBef>
              <a:spcAft>
                <a:spcPts val="0"/>
              </a:spcAft>
              <a:buNone/>
            </a:pPr>
            <a:endParaRPr>
              <a:solidFill>
                <a:srgbClr val="000000"/>
              </a:solidFill>
              <a:latin typeface="Comic Sans MS"/>
              <a:ea typeface="Comic Sans MS"/>
              <a:cs typeface="Comic Sans MS"/>
              <a:sym typeface="Comic Sans MS"/>
            </a:endParaRPr>
          </a:p>
        </p:txBody>
      </p:sp>
      <p:pic>
        <p:nvPicPr>
          <p:cNvPr id="808" name="Shape 808"/>
          <p:cNvPicPr preferRelativeResize="0"/>
          <p:nvPr/>
        </p:nvPicPr>
        <p:blipFill>
          <a:blip r:embed="rId3">
            <a:alphaModFix/>
          </a:blip>
          <a:stretch>
            <a:fillRect/>
          </a:stretch>
        </p:blipFill>
        <p:spPr>
          <a:xfrm>
            <a:off x="457200" y="1460775"/>
            <a:ext cx="8229600" cy="48436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Shape 814"/>
          <p:cNvSpPr txBox="1">
            <a:spLocks noGrp="1"/>
          </p:cNvSpPr>
          <p:nvPr>
            <p:ph type="title"/>
          </p:nvPr>
        </p:nvSpPr>
        <p:spPr>
          <a:xfrm>
            <a:off x="457200" y="353675"/>
            <a:ext cx="8229600" cy="56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EVALUATE</a:t>
            </a:r>
            <a:endParaRPr>
              <a:solidFill>
                <a:srgbClr val="000000"/>
              </a:solidFill>
              <a:latin typeface="Comic Sans MS"/>
              <a:ea typeface="Comic Sans MS"/>
              <a:cs typeface="Comic Sans MS"/>
              <a:sym typeface="Comic Sans MS"/>
            </a:endParaRPr>
          </a:p>
        </p:txBody>
      </p:sp>
      <p:sp>
        <p:nvSpPr>
          <p:cNvPr id="815" name="Shape 815"/>
          <p:cNvSpPr txBox="1">
            <a:spLocks noGrp="1"/>
          </p:cNvSpPr>
          <p:nvPr>
            <p:ph type="body" idx="1"/>
          </p:nvPr>
        </p:nvSpPr>
        <p:spPr>
          <a:xfrm>
            <a:off x="457200" y="1014850"/>
            <a:ext cx="8538000" cy="5081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800">
                <a:solidFill>
                  <a:srgbClr val="000000"/>
                </a:solidFill>
                <a:latin typeface="Comic Sans MS"/>
                <a:ea typeface="Comic Sans MS"/>
                <a:cs typeface="Comic Sans MS"/>
                <a:sym typeface="Comic Sans MS"/>
              </a:rPr>
              <a:t>Shaded individuals in this pedigree express a particular trait.</a:t>
            </a:r>
            <a:endParaRPr sz="1800">
              <a:solidFill>
                <a:srgbClr val="000000"/>
              </a:solidFill>
              <a:latin typeface="Comic Sans MS"/>
              <a:ea typeface="Comic Sans MS"/>
              <a:cs typeface="Comic Sans MS"/>
              <a:sym typeface="Comic Sans MS"/>
            </a:endParaRPr>
          </a:p>
          <a:p>
            <a:pPr marL="0" lvl="0" indent="0" rtl="0">
              <a:spcBef>
                <a:spcPts val="800"/>
              </a:spcBef>
              <a:spcAft>
                <a:spcPts val="0"/>
              </a:spcAft>
              <a:buNone/>
            </a:pPr>
            <a:endParaRPr sz="1800">
              <a:solidFill>
                <a:srgbClr val="000000"/>
              </a:solidFill>
              <a:latin typeface="Comic Sans MS"/>
              <a:ea typeface="Comic Sans MS"/>
              <a:cs typeface="Comic Sans MS"/>
              <a:sym typeface="Comic Sans MS"/>
            </a:endParaRPr>
          </a:p>
          <a:p>
            <a:pPr marL="0" lvl="0" indent="0">
              <a:spcBef>
                <a:spcPts val="800"/>
              </a:spcBef>
              <a:spcAft>
                <a:spcPts val="0"/>
              </a:spcAft>
              <a:buNone/>
            </a:pPr>
            <a:endParaRPr sz="1800">
              <a:solidFill>
                <a:srgbClr val="000000"/>
              </a:solidFill>
              <a:latin typeface="Comic Sans MS"/>
              <a:ea typeface="Comic Sans MS"/>
              <a:cs typeface="Comic Sans MS"/>
              <a:sym typeface="Comic Sans MS"/>
            </a:endParaRPr>
          </a:p>
          <a:p>
            <a:pPr marL="0" lvl="0" indent="0">
              <a:spcBef>
                <a:spcPts val="640"/>
              </a:spcBef>
              <a:spcAft>
                <a:spcPts val="0"/>
              </a:spcAft>
              <a:buNone/>
            </a:pPr>
            <a:endParaRPr sz="1800">
              <a:solidFill>
                <a:srgbClr val="000000"/>
              </a:solidFill>
              <a:latin typeface="Comic Sans MS"/>
              <a:ea typeface="Comic Sans MS"/>
              <a:cs typeface="Comic Sans MS"/>
              <a:sym typeface="Comic Sans MS"/>
            </a:endParaRPr>
          </a:p>
          <a:p>
            <a:pPr marL="0" lvl="0" indent="0">
              <a:spcBef>
                <a:spcPts val="640"/>
              </a:spcBef>
              <a:spcAft>
                <a:spcPts val="0"/>
              </a:spcAft>
              <a:buNone/>
            </a:pPr>
            <a:endParaRPr sz="1800">
              <a:solidFill>
                <a:srgbClr val="000000"/>
              </a:solidFill>
              <a:latin typeface="Comic Sans MS"/>
              <a:ea typeface="Comic Sans MS"/>
              <a:cs typeface="Comic Sans MS"/>
              <a:sym typeface="Comic Sans MS"/>
            </a:endParaRPr>
          </a:p>
          <a:p>
            <a:pPr marL="0" lvl="0" indent="0">
              <a:spcBef>
                <a:spcPts val="640"/>
              </a:spcBef>
              <a:spcAft>
                <a:spcPts val="0"/>
              </a:spcAft>
              <a:buNone/>
            </a:pPr>
            <a:endParaRPr sz="1800">
              <a:solidFill>
                <a:srgbClr val="000000"/>
              </a:solidFill>
              <a:latin typeface="Comic Sans MS"/>
              <a:ea typeface="Comic Sans MS"/>
              <a:cs typeface="Comic Sans MS"/>
              <a:sym typeface="Comic Sans MS"/>
            </a:endParaRPr>
          </a:p>
          <a:p>
            <a:pPr marL="0" lvl="0" indent="0">
              <a:spcBef>
                <a:spcPts val="640"/>
              </a:spcBef>
              <a:spcAft>
                <a:spcPts val="0"/>
              </a:spcAft>
              <a:buNone/>
            </a:pPr>
            <a:endParaRPr sz="1800">
              <a:solidFill>
                <a:srgbClr val="000000"/>
              </a:solidFill>
              <a:latin typeface="Comic Sans MS"/>
              <a:ea typeface="Comic Sans MS"/>
              <a:cs typeface="Comic Sans MS"/>
              <a:sym typeface="Comic Sans MS"/>
            </a:endParaRPr>
          </a:p>
          <a:p>
            <a:pPr marL="0" lvl="0" indent="0">
              <a:spcBef>
                <a:spcPts val="640"/>
              </a:spcBef>
              <a:spcAft>
                <a:spcPts val="0"/>
              </a:spcAft>
              <a:buNone/>
            </a:pPr>
            <a:endParaRPr sz="1800">
              <a:solidFill>
                <a:srgbClr val="000000"/>
              </a:solidFill>
              <a:latin typeface="Comic Sans MS"/>
              <a:ea typeface="Comic Sans MS"/>
              <a:cs typeface="Comic Sans MS"/>
              <a:sym typeface="Comic Sans MS"/>
            </a:endParaRPr>
          </a:p>
          <a:p>
            <a:pPr marL="0" lvl="0" indent="0">
              <a:spcBef>
                <a:spcPts val="640"/>
              </a:spcBef>
              <a:spcAft>
                <a:spcPts val="0"/>
              </a:spcAft>
              <a:buNone/>
            </a:pPr>
            <a:r>
              <a:rPr lang="en-US" sz="1800">
                <a:solidFill>
                  <a:srgbClr val="000000"/>
                </a:solidFill>
                <a:latin typeface="Comic Sans MS"/>
                <a:ea typeface="Comic Sans MS"/>
                <a:cs typeface="Comic Sans MS"/>
                <a:sym typeface="Comic Sans MS"/>
              </a:rPr>
              <a:t>Based on this pedigree, what is the </a:t>
            </a:r>
            <a:r>
              <a:rPr lang="en-US" sz="1800" b="1" i="1">
                <a:solidFill>
                  <a:srgbClr val="000000"/>
                </a:solidFill>
                <a:latin typeface="Comic Sans MS"/>
                <a:ea typeface="Comic Sans MS"/>
                <a:cs typeface="Comic Sans MS"/>
                <a:sym typeface="Comic Sans MS"/>
              </a:rPr>
              <a:t>most likely</a:t>
            </a:r>
            <a:r>
              <a:rPr lang="en-US" sz="1800">
                <a:solidFill>
                  <a:srgbClr val="000000"/>
                </a:solidFill>
                <a:latin typeface="Comic Sans MS"/>
                <a:ea typeface="Comic Sans MS"/>
                <a:cs typeface="Comic Sans MS"/>
                <a:sym typeface="Comic Sans MS"/>
              </a:rPr>
              <a:t> pattern of inheritance of the trait?</a:t>
            </a:r>
            <a:endParaRPr sz="1800">
              <a:solidFill>
                <a:srgbClr val="000000"/>
              </a:solidFill>
              <a:latin typeface="Comic Sans MS"/>
              <a:ea typeface="Comic Sans MS"/>
              <a:cs typeface="Comic Sans MS"/>
              <a:sym typeface="Comic Sans MS"/>
            </a:endParaRPr>
          </a:p>
          <a:p>
            <a:pPr marL="457200" lvl="0" indent="-342900" rtl="0">
              <a:spcBef>
                <a:spcPts val="640"/>
              </a:spcBef>
              <a:spcAft>
                <a:spcPts val="0"/>
              </a:spcAft>
              <a:buClr>
                <a:srgbClr val="000000"/>
              </a:buClr>
              <a:buSzPts val="1800"/>
              <a:buFont typeface="Comic Sans MS"/>
              <a:buAutoNum type="alphaUcPeriod"/>
            </a:pPr>
            <a:r>
              <a:rPr lang="en-US" sz="1800">
                <a:solidFill>
                  <a:srgbClr val="000000"/>
                </a:solidFill>
                <a:latin typeface="Comic Sans MS"/>
                <a:ea typeface="Comic Sans MS"/>
                <a:cs typeface="Comic Sans MS"/>
                <a:sym typeface="Comic Sans MS"/>
              </a:rPr>
              <a:t>Autosomal dominant</a:t>
            </a:r>
            <a:endParaRPr sz="1800">
              <a:solidFill>
                <a:srgbClr val="000000"/>
              </a:solidFill>
              <a:latin typeface="Comic Sans MS"/>
              <a:ea typeface="Comic Sans MS"/>
              <a:cs typeface="Comic Sans MS"/>
              <a:sym typeface="Comic Sans MS"/>
            </a:endParaRPr>
          </a:p>
          <a:p>
            <a:pPr marL="457200" lvl="0" indent="-342900" rtl="0">
              <a:spcBef>
                <a:spcPts val="0"/>
              </a:spcBef>
              <a:spcAft>
                <a:spcPts val="0"/>
              </a:spcAft>
              <a:buClr>
                <a:srgbClr val="000000"/>
              </a:buClr>
              <a:buSzPts val="1800"/>
              <a:buFont typeface="Comic Sans MS"/>
              <a:buAutoNum type="alphaUcPeriod"/>
            </a:pPr>
            <a:r>
              <a:rPr lang="en-US" sz="1800">
                <a:solidFill>
                  <a:srgbClr val="000000"/>
                </a:solidFill>
                <a:latin typeface="Comic Sans MS"/>
                <a:ea typeface="Comic Sans MS"/>
                <a:cs typeface="Comic Sans MS"/>
                <a:sym typeface="Comic Sans MS"/>
              </a:rPr>
              <a:t>Autosomal recessive</a:t>
            </a:r>
            <a:endParaRPr sz="1800">
              <a:solidFill>
                <a:srgbClr val="000000"/>
              </a:solidFill>
              <a:latin typeface="Comic Sans MS"/>
              <a:ea typeface="Comic Sans MS"/>
              <a:cs typeface="Comic Sans MS"/>
              <a:sym typeface="Comic Sans MS"/>
            </a:endParaRPr>
          </a:p>
          <a:p>
            <a:pPr marL="457200" lvl="0" indent="-342900" rtl="0">
              <a:spcBef>
                <a:spcPts val="0"/>
              </a:spcBef>
              <a:spcAft>
                <a:spcPts val="0"/>
              </a:spcAft>
              <a:buClr>
                <a:srgbClr val="000000"/>
              </a:buClr>
              <a:buSzPts val="1800"/>
              <a:buFont typeface="Comic Sans MS"/>
              <a:buAutoNum type="alphaUcPeriod"/>
            </a:pPr>
            <a:r>
              <a:rPr lang="en-US" sz="1800">
                <a:solidFill>
                  <a:srgbClr val="000000"/>
                </a:solidFill>
                <a:latin typeface="Comic Sans MS"/>
                <a:ea typeface="Comic Sans MS"/>
                <a:cs typeface="Comic Sans MS"/>
                <a:sym typeface="Comic Sans MS"/>
              </a:rPr>
              <a:t>Sex-linked dominant</a:t>
            </a:r>
            <a:endParaRPr sz="1800">
              <a:solidFill>
                <a:srgbClr val="000000"/>
              </a:solidFill>
              <a:latin typeface="Comic Sans MS"/>
              <a:ea typeface="Comic Sans MS"/>
              <a:cs typeface="Comic Sans MS"/>
              <a:sym typeface="Comic Sans MS"/>
            </a:endParaRPr>
          </a:p>
          <a:p>
            <a:pPr marL="457200" lvl="0" indent="-342900" rtl="0">
              <a:spcBef>
                <a:spcPts val="0"/>
              </a:spcBef>
              <a:spcAft>
                <a:spcPts val="0"/>
              </a:spcAft>
              <a:buClr>
                <a:srgbClr val="000000"/>
              </a:buClr>
              <a:buSzPts val="1800"/>
              <a:buFont typeface="Comic Sans MS"/>
              <a:buAutoNum type="alphaUcPeriod"/>
            </a:pPr>
            <a:r>
              <a:rPr lang="en-US" sz="1800">
                <a:solidFill>
                  <a:srgbClr val="000000"/>
                </a:solidFill>
                <a:latin typeface="Comic Sans MS"/>
                <a:ea typeface="Comic Sans MS"/>
                <a:cs typeface="Comic Sans MS"/>
                <a:sym typeface="Comic Sans MS"/>
              </a:rPr>
              <a:t>Sex-linked recessive</a:t>
            </a:r>
            <a:endParaRPr sz="1800">
              <a:solidFill>
                <a:srgbClr val="000000"/>
              </a:solidFill>
              <a:latin typeface="Comic Sans MS"/>
              <a:ea typeface="Comic Sans MS"/>
              <a:cs typeface="Comic Sans MS"/>
              <a:sym typeface="Comic Sans MS"/>
            </a:endParaRPr>
          </a:p>
          <a:p>
            <a:pPr marL="0" lvl="0" indent="0" rtl="0">
              <a:spcBef>
                <a:spcPts val="640"/>
              </a:spcBef>
              <a:spcAft>
                <a:spcPts val="0"/>
              </a:spcAft>
              <a:buNone/>
            </a:pPr>
            <a:endParaRPr sz="1800">
              <a:solidFill>
                <a:srgbClr val="000000"/>
              </a:solidFill>
              <a:latin typeface="Comic Sans MS"/>
              <a:ea typeface="Comic Sans MS"/>
              <a:cs typeface="Comic Sans MS"/>
              <a:sym typeface="Comic Sans MS"/>
            </a:endParaRPr>
          </a:p>
          <a:p>
            <a:pPr marL="0" lvl="0" indent="0">
              <a:spcBef>
                <a:spcPts val="640"/>
              </a:spcBef>
              <a:spcAft>
                <a:spcPts val="0"/>
              </a:spcAft>
              <a:buNone/>
            </a:pPr>
            <a:endParaRPr sz="2400">
              <a:solidFill>
                <a:srgbClr val="000000"/>
              </a:solidFill>
              <a:latin typeface="Comic Sans MS"/>
              <a:ea typeface="Comic Sans MS"/>
              <a:cs typeface="Comic Sans MS"/>
              <a:sym typeface="Comic Sans MS"/>
            </a:endParaRPr>
          </a:p>
        </p:txBody>
      </p:sp>
      <p:pic>
        <p:nvPicPr>
          <p:cNvPr id="816" name="Shape 816"/>
          <p:cNvPicPr preferRelativeResize="0"/>
          <p:nvPr/>
        </p:nvPicPr>
        <p:blipFill>
          <a:blip r:embed="rId3">
            <a:alphaModFix/>
          </a:blip>
          <a:stretch>
            <a:fillRect/>
          </a:stretch>
        </p:blipFill>
        <p:spPr>
          <a:xfrm>
            <a:off x="1260900" y="1401100"/>
            <a:ext cx="4859025" cy="2873625"/>
          </a:xfrm>
          <a:prstGeom prst="rect">
            <a:avLst/>
          </a:prstGeom>
          <a:noFill/>
          <a:ln>
            <a:noFill/>
          </a:ln>
        </p:spPr>
      </p:pic>
      <p:sp>
        <p:nvSpPr>
          <p:cNvPr id="817" name="Shape 817"/>
          <p:cNvSpPr/>
          <p:nvPr/>
        </p:nvSpPr>
        <p:spPr>
          <a:xfrm>
            <a:off x="61525" y="5988325"/>
            <a:ext cx="457200" cy="276900"/>
          </a:xfrm>
          <a:prstGeom prst="rightArrow">
            <a:avLst>
              <a:gd name="adj1" fmla="val 50000"/>
              <a:gd name="adj2" fmla="val 50000"/>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7"/>
                                        </p:tgtEl>
                                        <p:attrNameLst>
                                          <p:attrName>style.visibility</p:attrName>
                                        </p:attrNameLst>
                                      </p:cBhvr>
                                      <p:to>
                                        <p:strVal val="visible"/>
                                      </p:to>
                                    </p:set>
                                    <p:animEffect transition="in" filter="fade">
                                      <p:cBhvr>
                                        <p:cTn id="7" dur="1"/>
                                        <p:tgtEl>
                                          <p:spTgt spid="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title"/>
          </p:nvPr>
        </p:nvSpPr>
        <p:spPr>
          <a:xfrm>
            <a:off x="457200" y="381000"/>
            <a:ext cx="8229600" cy="541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EVALUATE</a:t>
            </a:r>
            <a:endParaRPr>
              <a:solidFill>
                <a:srgbClr val="000000"/>
              </a:solidFill>
              <a:latin typeface="Comic Sans MS"/>
              <a:ea typeface="Comic Sans MS"/>
              <a:cs typeface="Comic Sans MS"/>
              <a:sym typeface="Comic Sans MS"/>
            </a:endParaRPr>
          </a:p>
        </p:txBody>
      </p:sp>
      <p:sp>
        <p:nvSpPr>
          <p:cNvPr id="824" name="Shape 824"/>
          <p:cNvSpPr txBox="1">
            <a:spLocks noGrp="1"/>
          </p:cNvSpPr>
          <p:nvPr>
            <p:ph type="body" idx="1"/>
          </p:nvPr>
        </p:nvSpPr>
        <p:spPr>
          <a:xfrm>
            <a:off x="457200" y="1045625"/>
            <a:ext cx="8229600" cy="3798300"/>
          </a:xfrm>
          <a:prstGeom prst="rect">
            <a:avLst/>
          </a:prstGeom>
          <a:solidFill>
            <a:srgbClr val="FFFFFF"/>
          </a:solidFill>
        </p:spPr>
        <p:txBody>
          <a:bodyPr spcFirstLastPara="1" wrap="square" lIns="91425" tIns="91425" rIns="91425" bIns="91425" anchor="t" anchorCtr="0">
            <a:noAutofit/>
          </a:bodyPr>
          <a:lstStyle/>
          <a:p>
            <a:pPr marL="0" lvl="0" indent="0" rtl="0">
              <a:spcBef>
                <a:spcPts val="640"/>
              </a:spcBef>
              <a:spcAft>
                <a:spcPts val="0"/>
              </a:spcAft>
              <a:buNone/>
            </a:pPr>
            <a:r>
              <a:rPr lang="en-US" sz="1800">
                <a:solidFill>
                  <a:srgbClr val="000000"/>
                </a:solidFill>
                <a:highlight>
                  <a:srgbClr val="FFFFFF"/>
                </a:highlight>
                <a:latin typeface="Comic Sans MS"/>
                <a:ea typeface="Comic Sans MS"/>
                <a:cs typeface="Comic Sans MS"/>
                <a:sym typeface="Comic Sans MS"/>
              </a:rPr>
              <a:t>The pedigree below represents a sex-linked trait in 3 generations of a family. </a:t>
            </a:r>
            <a:endParaRPr sz="1800">
              <a:solidFill>
                <a:srgbClr val="000000"/>
              </a:solidFill>
              <a:highlight>
                <a:srgbClr val="FFFFFF"/>
              </a:highlight>
              <a:latin typeface="Comic Sans MS"/>
              <a:ea typeface="Comic Sans MS"/>
              <a:cs typeface="Comic Sans MS"/>
              <a:sym typeface="Comic Sans MS"/>
            </a:endParaRPr>
          </a:p>
          <a:p>
            <a:pPr marL="0" lvl="0" indent="0" rtl="0">
              <a:spcBef>
                <a:spcPts val="640"/>
              </a:spcBef>
              <a:spcAft>
                <a:spcPts val="0"/>
              </a:spcAft>
              <a:buNone/>
            </a:pPr>
            <a:endParaRPr sz="1100">
              <a:solidFill>
                <a:srgbClr val="000000"/>
              </a:solidFill>
              <a:highlight>
                <a:srgbClr val="FFFFFF"/>
              </a:highlight>
              <a:latin typeface="Verdana"/>
              <a:ea typeface="Verdana"/>
              <a:cs typeface="Verdana"/>
              <a:sym typeface="Verdana"/>
            </a:endParaRPr>
          </a:p>
        </p:txBody>
      </p:sp>
      <p:sp>
        <p:nvSpPr>
          <p:cNvPr id="825" name="Shape 825"/>
          <p:cNvSpPr txBox="1"/>
          <p:nvPr/>
        </p:nvSpPr>
        <p:spPr>
          <a:xfrm>
            <a:off x="568925" y="4843700"/>
            <a:ext cx="7980600" cy="1829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latin typeface="Comic Sans MS"/>
                <a:ea typeface="Comic Sans MS"/>
                <a:cs typeface="Comic Sans MS"/>
                <a:sym typeface="Comic Sans MS"/>
              </a:rPr>
              <a:t>Which human genetic condition could </a:t>
            </a:r>
            <a:r>
              <a:rPr lang="en-US" sz="1800" b="1" i="1">
                <a:latin typeface="Comic Sans MS"/>
                <a:ea typeface="Comic Sans MS"/>
                <a:cs typeface="Comic Sans MS"/>
                <a:sym typeface="Comic Sans MS"/>
              </a:rPr>
              <a:t>best</a:t>
            </a:r>
            <a:r>
              <a:rPr lang="en-US" sz="1800">
                <a:latin typeface="Comic Sans MS"/>
                <a:ea typeface="Comic Sans MS"/>
                <a:cs typeface="Comic Sans MS"/>
                <a:sym typeface="Comic Sans MS"/>
              </a:rPr>
              <a:t> be identified using this pedigree?</a:t>
            </a:r>
            <a:endParaRPr sz="1800">
              <a:latin typeface="Comic Sans MS"/>
              <a:ea typeface="Comic Sans MS"/>
              <a:cs typeface="Comic Sans MS"/>
              <a:sym typeface="Comic Sans MS"/>
            </a:endParaRPr>
          </a:p>
          <a:p>
            <a:pPr marL="457200" lvl="0" indent="-342900" rtl="0">
              <a:spcBef>
                <a:spcPts val="0"/>
              </a:spcBef>
              <a:spcAft>
                <a:spcPts val="0"/>
              </a:spcAft>
              <a:buSzPts val="1800"/>
              <a:buFont typeface="Comic Sans MS"/>
              <a:buAutoNum type="alphaUcPeriod"/>
            </a:pPr>
            <a:r>
              <a:rPr lang="en-US" sz="1800">
                <a:latin typeface="Comic Sans MS"/>
                <a:ea typeface="Comic Sans MS"/>
                <a:cs typeface="Comic Sans MS"/>
                <a:sym typeface="Comic Sans MS"/>
              </a:rPr>
              <a:t>PKU</a:t>
            </a:r>
            <a:endParaRPr sz="1800">
              <a:latin typeface="Comic Sans MS"/>
              <a:ea typeface="Comic Sans MS"/>
              <a:cs typeface="Comic Sans MS"/>
              <a:sym typeface="Comic Sans MS"/>
            </a:endParaRPr>
          </a:p>
          <a:p>
            <a:pPr marL="457200" lvl="0" indent="-342900" rtl="0">
              <a:spcBef>
                <a:spcPts val="0"/>
              </a:spcBef>
              <a:spcAft>
                <a:spcPts val="0"/>
              </a:spcAft>
              <a:buSzPts val="1800"/>
              <a:buFont typeface="Comic Sans MS"/>
              <a:buAutoNum type="alphaUcPeriod"/>
            </a:pPr>
            <a:r>
              <a:rPr lang="en-US" sz="1800">
                <a:latin typeface="Comic Sans MS"/>
                <a:ea typeface="Comic Sans MS"/>
                <a:cs typeface="Comic Sans MS"/>
                <a:sym typeface="Comic Sans MS"/>
              </a:rPr>
              <a:t>Cystic Fibrosis</a:t>
            </a:r>
            <a:endParaRPr sz="1800">
              <a:latin typeface="Comic Sans MS"/>
              <a:ea typeface="Comic Sans MS"/>
              <a:cs typeface="Comic Sans MS"/>
              <a:sym typeface="Comic Sans MS"/>
            </a:endParaRPr>
          </a:p>
          <a:p>
            <a:pPr marL="457200" lvl="0" indent="-342900" rtl="0">
              <a:spcBef>
                <a:spcPts val="0"/>
              </a:spcBef>
              <a:spcAft>
                <a:spcPts val="0"/>
              </a:spcAft>
              <a:buSzPts val="1800"/>
              <a:buFont typeface="Comic Sans MS"/>
              <a:buAutoNum type="alphaUcPeriod"/>
            </a:pPr>
            <a:r>
              <a:rPr lang="en-US" sz="1800">
                <a:latin typeface="Comic Sans MS"/>
                <a:ea typeface="Comic Sans MS"/>
                <a:cs typeface="Comic Sans MS"/>
                <a:sym typeface="Comic Sans MS"/>
              </a:rPr>
              <a:t>Hemophilia</a:t>
            </a:r>
            <a:endParaRPr sz="1800">
              <a:latin typeface="Comic Sans MS"/>
              <a:ea typeface="Comic Sans MS"/>
              <a:cs typeface="Comic Sans MS"/>
              <a:sym typeface="Comic Sans MS"/>
            </a:endParaRPr>
          </a:p>
          <a:p>
            <a:pPr marL="457200" lvl="0" indent="-342900">
              <a:spcBef>
                <a:spcPts val="0"/>
              </a:spcBef>
              <a:spcAft>
                <a:spcPts val="0"/>
              </a:spcAft>
              <a:buSzPts val="1800"/>
              <a:buFont typeface="Comic Sans MS"/>
              <a:buAutoNum type="alphaUcPeriod"/>
            </a:pPr>
            <a:r>
              <a:rPr lang="en-US" sz="1800">
                <a:latin typeface="Comic Sans MS"/>
                <a:ea typeface="Comic Sans MS"/>
                <a:cs typeface="Comic Sans MS"/>
                <a:sym typeface="Comic Sans MS"/>
              </a:rPr>
              <a:t>Diabetes</a:t>
            </a:r>
            <a:endParaRPr sz="1800">
              <a:latin typeface="Comic Sans MS"/>
              <a:ea typeface="Comic Sans MS"/>
              <a:cs typeface="Comic Sans MS"/>
              <a:sym typeface="Comic Sans MS"/>
            </a:endParaRPr>
          </a:p>
        </p:txBody>
      </p:sp>
      <p:sp>
        <p:nvSpPr>
          <p:cNvPr id="826" name="Shape 826"/>
          <p:cNvSpPr/>
          <p:nvPr/>
        </p:nvSpPr>
        <p:spPr>
          <a:xfrm>
            <a:off x="169150" y="6058400"/>
            <a:ext cx="492000" cy="292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827" name="Shape 827"/>
          <p:cNvPicPr preferRelativeResize="0"/>
          <p:nvPr/>
        </p:nvPicPr>
        <p:blipFill>
          <a:blip r:embed="rId3">
            <a:alphaModFix/>
          </a:blip>
          <a:stretch>
            <a:fillRect/>
          </a:stretch>
        </p:blipFill>
        <p:spPr>
          <a:xfrm>
            <a:off x="1629950" y="1906700"/>
            <a:ext cx="6058400" cy="2614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6"/>
                                        </p:tgtEl>
                                        <p:attrNameLst>
                                          <p:attrName>style.visibility</p:attrName>
                                        </p:attrNameLst>
                                      </p:cBhvr>
                                      <p:to>
                                        <p:strVal val="visible"/>
                                      </p:to>
                                    </p:set>
                                    <p:animEffect transition="in" filter="fade">
                                      <p:cBhvr>
                                        <p:cTn id="7" dur="1"/>
                                        <p:tgtEl>
                                          <p:spTgt spid="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832"/>
        <p:cNvGrpSpPr/>
        <p:nvPr/>
      </p:nvGrpSpPr>
      <p:grpSpPr>
        <a:xfrm>
          <a:off x="0" y="0"/>
          <a:ext cx="0" cy="0"/>
          <a:chOff x="0" y="0"/>
          <a:chExt cx="0" cy="0"/>
        </a:xfrm>
      </p:grpSpPr>
      <p:sp>
        <p:nvSpPr>
          <p:cNvPr id="833" name="Shape 833"/>
          <p:cNvSpPr txBox="1">
            <a:spLocks noGrp="1"/>
          </p:cNvSpPr>
          <p:nvPr>
            <p:ph type="title"/>
          </p:nvPr>
        </p:nvSpPr>
        <p:spPr>
          <a:xfrm>
            <a:off x="457200" y="184525"/>
            <a:ext cx="8229600" cy="630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ENGAGE</a:t>
            </a:r>
            <a:endParaRPr>
              <a:solidFill>
                <a:srgbClr val="000000"/>
              </a:solidFill>
              <a:latin typeface="Comic Sans MS"/>
              <a:ea typeface="Comic Sans MS"/>
              <a:cs typeface="Comic Sans MS"/>
              <a:sym typeface="Comic Sans MS"/>
            </a:endParaRPr>
          </a:p>
        </p:txBody>
      </p:sp>
      <p:sp>
        <p:nvSpPr>
          <p:cNvPr id="834" name="Shape 834"/>
          <p:cNvSpPr txBox="1">
            <a:spLocks noGrp="1"/>
          </p:cNvSpPr>
          <p:nvPr>
            <p:ph type="body" idx="1"/>
          </p:nvPr>
        </p:nvSpPr>
        <p:spPr>
          <a:xfrm>
            <a:off x="457200" y="891850"/>
            <a:ext cx="8138400" cy="520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400">
                <a:solidFill>
                  <a:srgbClr val="000000"/>
                </a:solidFill>
                <a:latin typeface="Comic Sans MS"/>
                <a:ea typeface="Comic Sans MS"/>
                <a:cs typeface="Comic Sans MS"/>
                <a:sym typeface="Comic Sans MS"/>
              </a:rPr>
              <a:t>At your table, discuss the following questions:</a:t>
            </a:r>
            <a:endParaRPr sz="2400">
              <a:solidFill>
                <a:srgbClr val="000000"/>
              </a:solidFill>
              <a:latin typeface="Comic Sans MS"/>
              <a:ea typeface="Comic Sans MS"/>
              <a:cs typeface="Comic Sans MS"/>
              <a:sym typeface="Comic Sans MS"/>
            </a:endParaRPr>
          </a:p>
          <a:p>
            <a:pPr marL="0" lvl="0" indent="0" rtl="0">
              <a:spcBef>
                <a:spcPts val="0"/>
              </a:spcBef>
              <a:spcAft>
                <a:spcPts val="0"/>
              </a:spcAft>
              <a:buNone/>
            </a:pPr>
            <a:endParaRPr sz="2400">
              <a:solidFill>
                <a:srgbClr val="000000"/>
              </a:solidFill>
              <a:latin typeface="Comic Sans MS"/>
              <a:ea typeface="Comic Sans MS"/>
              <a:cs typeface="Comic Sans MS"/>
              <a:sym typeface="Comic Sans MS"/>
            </a:endParaRPr>
          </a:p>
          <a:p>
            <a:pPr marL="0" lvl="0" indent="0" rtl="0">
              <a:spcBef>
                <a:spcPts val="0"/>
              </a:spcBef>
              <a:spcAft>
                <a:spcPts val="0"/>
              </a:spcAft>
              <a:buNone/>
            </a:pPr>
            <a:r>
              <a:rPr lang="en-US" sz="2400">
                <a:solidFill>
                  <a:srgbClr val="000000"/>
                </a:solidFill>
                <a:latin typeface="Comic Sans MS"/>
                <a:ea typeface="Comic Sans MS"/>
                <a:cs typeface="Comic Sans MS"/>
                <a:sym typeface="Comic Sans MS"/>
              </a:rPr>
              <a:t>Did you ever play the game telephone when you were a kid?  What happens to the original message?  </a:t>
            </a:r>
            <a:endParaRPr sz="2400">
              <a:solidFill>
                <a:srgbClr val="000000"/>
              </a:solidFill>
              <a:latin typeface="Comic Sans MS"/>
              <a:ea typeface="Comic Sans MS"/>
              <a:cs typeface="Comic Sans MS"/>
              <a:sym typeface="Comic Sans MS"/>
            </a:endParaRPr>
          </a:p>
          <a:p>
            <a:pPr marL="1371600" marR="0" lvl="0" indent="0" algn="l" rtl="0">
              <a:lnSpc>
                <a:spcPct val="100000"/>
              </a:lnSpc>
              <a:spcBef>
                <a:spcPts val="0"/>
              </a:spcBef>
              <a:spcAft>
                <a:spcPts val="0"/>
              </a:spcAft>
              <a:buNone/>
            </a:pPr>
            <a:endParaRPr sz="2400">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US" sz="2400">
                <a:solidFill>
                  <a:srgbClr val="000000"/>
                </a:solidFill>
                <a:latin typeface="Comic Sans MS"/>
                <a:ea typeface="Comic Sans MS"/>
                <a:cs typeface="Comic Sans MS"/>
                <a:sym typeface="Comic Sans MS"/>
              </a:rPr>
              <a:t>Do you think that mistakes could happen when cells are dividing or DNA is being copied?</a:t>
            </a:r>
            <a:endParaRPr sz="2400">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2400">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US" sz="2400">
                <a:solidFill>
                  <a:srgbClr val="000000"/>
                </a:solidFill>
                <a:latin typeface="Comic Sans MS"/>
                <a:ea typeface="Comic Sans MS"/>
                <a:cs typeface="Comic Sans MS"/>
                <a:sym typeface="Comic Sans MS"/>
              </a:rPr>
              <a:t>Do you know what these mistakes are called?</a:t>
            </a:r>
            <a:endParaRPr sz="2400">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2400">
              <a:solidFill>
                <a:srgbClr val="000000"/>
              </a:solidFill>
              <a:latin typeface="Comic Sans MS"/>
              <a:ea typeface="Comic Sans MS"/>
              <a:cs typeface="Comic Sans MS"/>
              <a:sym typeface="Comic Sans MS"/>
            </a:endParaRPr>
          </a:p>
          <a:p>
            <a:pPr marL="0" lvl="0" indent="0" rtl="0">
              <a:spcBef>
                <a:spcPts val="0"/>
              </a:spcBef>
              <a:spcAft>
                <a:spcPts val="0"/>
              </a:spcAft>
              <a:buNone/>
            </a:pPr>
            <a:r>
              <a:rPr lang="en-US" sz="2400">
                <a:solidFill>
                  <a:srgbClr val="000000"/>
                </a:solidFill>
                <a:latin typeface="Comic Sans MS"/>
                <a:ea typeface="Comic Sans MS"/>
                <a:cs typeface="Comic Sans MS"/>
                <a:sym typeface="Comic Sans MS"/>
              </a:rPr>
              <a:t>Do you think it  always bad?  Can you think of any benefits of these errors? (sickle-cell trait, bacteria become resistant to antibiotics, etc) </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8"/>
        <p:cNvGrpSpPr/>
        <p:nvPr/>
      </p:nvGrpSpPr>
      <p:grpSpPr>
        <a:xfrm>
          <a:off x="0" y="0"/>
          <a:ext cx="0" cy="0"/>
          <a:chOff x="0" y="0"/>
          <a:chExt cx="0" cy="0"/>
        </a:xfrm>
      </p:grpSpPr>
      <p:sp>
        <p:nvSpPr>
          <p:cNvPr id="839" name="Shape 839"/>
          <p:cNvSpPr txBox="1">
            <a:spLocks noGrp="1"/>
          </p:cNvSpPr>
          <p:nvPr>
            <p:ph type="title"/>
          </p:nvPr>
        </p:nvSpPr>
        <p:spPr>
          <a:xfrm>
            <a:off x="76875" y="0"/>
            <a:ext cx="3536700" cy="609600"/>
          </a:xfrm>
          <a:prstGeom prst="rect">
            <a:avLst/>
          </a:prstGeom>
          <a:solidFill>
            <a:srgbClr val="D9D9D9"/>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i="0" u="sng" strike="noStrike" cap="none">
                <a:solidFill>
                  <a:srgbClr val="FFFFFF"/>
                </a:solidFill>
                <a:highlight>
                  <a:srgbClr val="073763"/>
                </a:highlight>
                <a:latin typeface="Comic Sans MS"/>
                <a:ea typeface="Comic Sans MS"/>
                <a:cs typeface="Comic Sans MS"/>
                <a:sym typeface="Comic Sans MS"/>
                <a:hlinkClick r:id="rId4"/>
              </a:rPr>
              <a:t>Mutations</a:t>
            </a:r>
            <a:endParaRPr>
              <a:solidFill>
                <a:srgbClr val="FFFFFF"/>
              </a:solidFill>
              <a:highlight>
                <a:srgbClr val="073763"/>
              </a:highlight>
              <a:latin typeface="Comic Sans MS"/>
              <a:ea typeface="Comic Sans MS"/>
              <a:cs typeface="Comic Sans MS"/>
              <a:sym typeface="Comic Sans MS"/>
            </a:endParaRPr>
          </a:p>
        </p:txBody>
      </p:sp>
      <p:sp>
        <p:nvSpPr>
          <p:cNvPr id="840" name="Shape 840"/>
          <p:cNvSpPr txBox="1">
            <a:spLocks noGrp="1"/>
          </p:cNvSpPr>
          <p:nvPr>
            <p:ph type="body" idx="1"/>
          </p:nvPr>
        </p:nvSpPr>
        <p:spPr>
          <a:xfrm>
            <a:off x="76875" y="507425"/>
            <a:ext cx="6058500" cy="6350700"/>
          </a:xfrm>
          <a:prstGeom prst="rect">
            <a:avLst/>
          </a:prstGeom>
          <a:solidFill>
            <a:srgbClr val="D9D9D9"/>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Comic Sans MS"/>
              <a:buChar char="●"/>
            </a:pPr>
            <a:r>
              <a:rPr lang="en-US" sz="2400" i="0" u="none">
                <a:solidFill>
                  <a:srgbClr val="000000"/>
                </a:solidFill>
                <a:latin typeface="Comic Sans MS"/>
                <a:ea typeface="Comic Sans MS"/>
                <a:cs typeface="Comic Sans MS"/>
                <a:sym typeface="Comic Sans MS"/>
              </a:rPr>
              <a:t>Mutations are changes in the DNA w</a:t>
            </a:r>
            <a:r>
              <a:rPr lang="en-US" sz="2400">
                <a:solidFill>
                  <a:srgbClr val="000000"/>
                </a:solidFill>
                <a:latin typeface="Comic Sans MS"/>
                <a:ea typeface="Comic Sans MS"/>
                <a:cs typeface="Comic Sans MS"/>
                <a:sym typeface="Comic Sans MS"/>
              </a:rPr>
              <a:t>hich can result in a change in amino acid sequence, protein function, and/or trait</a:t>
            </a:r>
            <a:endParaRPr sz="2400">
              <a:solidFill>
                <a:srgbClr val="000000"/>
              </a:solidFill>
              <a:latin typeface="Comic Sans MS"/>
              <a:ea typeface="Comic Sans MS"/>
              <a:cs typeface="Comic Sans MS"/>
              <a:sym typeface="Comic Sans MS"/>
            </a:endParaRPr>
          </a:p>
          <a:p>
            <a:pPr marL="342900" marR="0" lvl="0" indent="-342900" algn="l" rtl="0">
              <a:lnSpc>
                <a:spcPct val="100000"/>
              </a:lnSpc>
              <a:spcBef>
                <a:spcPts val="480"/>
              </a:spcBef>
              <a:spcAft>
                <a:spcPts val="0"/>
              </a:spcAft>
              <a:buClr>
                <a:srgbClr val="000000"/>
              </a:buClr>
              <a:buSzPts val="2400"/>
              <a:buFont typeface="Comic Sans MS"/>
              <a:buChar char="●"/>
            </a:pPr>
            <a:r>
              <a:rPr lang="en-US" sz="2400" b="0" i="0" u="none">
                <a:solidFill>
                  <a:srgbClr val="000000"/>
                </a:solidFill>
                <a:latin typeface="Comic Sans MS"/>
                <a:ea typeface="Comic Sans MS"/>
                <a:cs typeface="Comic Sans MS"/>
                <a:sym typeface="Comic Sans MS"/>
              </a:rPr>
              <a:t>Can be caused by </a:t>
            </a:r>
            <a:r>
              <a:rPr lang="en-US" sz="2400" b="0" i="0" u="sng">
                <a:solidFill>
                  <a:srgbClr val="000000"/>
                </a:solidFill>
                <a:latin typeface="Comic Sans MS"/>
                <a:ea typeface="Comic Sans MS"/>
                <a:cs typeface="Comic Sans MS"/>
                <a:sym typeface="Comic Sans MS"/>
              </a:rPr>
              <a:t>mutagens</a:t>
            </a:r>
            <a:r>
              <a:rPr lang="en-US" sz="2400" b="0" i="0" u="none">
                <a:solidFill>
                  <a:srgbClr val="000000"/>
                </a:solidFill>
                <a:latin typeface="Comic Sans MS"/>
                <a:ea typeface="Comic Sans MS"/>
                <a:cs typeface="Comic Sans MS"/>
                <a:sym typeface="Comic Sans MS"/>
              </a:rPr>
              <a:t> or things in the environment that cause changes in DNA. </a:t>
            </a:r>
            <a:endParaRPr sz="2400" b="0" i="0" u="none">
              <a:solidFill>
                <a:srgbClr val="000000"/>
              </a:solidFill>
              <a:latin typeface="Comic Sans MS"/>
              <a:ea typeface="Comic Sans MS"/>
              <a:cs typeface="Comic Sans MS"/>
              <a:sym typeface="Comic Sans MS"/>
            </a:endParaRPr>
          </a:p>
          <a:p>
            <a:pPr marL="742950" lvl="1" indent="-285750" rtl="0">
              <a:lnSpc>
                <a:spcPct val="100000"/>
              </a:lnSpc>
              <a:spcBef>
                <a:spcPts val="48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Exposure to chemicals, radiation, disease, and other factors.</a:t>
            </a:r>
            <a:endParaRPr sz="2400">
              <a:solidFill>
                <a:srgbClr val="000000"/>
              </a:solidFill>
              <a:latin typeface="Comic Sans MS"/>
              <a:ea typeface="Comic Sans MS"/>
              <a:cs typeface="Comic Sans MS"/>
              <a:sym typeface="Comic Sans MS"/>
            </a:endParaRPr>
          </a:p>
          <a:p>
            <a:pPr marL="342900" marR="0" lvl="0" indent="-342900" algn="l" rtl="0">
              <a:lnSpc>
                <a:spcPct val="100000"/>
              </a:lnSpc>
              <a:spcBef>
                <a:spcPts val="48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Can happen random and spontaneously.</a:t>
            </a:r>
            <a:endParaRPr sz="2400">
              <a:solidFill>
                <a:srgbClr val="000000"/>
              </a:solidFill>
              <a:latin typeface="Comic Sans MS"/>
              <a:ea typeface="Comic Sans MS"/>
              <a:cs typeface="Comic Sans MS"/>
              <a:sym typeface="Comic Sans MS"/>
            </a:endParaRPr>
          </a:p>
          <a:p>
            <a:pPr marL="342900" marR="0" lvl="0" indent="-342900" algn="l" rtl="0">
              <a:lnSpc>
                <a:spcPct val="100000"/>
              </a:lnSpc>
              <a:spcBef>
                <a:spcPts val="48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Only those mutations that occur in the formation of gametes can be inherited.</a:t>
            </a:r>
            <a:endParaRPr sz="2400">
              <a:solidFill>
                <a:srgbClr val="000000"/>
              </a:solidFill>
              <a:latin typeface="Comic Sans MS"/>
              <a:ea typeface="Comic Sans MS"/>
              <a:cs typeface="Comic Sans MS"/>
              <a:sym typeface="Comic Sans MS"/>
            </a:endParaRPr>
          </a:p>
          <a:p>
            <a:pPr marL="342900" marR="0" lvl="0" indent="-342900" algn="l" rtl="0">
              <a:lnSpc>
                <a:spcPct val="100000"/>
              </a:lnSpc>
              <a:spcBef>
                <a:spcPts val="48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Can occur in 2 ways: </a:t>
            </a:r>
            <a:endParaRPr sz="1400">
              <a:solidFill>
                <a:srgbClr val="000000"/>
              </a:solidFill>
              <a:latin typeface="Arial"/>
              <a:ea typeface="Arial"/>
              <a:cs typeface="Arial"/>
              <a:sym typeface="Arial"/>
            </a:endParaRPr>
          </a:p>
          <a:p>
            <a:pPr marL="742950" lvl="1" indent="-285750" rtl="0">
              <a:lnSpc>
                <a:spcPct val="100000"/>
              </a:lnSpc>
              <a:spcBef>
                <a:spcPts val="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chromosomal mutation </a:t>
            </a:r>
            <a:endParaRPr sz="1400">
              <a:solidFill>
                <a:srgbClr val="000000"/>
              </a:solidFill>
              <a:latin typeface="Arial"/>
              <a:ea typeface="Arial"/>
              <a:cs typeface="Arial"/>
              <a:sym typeface="Arial"/>
            </a:endParaRPr>
          </a:p>
          <a:p>
            <a:pPr marL="742950" lvl="1" indent="-285750" rtl="0">
              <a:lnSpc>
                <a:spcPct val="100000"/>
              </a:lnSpc>
              <a:spcBef>
                <a:spcPts val="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gene/point mutation </a:t>
            </a:r>
            <a:endParaRPr sz="2400">
              <a:solidFill>
                <a:srgbClr val="000000"/>
              </a:solidFill>
              <a:latin typeface="Comic Sans MS"/>
              <a:ea typeface="Comic Sans MS"/>
              <a:cs typeface="Comic Sans MS"/>
              <a:sym typeface="Comic Sans MS"/>
            </a:endParaRPr>
          </a:p>
          <a:p>
            <a:pPr marL="0" lvl="0" indent="0" rtl="0">
              <a:lnSpc>
                <a:spcPct val="100000"/>
              </a:lnSpc>
              <a:spcBef>
                <a:spcPts val="0"/>
              </a:spcBef>
              <a:spcAft>
                <a:spcPts val="0"/>
              </a:spcAft>
              <a:buNone/>
            </a:pPr>
            <a:endParaRPr sz="2400">
              <a:solidFill>
                <a:srgbClr val="000000"/>
              </a:solidFill>
              <a:latin typeface="Comic Sans MS"/>
              <a:ea typeface="Comic Sans MS"/>
              <a:cs typeface="Comic Sans MS"/>
              <a:sym typeface="Comic Sans MS"/>
            </a:endParaRPr>
          </a:p>
          <a:p>
            <a:pPr marL="0" marR="0" lvl="0" indent="0" algn="l" rtl="0">
              <a:lnSpc>
                <a:spcPct val="100000"/>
              </a:lnSpc>
              <a:spcBef>
                <a:spcPts val="480"/>
              </a:spcBef>
              <a:spcAft>
                <a:spcPts val="0"/>
              </a:spcAft>
              <a:buNone/>
            </a:pPr>
            <a:endParaRPr sz="2400">
              <a:solidFill>
                <a:srgbClr val="000000"/>
              </a:solidFill>
              <a:latin typeface="Comic Sans MS"/>
              <a:ea typeface="Comic Sans MS"/>
              <a:cs typeface="Comic Sans MS"/>
              <a:sym typeface="Comic Sans MS"/>
            </a:endParaRPr>
          </a:p>
          <a:p>
            <a:pPr marL="0" marR="0" lvl="0" indent="0" algn="l" rtl="0">
              <a:lnSpc>
                <a:spcPct val="100000"/>
              </a:lnSpc>
              <a:spcBef>
                <a:spcPts val="480"/>
              </a:spcBef>
              <a:spcAft>
                <a:spcPts val="0"/>
              </a:spcAft>
              <a:buNone/>
            </a:pPr>
            <a:endParaRPr sz="2400">
              <a:solidFill>
                <a:srgbClr val="000000"/>
              </a:solidFill>
              <a:highlight>
                <a:srgbClr val="CFE2F3"/>
              </a:highlight>
              <a:latin typeface="Comic Sans MS"/>
              <a:ea typeface="Comic Sans MS"/>
              <a:cs typeface="Comic Sans MS"/>
              <a:sym typeface="Comic Sans M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844"/>
        <p:cNvGrpSpPr/>
        <p:nvPr/>
      </p:nvGrpSpPr>
      <p:grpSpPr>
        <a:xfrm>
          <a:off x="0" y="0"/>
          <a:ext cx="0" cy="0"/>
          <a:chOff x="0" y="0"/>
          <a:chExt cx="0" cy="0"/>
        </a:xfrm>
      </p:grpSpPr>
      <p:sp>
        <p:nvSpPr>
          <p:cNvPr id="845" name="Shape 845"/>
          <p:cNvSpPr txBox="1"/>
          <p:nvPr/>
        </p:nvSpPr>
        <p:spPr>
          <a:xfrm>
            <a:off x="152400" y="-447675"/>
            <a:ext cx="8763000" cy="47434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Tahoma"/>
              <a:buNone/>
            </a:pPr>
            <a:endParaRPr sz="2800" b="0" i="0" u="none">
              <a:solidFill>
                <a:schemeClr val="lt1"/>
              </a:solidFill>
              <a:latin typeface="Comic Sans MS"/>
              <a:ea typeface="Comic Sans MS"/>
              <a:cs typeface="Comic Sans MS"/>
              <a:sym typeface="Comic Sans MS"/>
            </a:endParaRPr>
          </a:p>
          <a:p>
            <a:pPr marL="0" marR="0" lvl="0" indent="0" algn="l" rtl="0">
              <a:lnSpc>
                <a:spcPct val="100000"/>
              </a:lnSpc>
              <a:spcBef>
                <a:spcPts val="600"/>
              </a:spcBef>
              <a:spcAft>
                <a:spcPts val="0"/>
              </a:spcAft>
              <a:buClr>
                <a:schemeClr val="lt1"/>
              </a:buClr>
              <a:buSzPts val="2800"/>
              <a:buFont typeface="Comic Sans MS"/>
              <a:buNone/>
            </a:pPr>
            <a:r>
              <a:rPr lang="en-US" sz="2800" b="0" i="0" u="none">
                <a:latin typeface="Comic Sans MS"/>
                <a:ea typeface="Comic Sans MS"/>
                <a:cs typeface="Comic Sans MS"/>
                <a:sym typeface="Comic Sans MS"/>
              </a:rPr>
              <a:t>Chromosomal mutation:</a:t>
            </a:r>
            <a:endParaRPr sz="2800" b="0" i="0" u="none">
              <a:latin typeface="Comic Sans MS"/>
              <a:ea typeface="Comic Sans MS"/>
              <a:cs typeface="Comic Sans MS"/>
              <a:sym typeface="Comic Sans MS"/>
            </a:endParaRPr>
          </a:p>
          <a:p>
            <a:pPr marL="0" marR="0" lvl="0" indent="0" algn="l" rtl="0">
              <a:lnSpc>
                <a:spcPct val="100000"/>
              </a:lnSpc>
              <a:spcBef>
                <a:spcPts val="600"/>
              </a:spcBef>
              <a:spcAft>
                <a:spcPts val="0"/>
              </a:spcAft>
              <a:buClr>
                <a:srgbClr val="000000"/>
              </a:buClr>
              <a:buSzPts val="2800"/>
              <a:buFont typeface="Comic Sans MS"/>
              <a:buChar char="•"/>
            </a:pPr>
            <a:r>
              <a:rPr lang="en-US" sz="2800" b="0" i="0" u="none">
                <a:latin typeface="Comic Sans MS"/>
                <a:ea typeface="Comic Sans MS"/>
                <a:cs typeface="Comic Sans MS"/>
                <a:sym typeface="Comic Sans MS"/>
              </a:rPr>
              <a:t>less common than a gene mutation</a:t>
            </a:r>
            <a:endParaRPr sz="2800" b="0" i="0" u="none">
              <a:latin typeface="Comic Sans MS"/>
              <a:ea typeface="Comic Sans MS"/>
              <a:cs typeface="Comic Sans MS"/>
              <a:sym typeface="Comic Sans MS"/>
            </a:endParaRPr>
          </a:p>
          <a:p>
            <a:pPr marL="0" marR="0" lvl="0" indent="0" algn="l" rtl="0">
              <a:lnSpc>
                <a:spcPct val="100000"/>
              </a:lnSpc>
              <a:spcBef>
                <a:spcPts val="600"/>
              </a:spcBef>
              <a:spcAft>
                <a:spcPts val="0"/>
              </a:spcAft>
              <a:buClr>
                <a:srgbClr val="000000"/>
              </a:buClr>
              <a:buSzPts val="2800"/>
              <a:buFont typeface="Comic Sans MS"/>
              <a:buChar char="•"/>
            </a:pPr>
            <a:r>
              <a:rPr lang="en-US" sz="2800" b="0" i="0" u="none">
                <a:latin typeface="Comic Sans MS"/>
                <a:ea typeface="Comic Sans MS"/>
                <a:cs typeface="Comic Sans MS"/>
                <a:sym typeface="Comic Sans MS"/>
              </a:rPr>
              <a:t>more drastic </a:t>
            </a:r>
            <a:r>
              <a:rPr lang="en-US" sz="2800" b="0" i="0" u="none">
                <a:latin typeface="Calibri"/>
                <a:ea typeface="Calibri"/>
                <a:cs typeface="Calibri"/>
                <a:sym typeface="Calibri"/>
              </a:rPr>
              <a:t>–</a:t>
            </a:r>
            <a:r>
              <a:rPr lang="en-US" sz="2800" b="0" i="0" u="none">
                <a:latin typeface="Comic Sans MS"/>
                <a:ea typeface="Comic Sans MS"/>
                <a:cs typeface="Comic Sans MS"/>
                <a:sym typeface="Comic Sans MS"/>
              </a:rPr>
              <a:t> affects entire chromosome, so  affects many genes rather than just one</a:t>
            </a:r>
            <a:endParaRPr sz="2800" b="0" i="0" u="none">
              <a:latin typeface="Comic Sans MS"/>
              <a:ea typeface="Comic Sans MS"/>
              <a:cs typeface="Comic Sans MS"/>
              <a:sym typeface="Comic Sans MS"/>
            </a:endParaRPr>
          </a:p>
          <a:p>
            <a:pPr marL="0" marR="0" lvl="0" indent="0" algn="l" rtl="0">
              <a:lnSpc>
                <a:spcPct val="100000"/>
              </a:lnSpc>
              <a:spcBef>
                <a:spcPts val="600"/>
              </a:spcBef>
              <a:spcAft>
                <a:spcPts val="0"/>
              </a:spcAft>
              <a:buClr>
                <a:srgbClr val="000000"/>
              </a:buClr>
              <a:buSzPts val="2800"/>
              <a:buFont typeface="Comic Sans MS"/>
              <a:buChar char="•"/>
            </a:pPr>
            <a:r>
              <a:rPr lang="en-US" sz="2800" b="0" i="0" u="none">
                <a:latin typeface="Comic Sans MS"/>
                <a:ea typeface="Comic Sans MS"/>
                <a:cs typeface="Comic Sans MS"/>
                <a:sym typeface="Comic Sans MS"/>
              </a:rPr>
              <a:t>caused by failure of the homologous chromosomes to separate normally during meiosis (NONDISJUNCTION)</a:t>
            </a:r>
            <a:endParaRPr sz="2800" b="0" i="0" u="none">
              <a:latin typeface="Comic Sans MS"/>
              <a:ea typeface="Comic Sans MS"/>
              <a:cs typeface="Comic Sans MS"/>
              <a:sym typeface="Comic Sans MS"/>
            </a:endParaRPr>
          </a:p>
          <a:p>
            <a:pPr marL="0" marR="0" lvl="0" indent="0" algn="l" rtl="0">
              <a:lnSpc>
                <a:spcPct val="100000"/>
              </a:lnSpc>
              <a:spcBef>
                <a:spcPts val="600"/>
              </a:spcBef>
              <a:spcAft>
                <a:spcPts val="0"/>
              </a:spcAft>
              <a:buClr>
                <a:srgbClr val="000000"/>
              </a:buClr>
              <a:buSzPts val="2800"/>
              <a:buFont typeface="Comic Sans MS"/>
              <a:buChar char="•"/>
            </a:pPr>
            <a:r>
              <a:rPr lang="en-US" sz="2800" b="0" i="0" u="none">
                <a:latin typeface="Comic Sans MS"/>
                <a:ea typeface="Comic Sans MS"/>
                <a:cs typeface="Comic Sans MS"/>
                <a:sym typeface="Comic Sans MS"/>
              </a:rPr>
              <a:t>chromosome pairs no longer look the same </a:t>
            </a:r>
            <a:r>
              <a:rPr lang="en-US" sz="2800" b="0" i="0" u="none">
                <a:latin typeface="Calibri"/>
                <a:ea typeface="Calibri"/>
                <a:cs typeface="Calibri"/>
                <a:sym typeface="Calibri"/>
              </a:rPr>
              <a:t>–</a:t>
            </a:r>
            <a:r>
              <a:rPr lang="en-US" sz="2800" b="0" i="0" u="none">
                <a:latin typeface="Comic Sans MS"/>
                <a:ea typeface="Comic Sans MS"/>
                <a:cs typeface="Comic Sans MS"/>
                <a:sym typeface="Comic Sans MS"/>
              </a:rPr>
              <a:t> too few or too many genes, different shape</a:t>
            </a:r>
            <a:endParaRPr/>
          </a:p>
        </p:txBody>
      </p:sp>
      <p:pic>
        <p:nvPicPr>
          <p:cNvPr id="846" name="Shape 846" descr="http://www.uic.edu/classes/bios/bios100/lectf03am/nondisjunction.jpg"/>
          <p:cNvPicPr preferRelativeResize="0"/>
          <p:nvPr/>
        </p:nvPicPr>
        <p:blipFill rotWithShape="1">
          <a:blip r:embed="rId3">
            <a:alphaModFix/>
          </a:blip>
          <a:srcRect/>
          <a:stretch/>
        </p:blipFill>
        <p:spPr>
          <a:xfrm>
            <a:off x="691950" y="4343400"/>
            <a:ext cx="4565850" cy="2514601"/>
          </a:xfrm>
          <a:prstGeom prst="rect">
            <a:avLst/>
          </a:prstGeom>
          <a:noFill/>
          <a:ln>
            <a:noFill/>
          </a:ln>
        </p:spPr>
      </p:pic>
      <p:pic>
        <p:nvPicPr>
          <p:cNvPr id="847" name="Shape 847" descr="1644380"/>
          <p:cNvPicPr preferRelativeResize="0"/>
          <p:nvPr/>
        </p:nvPicPr>
        <p:blipFill rotWithShape="1">
          <a:blip r:embed="rId4">
            <a:alphaModFix/>
          </a:blip>
          <a:srcRect/>
          <a:stretch/>
        </p:blipFill>
        <p:spPr>
          <a:xfrm>
            <a:off x="5566350" y="4324350"/>
            <a:ext cx="2758500" cy="25336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851"/>
        <p:cNvGrpSpPr/>
        <p:nvPr/>
      </p:nvGrpSpPr>
      <p:grpSpPr>
        <a:xfrm>
          <a:off x="0" y="0"/>
          <a:ext cx="0" cy="0"/>
          <a:chOff x="0" y="0"/>
          <a:chExt cx="0" cy="0"/>
        </a:xfrm>
      </p:grpSpPr>
      <p:pic>
        <p:nvPicPr>
          <p:cNvPr id="852" name="Shape 852" descr="http://www.wikigenetics.org/images/e/e7/Trisomy21.jpeg"/>
          <p:cNvPicPr preferRelativeResize="0"/>
          <p:nvPr/>
        </p:nvPicPr>
        <p:blipFill rotWithShape="1">
          <a:blip r:embed="rId3">
            <a:alphaModFix/>
          </a:blip>
          <a:srcRect/>
          <a:stretch/>
        </p:blipFill>
        <p:spPr>
          <a:xfrm>
            <a:off x="304800" y="1600200"/>
            <a:ext cx="3276600" cy="2743200"/>
          </a:xfrm>
          <a:prstGeom prst="rect">
            <a:avLst/>
          </a:prstGeom>
          <a:noFill/>
          <a:ln>
            <a:noFill/>
          </a:ln>
        </p:spPr>
      </p:pic>
      <p:pic>
        <p:nvPicPr>
          <p:cNvPr id="853" name="Shape 853" descr="http://shop.downsed.com/WebRoot/Store/Shops/DownsEd/MediaGallery/photos/reading/girlbook250w.jpg"/>
          <p:cNvPicPr preferRelativeResize="0"/>
          <p:nvPr/>
        </p:nvPicPr>
        <p:blipFill rotWithShape="1">
          <a:blip r:embed="rId4">
            <a:alphaModFix/>
          </a:blip>
          <a:srcRect/>
          <a:stretch/>
        </p:blipFill>
        <p:spPr>
          <a:xfrm>
            <a:off x="3733800" y="1676400"/>
            <a:ext cx="2381250" cy="2171700"/>
          </a:xfrm>
          <a:prstGeom prst="rect">
            <a:avLst/>
          </a:prstGeom>
          <a:noFill/>
          <a:ln>
            <a:noFill/>
          </a:ln>
        </p:spPr>
      </p:pic>
      <p:sp>
        <p:nvSpPr>
          <p:cNvPr id="854" name="Shape 854"/>
          <p:cNvSpPr txBox="1"/>
          <p:nvPr/>
        </p:nvSpPr>
        <p:spPr>
          <a:xfrm>
            <a:off x="228600" y="279400"/>
            <a:ext cx="8686800" cy="822325"/>
          </a:xfrm>
          <a:prstGeom prst="rect">
            <a:avLst/>
          </a:prstGeom>
          <a:noFill/>
          <a:ln>
            <a:noFill/>
          </a:ln>
        </p:spPr>
        <p:txBody>
          <a:bodyPr spcFirstLastPara="1" wrap="square" lIns="91425" tIns="45700" rIns="91425" bIns="45700" anchor="ctr" anchorCtr="0">
            <a:noAutofit/>
          </a:bodyPr>
          <a:lstStyle/>
          <a:p>
            <a:pPr marL="350837" marR="0" lvl="0" indent="-350837" algn="l" rtl="0">
              <a:lnSpc>
                <a:spcPct val="100000"/>
              </a:lnSpc>
              <a:spcBef>
                <a:spcPts val="0"/>
              </a:spcBef>
              <a:spcAft>
                <a:spcPts val="0"/>
              </a:spcAft>
              <a:buClr>
                <a:schemeClr val="lt1"/>
              </a:buClr>
              <a:buSzPts val="2400"/>
              <a:buFont typeface="Comic Sans MS"/>
              <a:buNone/>
            </a:pPr>
            <a:r>
              <a:rPr lang="en-US" sz="2400" b="0" i="0" u="none">
                <a:solidFill>
                  <a:schemeClr val="lt1"/>
                </a:solidFill>
                <a:latin typeface="Comic Sans MS"/>
                <a:ea typeface="Comic Sans MS"/>
                <a:cs typeface="Comic Sans MS"/>
                <a:sym typeface="Comic Sans MS"/>
              </a:rPr>
              <a:t> </a:t>
            </a:r>
            <a:r>
              <a:rPr lang="en-US" sz="2400" b="0" i="0" u="none">
                <a:solidFill>
                  <a:srgbClr val="CCCCCC"/>
                </a:solidFill>
                <a:latin typeface="Comic Sans MS"/>
                <a:ea typeface="Comic Sans MS"/>
                <a:cs typeface="Comic Sans MS"/>
                <a:sym typeface="Comic Sans MS"/>
              </a:rPr>
              <a:t>  </a:t>
            </a:r>
            <a:r>
              <a:rPr lang="en-US" sz="2400" b="0" i="0" u="none">
                <a:latin typeface="Comic Sans MS"/>
                <a:ea typeface="Comic Sans MS"/>
                <a:cs typeface="Comic Sans MS"/>
                <a:sym typeface="Comic Sans MS"/>
              </a:rPr>
              <a:t> Down</a:t>
            </a:r>
            <a:r>
              <a:rPr lang="en-US" sz="2400" b="0" i="0" u="none">
                <a:latin typeface="Calibri"/>
                <a:ea typeface="Calibri"/>
                <a:cs typeface="Calibri"/>
                <a:sym typeface="Calibri"/>
              </a:rPr>
              <a:t>’</a:t>
            </a:r>
            <a:r>
              <a:rPr lang="en-US" sz="2400" b="0" i="0" u="none">
                <a:latin typeface="Comic Sans MS"/>
                <a:ea typeface="Comic Sans MS"/>
                <a:cs typeface="Comic Sans MS"/>
                <a:sym typeface="Comic Sans MS"/>
              </a:rPr>
              <a:t>s syndrome </a:t>
            </a:r>
            <a:r>
              <a:rPr lang="en-US" sz="2400" b="0" i="0" u="none">
                <a:latin typeface="Calibri"/>
                <a:ea typeface="Calibri"/>
                <a:cs typeface="Calibri"/>
                <a:sym typeface="Calibri"/>
              </a:rPr>
              <a:t>–</a:t>
            </a:r>
            <a:r>
              <a:rPr lang="en-US" sz="2400" b="0" i="0" u="none">
                <a:latin typeface="Comic Sans MS"/>
                <a:ea typeface="Comic Sans MS"/>
                <a:cs typeface="Comic Sans MS"/>
                <a:sym typeface="Comic Sans MS"/>
              </a:rPr>
              <a:t> (Trisomy 21) 47 chromosomes, extra chromosome at pair #21</a:t>
            </a:r>
            <a:endParaRPr/>
          </a:p>
        </p:txBody>
      </p:sp>
      <p:pic>
        <p:nvPicPr>
          <p:cNvPr id="855" name="Shape 855" descr="http://www.wsfcca.com/trisomy21a.jpg"/>
          <p:cNvPicPr preferRelativeResize="0"/>
          <p:nvPr/>
        </p:nvPicPr>
        <p:blipFill rotWithShape="1">
          <a:blip r:embed="rId5">
            <a:alphaModFix/>
          </a:blip>
          <a:srcRect/>
          <a:stretch/>
        </p:blipFill>
        <p:spPr>
          <a:xfrm>
            <a:off x="6629400" y="1219200"/>
            <a:ext cx="2003425" cy="2600325"/>
          </a:xfrm>
          <a:prstGeom prst="rect">
            <a:avLst/>
          </a:prstGeom>
          <a:noFill/>
          <a:ln>
            <a:noFill/>
          </a:ln>
        </p:spPr>
      </p:pic>
      <p:pic>
        <p:nvPicPr>
          <p:cNvPr id="856" name="Shape 856" descr="http://www.gradebook.org/down.jpg"/>
          <p:cNvPicPr preferRelativeResize="0"/>
          <p:nvPr/>
        </p:nvPicPr>
        <p:blipFill rotWithShape="1">
          <a:blip r:embed="rId6">
            <a:alphaModFix/>
          </a:blip>
          <a:srcRect/>
          <a:stretch/>
        </p:blipFill>
        <p:spPr>
          <a:xfrm>
            <a:off x="6096000" y="3810000"/>
            <a:ext cx="3048000" cy="3048000"/>
          </a:xfrm>
          <a:prstGeom prst="rect">
            <a:avLst/>
          </a:prstGeom>
          <a:noFill/>
          <a:ln>
            <a:noFill/>
          </a:ln>
        </p:spPr>
      </p:pic>
      <p:pic>
        <p:nvPicPr>
          <p:cNvPr id="857" name="Shape 857"/>
          <p:cNvPicPr preferRelativeResize="0"/>
          <p:nvPr/>
        </p:nvPicPr>
        <p:blipFill rotWithShape="1">
          <a:blip r:embed="rId7">
            <a:alphaModFix/>
          </a:blip>
          <a:srcRect/>
          <a:stretch/>
        </p:blipFill>
        <p:spPr>
          <a:xfrm>
            <a:off x="533400" y="4419600"/>
            <a:ext cx="5248275" cy="270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42"/>
        <p:cNvGrpSpPr/>
        <p:nvPr/>
      </p:nvGrpSpPr>
      <p:grpSpPr>
        <a:xfrm>
          <a:off x="0" y="0"/>
          <a:ext cx="0" cy="0"/>
          <a:chOff x="0" y="0"/>
          <a:chExt cx="0" cy="0"/>
        </a:xfrm>
      </p:grpSpPr>
      <p:grpSp>
        <p:nvGrpSpPr>
          <p:cNvPr id="243" name="Shape 243"/>
          <p:cNvGrpSpPr/>
          <p:nvPr/>
        </p:nvGrpSpPr>
        <p:grpSpPr>
          <a:xfrm>
            <a:off x="3962400" y="904039"/>
            <a:ext cx="4633986" cy="5530634"/>
            <a:chOff x="0" y="0"/>
            <a:chExt cx="2147483647" cy="2147483647"/>
          </a:xfrm>
        </p:grpSpPr>
        <p:pic>
          <p:nvPicPr>
            <p:cNvPr id="244" name="Shape 244" descr="http://hopes.stanford.edu/basics/dna/f_b11homolgs.jpg"/>
            <p:cNvPicPr preferRelativeResize="0"/>
            <p:nvPr/>
          </p:nvPicPr>
          <p:blipFill rotWithShape="1">
            <a:blip r:embed="rId3">
              <a:alphaModFix/>
            </a:blip>
            <a:srcRect/>
            <a:stretch/>
          </p:blipFill>
          <p:spPr>
            <a:xfrm>
              <a:off x="0" y="42273195"/>
              <a:ext cx="2147483647" cy="2105210451"/>
            </a:xfrm>
            <a:prstGeom prst="rect">
              <a:avLst/>
            </a:prstGeom>
            <a:noFill/>
            <a:ln>
              <a:noFill/>
            </a:ln>
          </p:spPr>
        </p:pic>
        <p:sp>
          <p:nvSpPr>
            <p:cNvPr id="245" name="Shape 245"/>
            <p:cNvSpPr txBox="1"/>
            <p:nvPr/>
          </p:nvSpPr>
          <p:spPr>
            <a:xfrm>
              <a:off x="27695813" y="0"/>
              <a:ext cx="1318032394" cy="211268899"/>
            </a:xfrm>
            <a:prstGeom prst="rect">
              <a:avLst/>
            </a:prstGeom>
            <a:solidFill>
              <a:schemeClr val="dk2"/>
            </a:solid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grpSp>
      <p:sp>
        <p:nvSpPr>
          <p:cNvPr id="246" name="Shape 246"/>
          <p:cNvSpPr txBox="1">
            <a:spLocks noGrp="1"/>
          </p:cNvSpPr>
          <p:nvPr>
            <p:ph type="title"/>
          </p:nvPr>
        </p:nvSpPr>
        <p:spPr>
          <a:xfrm>
            <a:off x="457200" y="152400"/>
            <a:ext cx="7848600" cy="524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Comic Sans MS"/>
              <a:buNone/>
            </a:pPr>
            <a:r>
              <a:rPr lang="en-US" sz="4000" b="0" i="0" u="none" strike="noStrike" cap="none">
                <a:solidFill>
                  <a:srgbClr val="000000"/>
                </a:solidFill>
                <a:latin typeface="Comic Sans MS"/>
                <a:ea typeface="Comic Sans MS"/>
                <a:cs typeface="Comic Sans MS"/>
                <a:sym typeface="Comic Sans MS"/>
              </a:rPr>
              <a:t>Chromosomes</a:t>
            </a:r>
            <a:endParaRPr>
              <a:solidFill>
                <a:srgbClr val="000000"/>
              </a:solidFill>
            </a:endParaRPr>
          </a:p>
        </p:txBody>
      </p:sp>
      <p:sp>
        <p:nvSpPr>
          <p:cNvPr id="247" name="Shape 247"/>
          <p:cNvSpPr txBox="1">
            <a:spLocks noGrp="1"/>
          </p:cNvSpPr>
          <p:nvPr>
            <p:ph type="body" idx="1"/>
          </p:nvPr>
        </p:nvSpPr>
        <p:spPr>
          <a:xfrm>
            <a:off x="152400" y="322900"/>
            <a:ext cx="3810000" cy="524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300"/>
              <a:buFont typeface="Noto Sans Symbols"/>
              <a:buNone/>
            </a:pPr>
            <a:endParaRPr sz="2000" b="0" i="0" u="none" strike="noStrike" cap="none">
              <a:solidFill>
                <a:srgbClr val="FFFFFF"/>
              </a:solidFill>
              <a:latin typeface="Comic Sans MS"/>
              <a:ea typeface="Comic Sans MS"/>
              <a:cs typeface="Comic Sans MS"/>
              <a:sym typeface="Comic Sans MS"/>
            </a:endParaRPr>
          </a:p>
          <a:p>
            <a:pPr marL="342900" marR="0" lvl="0" indent="-342900" algn="l" rtl="0">
              <a:lnSpc>
                <a:spcPct val="90000"/>
              </a:lnSpc>
              <a:spcBef>
                <a:spcPts val="480"/>
              </a:spcBef>
              <a:spcAft>
                <a:spcPts val="0"/>
              </a:spcAft>
              <a:buClr>
                <a:srgbClr val="000000"/>
              </a:buClr>
              <a:buSzPts val="1560"/>
              <a:buFont typeface="Noto Sans Symbols"/>
              <a:buChar char="●"/>
            </a:pPr>
            <a:r>
              <a:rPr lang="en-US" sz="2400" b="0" i="0" u="none" strike="noStrike" cap="none">
                <a:solidFill>
                  <a:srgbClr val="000000"/>
                </a:solidFill>
                <a:latin typeface="Comic Sans MS"/>
                <a:ea typeface="Comic Sans MS"/>
                <a:cs typeface="Comic Sans MS"/>
                <a:sym typeface="Comic Sans MS"/>
              </a:rPr>
              <a:t>Chromosomes come in homologous pairs, thus genes come in pairs.</a:t>
            </a:r>
            <a:endParaRPr>
              <a:solidFill>
                <a:srgbClr val="000000"/>
              </a:solidFill>
            </a:endParaRPr>
          </a:p>
          <a:p>
            <a:pPr marL="342900" marR="0" lvl="0" indent="-342900" algn="l" rtl="0">
              <a:lnSpc>
                <a:spcPct val="90000"/>
              </a:lnSpc>
              <a:spcBef>
                <a:spcPts val="480"/>
              </a:spcBef>
              <a:spcAft>
                <a:spcPts val="0"/>
              </a:spcAft>
              <a:buClr>
                <a:srgbClr val="000000"/>
              </a:buClr>
              <a:buSzPts val="1560"/>
              <a:buFont typeface="Noto Sans Symbols"/>
              <a:buChar char="●"/>
            </a:pPr>
            <a:r>
              <a:rPr lang="en-US" sz="2400" b="0" i="0" u="none" strike="noStrike" cap="none">
                <a:solidFill>
                  <a:srgbClr val="000000"/>
                </a:solidFill>
                <a:latin typeface="Comic Sans MS"/>
                <a:ea typeface="Comic Sans MS"/>
                <a:cs typeface="Comic Sans MS"/>
                <a:sym typeface="Comic Sans MS"/>
              </a:rPr>
              <a:t>Homologous pairs – matching genes – one from female parent and one from male parent</a:t>
            </a:r>
            <a:endParaRPr>
              <a:solidFill>
                <a:srgbClr val="000000"/>
              </a:solidFill>
            </a:endParaRPr>
          </a:p>
          <a:p>
            <a:pPr marL="742950" marR="0" lvl="1" indent="-285750" algn="l" rtl="0">
              <a:lnSpc>
                <a:spcPct val="90000"/>
              </a:lnSpc>
              <a:spcBef>
                <a:spcPts val="480"/>
              </a:spcBef>
              <a:spcAft>
                <a:spcPts val="0"/>
              </a:spcAft>
              <a:buClr>
                <a:srgbClr val="000000"/>
              </a:buClr>
              <a:buSzPts val="1560"/>
              <a:buFont typeface="Noto Sans Symbols"/>
              <a:buChar char="●"/>
            </a:pPr>
            <a:r>
              <a:rPr lang="en-US" sz="2400" b="0" i="0" u="none" strike="noStrike" cap="none">
                <a:solidFill>
                  <a:srgbClr val="000000"/>
                </a:solidFill>
                <a:latin typeface="Comic Sans MS"/>
                <a:ea typeface="Comic Sans MS"/>
                <a:cs typeface="Comic Sans MS"/>
                <a:sym typeface="Comic Sans MS"/>
              </a:rPr>
              <a:t>Example: Humans have 46 chromosomes or 23 pairs, 1 set from dad – 23 in sperm, 1 set from mom – 23 in egg</a:t>
            </a:r>
            <a:endParaRPr>
              <a:solidFill>
                <a:srgbClr val="000000"/>
              </a:solidFill>
            </a:endParaRPr>
          </a:p>
          <a:p>
            <a:pPr marL="342900" marR="0" lvl="0" indent="-243840" algn="l" rtl="0">
              <a:spcBef>
                <a:spcPts val="480"/>
              </a:spcBef>
              <a:spcAft>
                <a:spcPts val="0"/>
              </a:spcAft>
              <a:buClr>
                <a:schemeClr val="hlink"/>
              </a:buClr>
              <a:buSzPts val="1560"/>
              <a:buFont typeface="Noto Sans Symbols"/>
              <a:buNone/>
            </a:pPr>
            <a:endParaRPr sz="2400" b="0" i="0" u="none" strike="noStrike" cap="none">
              <a:solidFill>
                <a:srgbClr val="FFFFFF"/>
              </a:solidFill>
              <a:latin typeface="Comic Sans MS"/>
              <a:ea typeface="Comic Sans MS"/>
              <a:cs typeface="Comic Sans MS"/>
              <a:sym typeface="Comic Sans M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861"/>
        <p:cNvGrpSpPr/>
        <p:nvPr/>
      </p:nvGrpSpPr>
      <p:grpSpPr>
        <a:xfrm>
          <a:off x="0" y="0"/>
          <a:ext cx="0" cy="0"/>
          <a:chOff x="0" y="0"/>
          <a:chExt cx="0" cy="0"/>
        </a:xfrm>
      </p:grpSpPr>
      <p:sp>
        <p:nvSpPr>
          <p:cNvPr id="862" name="Shape 862"/>
          <p:cNvSpPr txBox="1"/>
          <p:nvPr/>
        </p:nvSpPr>
        <p:spPr>
          <a:xfrm>
            <a:off x="228600" y="234950"/>
            <a:ext cx="8305800" cy="15255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Comic Sans MS"/>
              <a:buNone/>
            </a:pPr>
            <a:r>
              <a:rPr lang="en-US" sz="2800" b="0" i="0" u="none">
                <a:latin typeface="Comic Sans MS"/>
                <a:ea typeface="Comic Sans MS"/>
                <a:cs typeface="Comic Sans MS"/>
                <a:sym typeface="Comic Sans MS"/>
              </a:rPr>
              <a:t>Gene or Point Mutation</a:t>
            </a:r>
            <a:endParaRPr sz="2800" b="0" i="0" u="none">
              <a:latin typeface="Comic Sans MS"/>
              <a:ea typeface="Comic Sans MS"/>
              <a:cs typeface="Comic Sans MS"/>
              <a:sym typeface="Comic Sans MS"/>
            </a:endParaRPr>
          </a:p>
          <a:p>
            <a:pPr marL="0" marR="0" lvl="0" indent="0" algn="l" rtl="0">
              <a:lnSpc>
                <a:spcPct val="100000"/>
              </a:lnSpc>
              <a:spcBef>
                <a:spcPts val="600"/>
              </a:spcBef>
              <a:spcAft>
                <a:spcPts val="0"/>
              </a:spcAft>
              <a:buClr>
                <a:srgbClr val="000000"/>
              </a:buClr>
              <a:buSzPts val="2800"/>
              <a:buFont typeface="Comic Sans MS"/>
              <a:buChar char="•"/>
            </a:pPr>
            <a:r>
              <a:rPr lang="en-US" sz="2800" b="0" i="0">
                <a:latin typeface="Comic Sans MS"/>
                <a:ea typeface="Comic Sans MS"/>
                <a:cs typeface="Comic Sans MS"/>
                <a:sym typeface="Comic Sans MS"/>
              </a:rPr>
              <a:t>most common and least drastic</a:t>
            </a:r>
            <a:endParaRPr sz="2800" b="0" i="0">
              <a:latin typeface="Comic Sans MS"/>
              <a:ea typeface="Comic Sans MS"/>
              <a:cs typeface="Comic Sans MS"/>
              <a:sym typeface="Comic Sans MS"/>
            </a:endParaRPr>
          </a:p>
          <a:p>
            <a:pPr marL="0" marR="0" lvl="0" indent="0" algn="l" rtl="0">
              <a:lnSpc>
                <a:spcPct val="100000"/>
              </a:lnSpc>
              <a:spcBef>
                <a:spcPts val="600"/>
              </a:spcBef>
              <a:spcAft>
                <a:spcPts val="0"/>
              </a:spcAft>
              <a:buClr>
                <a:srgbClr val="000000"/>
              </a:buClr>
              <a:buSzPts val="2800"/>
              <a:buFont typeface="Comic Sans MS"/>
              <a:buChar char="•"/>
            </a:pPr>
            <a:r>
              <a:rPr lang="en-US" sz="2800" b="0" i="0">
                <a:latin typeface="Comic Sans MS"/>
                <a:ea typeface="Comic Sans MS"/>
                <a:cs typeface="Comic Sans MS"/>
                <a:sym typeface="Comic Sans MS"/>
              </a:rPr>
              <a:t>only one gene is altered</a:t>
            </a:r>
            <a:endParaRPr/>
          </a:p>
        </p:txBody>
      </p:sp>
      <p:pic>
        <p:nvPicPr>
          <p:cNvPr id="863" name="Shape 863" descr="point mutation.jpg"/>
          <p:cNvPicPr preferRelativeResize="0"/>
          <p:nvPr/>
        </p:nvPicPr>
        <p:blipFill rotWithShape="1">
          <a:blip r:embed="rId3">
            <a:alphaModFix/>
          </a:blip>
          <a:srcRect/>
          <a:stretch/>
        </p:blipFill>
        <p:spPr>
          <a:xfrm>
            <a:off x="609600" y="1998975"/>
            <a:ext cx="4200525" cy="4439925"/>
          </a:xfrm>
          <a:prstGeom prst="rect">
            <a:avLst/>
          </a:prstGeom>
          <a:noFill/>
          <a:ln>
            <a:noFill/>
          </a:ln>
        </p:spPr>
      </p:pic>
      <p:pic>
        <p:nvPicPr>
          <p:cNvPr id="864" name="Shape 864" descr="http://kvhs.nbed.nb.ca/gallant/biology/point_mutation.jpg"/>
          <p:cNvPicPr preferRelativeResize="0"/>
          <p:nvPr/>
        </p:nvPicPr>
        <p:blipFill rotWithShape="1">
          <a:blip r:embed="rId4">
            <a:alphaModFix/>
          </a:blip>
          <a:srcRect/>
          <a:stretch/>
        </p:blipFill>
        <p:spPr>
          <a:xfrm>
            <a:off x="4951300" y="1828800"/>
            <a:ext cx="3900600" cy="47063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868"/>
        <p:cNvGrpSpPr/>
        <p:nvPr/>
      </p:nvGrpSpPr>
      <p:grpSpPr>
        <a:xfrm>
          <a:off x="0" y="0"/>
          <a:ext cx="0" cy="0"/>
          <a:chOff x="0" y="0"/>
          <a:chExt cx="0" cy="0"/>
        </a:xfrm>
      </p:grpSpPr>
      <p:pic>
        <p:nvPicPr>
          <p:cNvPr id="869" name="Shape 869" descr="ANd9GcTXhj5i0GVujFJeLcbqjuszYvM69GkDuOTwyOgLjHHTK5P_zQJ5Gw"/>
          <p:cNvPicPr preferRelativeResize="0"/>
          <p:nvPr/>
        </p:nvPicPr>
        <p:blipFill rotWithShape="1">
          <a:blip r:embed="rId3">
            <a:alphaModFix/>
          </a:blip>
          <a:srcRect/>
          <a:stretch/>
        </p:blipFill>
        <p:spPr>
          <a:xfrm>
            <a:off x="2794800" y="3090725"/>
            <a:ext cx="3554400" cy="1196950"/>
          </a:xfrm>
          <a:prstGeom prst="rect">
            <a:avLst/>
          </a:prstGeom>
          <a:noFill/>
          <a:ln>
            <a:noFill/>
          </a:ln>
        </p:spPr>
      </p:pic>
      <p:sp>
        <p:nvSpPr>
          <p:cNvPr id="870" name="Shape 870"/>
          <p:cNvSpPr txBox="1">
            <a:spLocks noGrp="1"/>
          </p:cNvSpPr>
          <p:nvPr>
            <p:ph type="title" idx="4294967295"/>
          </p:nvPr>
        </p:nvSpPr>
        <p:spPr>
          <a:xfrm>
            <a:off x="195825" y="0"/>
            <a:ext cx="84909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omic Sans MS"/>
              <a:buNone/>
            </a:pPr>
            <a:r>
              <a:rPr lang="en-US" b="0">
                <a:solidFill>
                  <a:srgbClr val="000000"/>
                </a:solidFill>
                <a:latin typeface="Comic Sans MS"/>
                <a:ea typeface="Comic Sans MS"/>
                <a:cs typeface="Comic Sans MS"/>
                <a:sym typeface="Comic Sans MS"/>
              </a:rPr>
              <a:t>Gene </a:t>
            </a:r>
            <a:r>
              <a:rPr lang="en-US" sz="3200" b="0" i="0" u="none" strike="noStrike" cap="none">
                <a:solidFill>
                  <a:srgbClr val="000000"/>
                </a:solidFill>
                <a:latin typeface="Comic Sans MS"/>
                <a:ea typeface="Comic Sans MS"/>
                <a:cs typeface="Comic Sans MS"/>
                <a:sym typeface="Comic Sans MS"/>
              </a:rPr>
              <a:t>Mutations</a:t>
            </a:r>
            <a:endParaRPr>
              <a:solidFill>
                <a:srgbClr val="000000"/>
              </a:solidFill>
            </a:endParaRPr>
          </a:p>
        </p:txBody>
      </p:sp>
      <p:sp>
        <p:nvSpPr>
          <p:cNvPr id="871" name="Shape 871"/>
          <p:cNvSpPr txBox="1">
            <a:spLocks noGrp="1"/>
          </p:cNvSpPr>
          <p:nvPr>
            <p:ph type="body" idx="4294967295"/>
          </p:nvPr>
        </p:nvSpPr>
        <p:spPr>
          <a:xfrm>
            <a:off x="195825" y="661200"/>
            <a:ext cx="8229600" cy="298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a:solidFill>
                  <a:srgbClr val="000000"/>
                </a:solidFill>
                <a:latin typeface="Comic Sans MS"/>
                <a:ea typeface="Comic Sans MS"/>
                <a:cs typeface="Comic Sans MS"/>
                <a:sym typeface="Comic Sans MS"/>
              </a:rPr>
              <a:t>Frameshift Mutations (changes entire amino acid sequence)</a:t>
            </a:r>
            <a:endParaRPr sz="2400" b="1">
              <a:solidFill>
                <a:srgbClr val="000000"/>
              </a:solidFill>
              <a:latin typeface="Comic Sans MS"/>
              <a:ea typeface="Comic Sans MS"/>
              <a:cs typeface="Comic Sans MS"/>
              <a:sym typeface="Comic Sans MS"/>
            </a:endParaRPr>
          </a:p>
          <a:p>
            <a:pPr marL="457200" marR="0" lvl="0" indent="-381000" algn="l" rtl="0">
              <a:lnSpc>
                <a:spcPct val="100000"/>
              </a:lnSpc>
              <a:spcBef>
                <a:spcPts val="0"/>
              </a:spcBef>
              <a:spcAft>
                <a:spcPts val="0"/>
              </a:spcAft>
              <a:buClr>
                <a:srgbClr val="000000"/>
              </a:buClr>
              <a:buSzPts val="2400"/>
              <a:buFont typeface="Comic Sans MS"/>
              <a:buChar char="●"/>
            </a:pPr>
            <a:r>
              <a:rPr lang="en-US" sz="2400" b="0" i="0" u="none">
                <a:solidFill>
                  <a:srgbClr val="000000"/>
                </a:solidFill>
                <a:latin typeface="Comic Sans MS"/>
                <a:ea typeface="Comic Sans MS"/>
                <a:cs typeface="Comic Sans MS"/>
                <a:sym typeface="Comic Sans MS"/>
              </a:rPr>
              <a:t>Deletions - Nucleotide is missing</a:t>
            </a:r>
            <a:endParaRPr>
              <a:solidFill>
                <a:srgbClr val="000000"/>
              </a:solidFill>
            </a:endParaRPr>
          </a:p>
          <a:p>
            <a:pPr marL="457200" marR="0" lvl="0" indent="-381000" algn="l" rtl="0">
              <a:lnSpc>
                <a:spcPct val="100000"/>
              </a:lnSpc>
              <a:spcBef>
                <a:spcPts val="0"/>
              </a:spcBef>
              <a:spcAft>
                <a:spcPts val="0"/>
              </a:spcAft>
              <a:buClr>
                <a:srgbClr val="000000"/>
              </a:buClr>
              <a:buSzPts val="2400"/>
              <a:buFont typeface="Comic Sans MS"/>
              <a:buChar char="●"/>
            </a:pPr>
            <a:r>
              <a:rPr lang="en-US" sz="2400">
                <a:solidFill>
                  <a:srgbClr val="000000"/>
                </a:solidFill>
                <a:latin typeface="Comic Sans MS"/>
                <a:ea typeface="Comic Sans MS"/>
                <a:cs typeface="Comic Sans MS"/>
                <a:sym typeface="Comic Sans MS"/>
              </a:rPr>
              <a:t>Insertions</a:t>
            </a:r>
            <a:r>
              <a:rPr lang="en-US" sz="2400" b="0" i="0" u="none">
                <a:solidFill>
                  <a:srgbClr val="000000"/>
                </a:solidFill>
                <a:latin typeface="Comic Sans MS"/>
                <a:ea typeface="Comic Sans MS"/>
                <a:cs typeface="Comic Sans MS"/>
                <a:sym typeface="Comic Sans MS"/>
              </a:rPr>
              <a:t> - </a:t>
            </a:r>
            <a:r>
              <a:rPr lang="en-US" sz="2400">
                <a:solidFill>
                  <a:srgbClr val="000000"/>
                </a:solidFill>
                <a:latin typeface="Comic Sans MS"/>
                <a:ea typeface="Comic Sans MS"/>
                <a:cs typeface="Comic Sans MS"/>
                <a:sym typeface="Comic Sans MS"/>
              </a:rPr>
              <a:t>Nucleotide</a:t>
            </a:r>
            <a:r>
              <a:rPr lang="en-US" sz="2400" b="0" i="0" u="none">
                <a:solidFill>
                  <a:srgbClr val="000000"/>
                </a:solidFill>
                <a:latin typeface="Comic Sans MS"/>
                <a:ea typeface="Comic Sans MS"/>
                <a:cs typeface="Comic Sans MS"/>
                <a:sym typeface="Comic Sans MS"/>
              </a:rPr>
              <a:t> is added </a:t>
            </a:r>
            <a:endParaRPr>
              <a:solidFill>
                <a:srgbClr val="000000"/>
              </a:solidFill>
            </a:endParaRPr>
          </a:p>
          <a:p>
            <a:pPr marL="0" marR="0" lvl="0" indent="0" algn="l" rtl="0">
              <a:lnSpc>
                <a:spcPct val="100000"/>
              </a:lnSpc>
              <a:spcBef>
                <a:spcPts val="480"/>
              </a:spcBef>
              <a:spcAft>
                <a:spcPts val="0"/>
              </a:spcAft>
              <a:buNone/>
            </a:pPr>
            <a:r>
              <a:rPr lang="en-US" sz="2400" b="1">
                <a:solidFill>
                  <a:srgbClr val="000000"/>
                </a:solidFill>
                <a:latin typeface="Comic Sans MS"/>
                <a:ea typeface="Comic Sans MS"/>
                <a:cs typeface="Comic Sans MS"/>
                <a:sym typeface="Comic Sans MS"/>
              </a:rPr>
              <a:t>Point Mutations</a:t>
            </a:r>
            <a:endParaRPr sz="2400" b="1">
              <a:solidFill>
                <a:srgbClr val="000000"/>
              </a:solidFill>
              <a:latin typeface="Comic Sans MS"/>
              <a:ea typeface="Comic Sans MS"/>
              <a:cs typeface="Comic Sans MS"/>
              <a:sym typeface="Comic Sans MS"/>
            </a:endParaRPr>
          </a:p>
          <a:p>
            <a:pPr marL="457200" marR="0" lvl="0" indent="-381000" algn="l" rtl="0">
              <a:lnSpc>
                <a:spcPct val="100000"/>
              </a:lnSpc>
              <a:spcBef>
                <a:spcPts val="480"/>
              </a:spcBef>
              <a:spcAft>
                <a:spcPts val="0"/>
              </a:spcAft>
              <a:buClr>
                <a:srgbClr val="000000"/>
              </a:buClr>
              <a:buSzPts val="2400"/>
              <a:buFont typeface="Comic Sans MS"/>
              <a:buChar char="●"/>
            </a:pPr>
            <a:r>
              <a:rPr lang="en-US" sz="2400" b="0" i="0" u="none">
                <a:solidFill>
                  <a:srgbClr val="000000"/>
                </a:solidFill>
                <a:latin typeface="Comic Sans MS"/>
                <a:ea typeface="Comic Sans MS"/>
                <a:cs typeface="Comic Sans MS"/>
                <a:sym typeface="Comic Sans MS"/>
              </a:rPr>
              <a:t>Substitutions - DNA is changed from one base to another</a:t>
            </a:r>
            <a:endParaRPr>
              <a:solidFill>
                <a:srgbClr val="000000"/>
              </a:solidFill>
            </a:endParaRPr>
          </a:p>
        </p:txBody>
      </p:sp>
      <p:pic>
        <p:nvPicPr>
          <p:cNvPr id="872" name="Shape 872" descr="An illustration showing a deletion mutation, in which nucleotides are missing."/>
          <p:cNvPicPr preferRelativeResize="0"/>
          <p:nvPr/>
        </p:nvPicPr>
        <p:blipFill rotWithShape="1">
          <a:blip r:embed="rId4">
            <a:alphaModFix/>
          </a:blip>
          <a:srcRect/>
          <a:stretch/>
        </p:blipFill>
        <p:spPr>
          <a:xfrm>
            <a:off x="1041500" y="4443848"/>
            <a:ext cx="3124200" cy="2072700"/>
          </a:xfrm>
          <a:prstGeom prst="rect">
            <a:avLst/>
          </a:prstGeom>
          <a:noFill/>
          <a:ln>
            <a:noFill/>
          </a:ln>
        </p:spPr>
      </p:pic>
      <p:pic>
        <p:nvPicPr>
          <p:cNvPr id="873" name="Shape 873" descr="An illustration showing an insertion mutation, in which extra nucleotides are added."/>
          <p:cNvPicPr preferRelativeResize="0"/>
          <p:nvPr/>
        </p:nvPicPr>
        <p:blipFill rotWithShape="1">
          <a:blip r:embed="rId5">
            <a:alphaModFix/>
          </a:blip>
          <a:srcRect/>
          <a:stretch/>
        </p:blipFill>
        <p:spPr>
          <a:xfrm>
            <a:off x="5208250" y="4797529"/>
            <a:ext cx="3116250" cy="171597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878"/>
        <p:cNvGrpSpPr/>
        <p:nvPr/>
      </p:nvGrpSpPr>
      <p:grpSpPr>
        <a:xfrm>
          <a:off x="0" y="0"/>
          <a:ext cx="0" cy="0"/>
          <a:chOff x="0" y="0"/>
          <a:chExt cx="0" cy="0"/>
        </a:xfrm>
      </p:grpSpPr>
      <p:pic>
        <p:nvPicPr>
          <p:cNvPr id="879" name="Shape 879"/>
          <p:cNvPicPr preferRelativeResize="0"/>
          <p:nvPr/>
        </p:nvPicPr>
        <p:blipFill>
          <a:blip r:embed="rId3">
            <a:alphaModFix/>
          </a:blip>
          <a:stretch>
            <a:fillRect/>
          </a:stretch>
        </p:blipFill>
        <p:spPr>
          <a:xfrm>
            <a:off x="152400" y="152400"/>
            <a:ext cx="8704575" cy="63980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884"/>
        <p:cNvGrpSpPr/>
        <p:nvPr/>
      </p:nvGrpSpPr>
      <p:grpSpPr>
        <a:xfrm>
          <a:off x="0" y="0"/>
          <a:ext cx="0" cy="0"/>
          <a:chOff x="0" y="0"/>
          <a:chExt cx="0" cy="0"/>
        </a:xfrm>
      </p:grpSpPr>
      <p:sp>
        <p:nvSpPr>
          <p:cNvPr id="885" name="Shape 885"/>
          <p:cNvSpPr txBox="1">
            <a:spLocks noGrp="1"/>
          </p:cNvSpPr>
          <p:nvPr>
            <p:ph type="title"/>
          </p:nvPr>
        </p:nvSpPr>
        <p:spPr>
          <a:xfrm>
            <a:off x="311700" y="58727"/>
            <a:ext cx="8520600" cy="710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3600" b="0">
                <a:solidFill>
                  <a:srgbClr val="000000"/>
                </a:solidFill>
                <a:latin typeface="Comic Sans MS"/>
                <a:ea typeface="Comic Sans MS"/>
                <a:cs typeface="Comic Sans MS"/>
                <a:sym typeface="Comic Sans MS"/>
              </a:rPr>
              <a:t>Mutations</a:t>
            </a:r>
            <a:endParaRPr sz="3600" b="0">
              <a:solidFill>
                <a:srgbClr val="000000"/>
              </a:solidFill>
              <a:latin typeface="Comic Sans MS"/>
              <a:ea typeface="Comic Sans MS"/>
              <a:cs typeface="Comic Sans MS"/>
              <a:sym typeface="Comic Sans MS"/>
            </a:endParaRPr>
          </a:p>
        </p:txBody>
      </p:sp>
      <p:sp>
        <p:nvSpPr>
          <p:cNvPr id="886" name="Shape 886"/>
          <p:cNvSpPr txBox="1">
            <a:spLocks noGrp="1"/>
          </p:cNvSpPr>
          <p:nvPr>
            <p:ph type="body" idx="1"/>
          </p:nvPr>
        </p:nvSpPr>
        <p:spPr>
          <a:xfrm>
            <a:off x="311700" y="891850"/>
            <a:ext cx="8520600" cy="5199600"/>
          </a:xfrm>
          <a:prstGeom prst="rect">
            <a:avLst/>
          </a:prstGeom>
        </p:spPr>
        <p:txBody>
          <a:bodyPr spcFirstLastPara="1" wrap="square" lIns="91425" tIns="91425" rIns="91425" bIns="91425" anchor="t" anchorCtr="0">
            <a:noAutofit/>
          </a:bodyPr>
          <a:lstStyle/>
          <a:p>
            <a:pPr marL="0" lvl="0" indent="0" rtl="0">
              <a:spcBef>
                <a:spcPts val="500"/>
              </a:spcBef>
              <a:spcAft>
                <a:spcPts val="0"/>
              </a:spcAft>
              <a:buNone/>
            </a:pPr>
            <a:r>
              <a:rPr lang="en-US" sz="2400">
                <a:solidFill>
                  <a:srgbClr val="000000"/>
                </a:solidFill>
                <a:latin typeface="Comic Sans MS"/>
                <a:ea typeface="Comic Sans MS"/>
                <a:cs typeface="Comic Sans MS"/>
                <a:sym typeface="Comic Sans MS"/>
              </a:rPr>
              <a:t>Can change the amino acid sequence and thus change the protein.</a:t>
            </a:r>
            <a:endParaRPr sz="2400">
              <a:solidFill>
                <a:srgbClr val="000000"/>
              </a:solidFill>
              <a:latin typeface="Comic Sans MS"/>
              <a:ea typeface="Comic Sans MS"/>
              <a:cs typeface="Comic Sans MS"/>
              <a:sym typeface="Comic Sans MS"/>
            </a:endParaRPr>
          </a:p>
          <a:p>
            <a:pPr marL="0" lvl="0" indent="0" rtl="0">
              <a:spcBef>
                <a:spcPts val="500"/>
              </a:spcBef>
              <a:spcAft>
                <a:spcPts val="0"/>
              </a:spcAft>
              <a:buNone/>
            </a:pPr>
            <a:endParaRPr sz="2400">
              <a:solidFill>
                <a:srgbClr val="000000"/>
              </a:solidFill>
              <a:latin typeface="Comic Sans MS"/>
              <a:ea typeface="Comic Sans MS"/>
              <a:cs typeface="Comic Sans MS"/>
              <a:sym typeface="Comic Sans MS"/>
            </a:endParaRPr>
          </a:p>
          <a:p>
            <a:pPr marL="0" lvl="0" indent="0" rtl="0">
              <a:spcBef>
                <a:spcPts val="500"/>
              </a:spcBef>
              <a:spcAft>
                <a:spcPts val="0"/>
              </a:spcAft>
              <a:buNone/>
            </a:pPr>
            <a:endParaRPr sz="2400">
              <a:solidFill>
                <a:srgbClr val="000000"/>
              </a:solidFill>
              <a:latin typeface="Comic Sans MS"/>
              <a:ea typeface="Comic Sans MS"/>
              <a:cs typeface="Comic Sans MS"/>
              <a:sym typeface="Comic Sans MS"/>
            </a:endParaRPr>
          </a:p>
          <a:p>
            <a:pPr marL="0" lvl="0" indent="0" rtl="0">
              <a:spcBef>
                <a:spcPts val="500"/>
              </a:spcBef>
              <a:spcAft>
                <a:spcPts val="0"/>
              </a:spcAft>
              <a:buNone/>
            </a:pPr>
            <a:r>
              <a:rPr lang="en-US" sz="2400">
                <a:solidFill>
                  <a:srgbClr val="000000"/>
                </a:solidFill>
                <a:latin typeface="Comic Sans MS"/>
                <a:ea typeface="Comic Sans MS"/>
                <a:cs typeface="Comic Sans MS"/>
                <a:sym typeface="Comic Sans MS"/>
              </a:rPr>
              <a:t>Can change the function of a protein by changing the protein’s shape.</a:t>
            </a:r>
            <a:endParaRPr sz="2400">
              <a:solidFill>
                <a:srgbClr val="000000"/>
              </a:solidFill>
              <a:latin typeface="Comic Sans MS"/>
              <a:ea typeface="Comic Sans MS"/>
              <a:cs typeface="Comic Sans MS"/>
              <a:sym typeface="Comic Sans MS"/>
            </a:endParaRPr>
          </a:p>
          <a:p>
            <a:pPr marL="0" lvl="0" indent="0" rtl="0">
              <a:spcBef>
                <a:spcPts val="500"/>
              </a:spcBef>
              <a:spcAft>
                <a:spcPts val="0"/>
              </a:spcAft>
              <a:buNone/>
            </a:pPr>
            <a:endParaRPr sz="2400">
              <a:solidFill>
                <a:srgbClr val="000000"/>
              </a:solidFill>
              <a:latin typeface="Comic Sans MS"/>
              <a:ea typeface="Comic Sans MS"/>
              <a:cs typeface="Comic Sans MS"/>
              <a:sym typeface="Comic Sans MS"/>
            </a:endParaRPr>
          </a:p>
          <a:p>
            <a:pPr marL="0" lvl="0" indent="0" rtl="0">
              <a:spcBef>
                <a:spcPts val="500"/>
              </a:spcBef>
              <a:spcAft>
                <a:spcPts val="0"/>
              </a:spcAft>
              <a:buNone/>
            </a:pPr>
            <a:endParaRPr sz="2400">
              <a:solidFill>
                <a:srgbClr val="000000"/>
              </a:solidFill>
              <a:latin typeface="Comic Sans MS"/>
              <a:ea typeface="Comic Sans MS"/>
              <a:cs typeface="Comic Sans MS"/>
              <a:sym typeface="Comic Sans MS"/>
            </a:endParaRPr>
          </a:p>
          <a:p>
            <a:pPr marL="0" lvl="0" indent="0" rtl="0">
              <a:spcBef>
                <a:spcPts val="500"/>
              </a:spcBef>
              <a:spcAft>
                <a:spcPts val="0"/>
              </a:spcAft>
              <a:buNone/>
            </a:pPr>
            <a:r>
              <a:rPr lang="en-US" sz="2400">
                <a:solidFill>
                  <a:srgbClr val="000000"/>
                </a:solidFill>
                <a:latin typeface="Comic Sans MS"/>
                <a:ea typeface="Comic Sans MS"/>
                <a:cs typeface="Comic Sans MS"/>
                <a:sym typeface="Comic Sans MS"/>
              </a:rPr>
              <a:t>Can change the phenotype.</a:t>
            </a:r>
            <a:endParaRPr sz="2400">
              <a:solidFill>
                <a:srgbClr val="000000"/>
              </a:solidFill>
              <a:latin typeface="Comic Sans MS"/>
              <a:ea typeface="Comic Sans MS"/>
              <a:cs typeface="Comic Sans MS"/>
              <a:sym typeface="Comic Sans MS"/>
            </a:endParaRPr>
          </a:p>
          <a:p>
            <a:pPr marL="0" lvl="0" indent="0" rtl="0">
              <a:spcBef>
                <a:spcPts val="500"/>
              </a:spcBef>
              <a:spcAft>
                <a:spcPts val="0"/>
              </a:spcAft>
              <a:buNone/>
            </a:pPr>
            <a:endParaRPr sz="2400">
              <a:solidFill>
                <a:srgbClr val="000000"/>
              </a:solidFill>
              <a:latin typeface="Comic Sans MS"/>
              <a:ea typeface="Comic Sans MS"/>
              <a:cs typeface="Comic Sans MS"/>
              <a:sym typeface="Comic Sans MS"/>
            </a:endParaRPr>
          </a:p>
          <a:p>
            <a:pPr marL="0" lvl="0" indent="0" rtl="0">
              <a:spcBef>
                <a:spcPts val="500"/>
              </a:spcBef>
              <a:spcAft>
                <a:spcPts val="0"/>
              </a:spcAft>
              <a:buNone/>
            </a:pPr>
            <a:r>
              <a:rPr lang="en-US" sz="2400">
                <a:solidFill>
                  <a:srgbClr val="000000"/>
                </a:solidFill>
                <a:latin typeface="Comic Sans MS"/>
                <a:ea typeface="Comic Sans MS"/>
                <a:cs typeface="Comic Sans MS"/>
                <a:sym typeface="Comic Sans MS"/>
              </a:rPr>
              <a:t>						</a:t>
            </a:r>
            <a:endParaRPr sz="2400">
              <a:solidFill>
                <a:srgbClr val="000000"/>
              </a:solidFill>
              <a:latin typeface="Comic Sans MS"/>
              <a:ea typeface="Comic Sans MS"/>
              <a:cs typeface="Comic Sans MS"/>
              <a:sym typeface="Comic Sans MS"/>
            </a:endParaRPr>
          </a:p>
          <a:p>
            <a:pPr marL="0" lvl="0" indent="0" rtl="0">
              <a:spcBef>
                <a:spcPts val="0"/>
              </a:spcBef>
              <a:spcAft>
                <a:spcPts val="0"/>
              </a:spcAft>
              <a:buNone/>
            </a:pPr>
            <a:endParaRPr>
              <a:solidFill>
                <a:srgbClr val="000000"/>
              </a:solidFill>
              <a:latin typeface="Arial"/>
              <a:ea typeface="Arial"/>
              <a:cs typeface="Arial"/>
              <a:sym typeface="Arial"/>
            </a:endParaRPr>
          </a:p>
          <a:p>
            <a:pPr marL="0" lvl="0" indent="0">
              <a:spcBef>
                <a:spcPts val="0"/>
              </a:spcBef>
              <a:spcAft>
                <a:spcPts val="1600"/>
              </a:spcAft>
              <a:buNone/>
            </a:pPr>
            <a:endParaRPr/>
          </a:p>
        </p:txBody>
      </p:sp>
      <p:pic>
        <p:nvPicPr>
          <p:cNvPr id="887" name="Shape 887"/>
          <p:cNvPicPr preferRelativeResize="0"/>
          <p:nvPr/>
        </p:nvPicPr>
        <p:blipFill>
          <a:blip r:embed="rId3">
            <a:alphaModFix/>
          </a:blip>
          <a:stretch>
            <a:fillRect/>
          </a:stretch>
        </p:blipFill>
        <p:spPr>
          <a:xfrm>
            <a:off x="2015425" y="5339763"/>
            <a:ext cx="1238250" cy="1228725"/>
          </a:xfrm>
          <a:prstGeom prst="rect">
            <a:avLst/>
          </a:prstGeom>
          <a:noFill/>
          <a:ln>
            <a:noFill/>
          </a:ln>
        </p:spPr>
      </p:pic>
      <p:pic>
        <p:nvPicPr>
          <p:cNvPr id="888" name="Shape 888"/>
          <p:cNvPicPr preferRelativeResize="0"/>
          <p:nvPr/>
        </p:nvPicPr>
        <p:blipFill>
          <a:blip r:embed="rId4">
            <a:alphaModFix/>
          </a:blip>
          <a:stretch>
            <a:fillRect/>
          </a:stretch>
        </p:blipFill>
        <p:spPr>
          <a:xfrm>
            <a:off x="2015425" y="1465623"/>
            <a:ext cx="3924300" cy="1298350"/>
          </a:xfrm>
          <a:prstGeom prst="rect">
            <a:avLst/>
          </a:prstGeom>
          <a:noFill/>
          <a:ln>
            <a:noFill/>
          </a:ln>
        </p:spPr>
      </p:pic>
      <p:pic>
        <p:nvPicPr>
          <p:cNvPr id="889" name="Shape 889"/>
          <p:cNvPicPr preferRelativeResize="0"/>
          <p:nvPr/>
        </p:nvPicPr>
        <p:blipFill>
          <a:blip r:embed="rId5">
            <a:alphaModFix/>
          </a:blip>
          <a:stretch>
            <a:fillRect/>
          </a:stretch>
        </p:blipFill>
        <p:spPr>
          <a:xfrm>
            <a:off x="3413625" y="5270150"/>
            <a:ext cx="3440800" cy="1298350"/>
          </a:xfrm>
          <a:prstGeom prst="rect">
            <a:avLst/>
          </a:prstGeom>
          <a:noFill/>
          <a:ln>
            <a:noFill/>
          </a:ln>
        </p:spPr>
      </p:pic>
      <p:pic>
        <p:nvPicPr>
          <p:cNvPr id="890" name="Shape 890"/>
          <p:cNvPicPr preferRelativeResize="0"/>
          <p:nvPr/>
        </p:nvPicPr>
        <p:blipFill>
          <a:blip r:embed="rId6">
            <a:alphaModFix/>
          </a:blip>
          <a:stretch>
            <a:fillRect/>
          </a:stretch>
        </p:blipFill>
        <p:spPr>
          <a:xfrm>
            <a:off x="2777725" y="3370413"/>
            <a:ext cx="2660500" cy="144821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894"/>
        <p:cNvGrpSpPr/>
        <p:nvPr/>
      </p:nvGrpSpPr>
      <p:grpSpPr>
        <a:xfrm>
          <a:off x="0" y="0"/>
          <a:ext cx="0" cy="0"/>
          <a:chOff x="0" y="0"/>
          <a:chExt cx="0" cy="0"/>
        </a:xfrm>
      </p:grpSpPr>
      <p:sp>
        <p:nvSpPr>
          <p:cNvPr id="895" name="Shape 895"/>
          <p:cNvSpPr txBox="1"/>
          <p:nvPr/>
        </p:nvSpPr>
        <p:spPr>
          <a:xfrm>
            <a:off x="82050" y="230650"/>
            <a:ext cx="8979900" cy="5190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600"/>
              </a:spcBef>
              <a:spcAft>
                <a:spcPts val="0"/>
              </a:spcAft>
              <a:buClr>
                <a:schemeClr val="lt1"/>
              </a:buClr>
              <a:buSzPts val="2800"/>
              <a:buFont typeface="Comic Sans MS"/>
              <a:buNone/>
            </a:pPr>
            <a:endParaRPr sz="2400">
              <a:latin typeface="Comic Sans MS"/>
              <a:ea typeface="Comic Sans MS"/>
              <a:cs typeface="Comic Sans MS"/>
              <a:sym typeface="Comic Sans MS"/>
            </a:endParaRPr>
          </a:p>
          <a:p>
            <a:pPr marL="0" marR="0" lvl="0" indent="0" algn="l" rtl="0">
              <a:lnSpc>
                <a:spcPct val="100000"/>
              </a:lnSpc>
              <a:spcBef>
                <a:spcPts val="600"/>
              </a:spcBef>
              <a:spcAft>
                <a:spcPts val="0"/>
              </a:spcAft>
              <a:buClr>
                <a:schemeClr val="lt1"/>
              </a:buClr>
              <a:buSzPts val="2800"/>
              <a:buFont typeface="Comic Sans MS"/>
              <a:buNone/>
            </a:pPr>
            <a:r>
              <a:rPr lang="en-US" sz="2400">
                <a:latin typeface="Comic Sans MS"/>
                <a:ea typeface="Comic Sans MS"/>
                <a:cs typeface="Comic Sans MS"/>
                <a:sym typeface="Comic Sans MS"/>
              </a:rPr>
              <a:t>Mutations:</a:t>
            </a:r>
            <a:endParaRPr sz="2400">
              <a:latin typeface="Comic Sans MS"/>
              <a:ea typeface="Comic Sans MS"/>
              <a:cs typeface="Comic Sans MS"/>
              <a:sym typeface="Comic Sans MS"/>
            </a:endParaRPr>
          </a:p>
          <a:p>
            <a:pPr marL="0" marR="0" lvl="0" indent="0" algn="l" rtl="0">
              <a:lnSpc>
                <a:spcPct val="100000"/>
              </a:lnSpc>
              <a:spcBef>
                <a:spcPts val="1200"/>
              </a:spcBef>
              <a:spcAft>
                <a:spcPts val="0"/>
              </a:spcAft>
              <a:buNone/>
            </a:pPr>
            <a:r>
              <a:rPr lang="en-US" sz="2400" b="0" i="0" u="none">
                <a:latin typeface="Comic Sans MS"/>
                <a:ea typeface="Comic Sans MS"/>
                <a:cs typeface="Comic Sans MS"/>
                <a:sym typeface="Comic Sans MS"/>
              </a:rPr>
              <a:t>Can be :</a:t>
            </a:r>
            <a:endParaRPr sz="24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Harmful mutations </a:t>
            </a:r>
            <a:r>
              <a:rPr lang="en-US" sz="2400" b="0" i="0" u="none">
                <a:latin typeface="Calibri"/>
                <a:ea typeface="Calibri"/>
                <a:cs typeface="Calibri"/>
                <a:sym typeface="Calibri"/>
              </a:rPr>
              <a:t>–</a:t>
            </a:r>
            <a:r>
              <a:rPr lang="en-US" sz="2400" b="0" i="0" u="none">
                <a:latin typeface="Comic Sans MS"/>
                <a:ea typeface="Comic Sans MS"/>
                <a:cs typeface="Comic Sans MS"/>
                <a:sym typeface="Comic Sans MS"/>
              </a:rPr>
              <a:t> organism less able to survive: genetic disorders, cancer, death</a:t>
            </a:r>
            <a:endParaRPr/>
          </a:p>
          <a:p>
            <a:pPr marL="0" marR="0" lvl="0" indent="0" algn="l" rtl="0">
              <a:lnSpc>
                <a:spcPct val="100000"/>
              </a:lnSpc>
              <a:spcBef>
                <a:spcPts val="0"/>
              </a:spcBef>
              <a:spcAft>
                <a:spcPts val="0"/>
              </a:spcAft>
              <a:buClr>
                <a:schemeClr val="lt1"/>
              </a:buClr>
              <a:buSzPts val="2400"/>
              <a:buFont typeface="Tahoma"/>
              <a:buNone/>
            </a:pPr>
            <a:endParaRPr sz="24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Beneficial mutations </a:t>
            </a:r>
            <a:r>
              <a:rPr lang="en-US" sz="2400" b="0" i="0" u="none">
                <a:latin typeface="Calibri"/>
                <a:ea typeface="Calibri"/>
                <a:cs typeface="Calibri"/>
                <a:sym typeface="Calibri"/>
              </a:rPr>
              <a:t>–</a:t>
            </a:r>
            <a:r>
              <a:rPr lang="en-US" sz="2400" b="0" i="0" u="none">
                <a:latin typeface="Comic Sans MS"/>
                <a:ea typeface="Comic Sans MS"/>
                <a:cs typeface="Comic Sans MS"/>
                <a:sym typeface="Comic Sans MS"/>
              </a:rPr>
              <a:t> allows organism to better survive: provides genetic variation </a:t>
            </a:r>
            <a:endParaRPr/>
          </a:p>
          <a:p>
            <a:pPr marL="0" marR="0" lvl="0" indent="0" algn="l" rtl="0">
              <a:lnSpc>
                <a:spcPct val="100000"/>
              </a:lnSpc>
              <a:spcBef>
                <a:spcPts val="0"/>
              </a:spcBef>
              <a:spcAft>
                <a:spcPts val="0"/>
              </a:spcAft>
              <a:buClr>
                <a:schemeClr val="lt1"/>
              </a:buClr>
              <a:buSzPts val="2400"/>
              <a:buFont typeface="Tahoma"/>
              <a:buNone/>
            </a:pPr>
            <a:endParaRPr sz="24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Neutral mutations </a:t>
            </a:r>
            <a:r>
              <a:rPr lang="en-US" sz="2400" b="0" i="0" u="none">
                <a:latin typeface="Tahoma"/>
                <a:ea typeface="Tahoma"/>
                <a:cs typeface="Tahoma"/>
                <a:sym typeface="Tahoma"/>
              </a:rPr>
              <a:t>–</a:t>
            </a:r>
            <a:r>
              <a:rPr lang="en-US" sz="2400" b="0" i="0" u="none">
                <a:latin typeface="Comic Sans MS"/>
                <a:ea typeface="Comic Sans MS"/>
                <a:cs typeface="Comic Sans MS"/>
                <a:sym typeface="Comic Sans MS"/>
              </a:rPr>
              <a:t> neither harmful nor helpful to organism</a:t>
            </a:r>
            <a:endParaRPr sz="2400" b="0" i="0" u="none">
              <a:latin typeface="Comic Sans MS"/>
              <a:ea typeface="Comic Sans MS"/>
              <a:cs typeface="Comic Sans MS"/>
              <a:sym typeface="Comic Sans MS"/>
            </a:endParaRPr>
          </a:p>
          <a:p>
            <a:pPr marL="0" lvl="0" indent="0" rtl="0">
              <a:spcBef>
                <a:spcPts val="0"/>
              </a:spcBef>
              <a:spcAft>
                <a:spcPts val="0"/>
              </a:spcAft>
              <a:buClr>
                <a:srgbClr val="000000"/>
              </a:buClr>
              <a:buSzPts val="1100"/>
              <a:buFont typeface="Arial"/>
              <a:buNone/>
            </a:pPr>
            <a:endParaRPr sz="2400">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2400" b="0" i="0" u="none" strike="noStrike" cap="none">
              <a:latin typeface="Comic Sans MS"/>
              <a:ea typeface="Comic Sans MS"/>
              <a:cs typeface="Comic Sans MS"/>
              <a:sym typeface="Comic Sans M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Shape 901"/>
          <p:cNvSpPr txBox="1">
            <a:spLocks noGrp="1"/>
          </p:cNvSpPr>
          <p:nvPr>
            <p:ph type="title"/>
          </p:nvPr>
        </p:nvSpPr>
        <p:spPr>
          <a:xfrm>
            <a:off x="457200" y="215275"/>
            <a:ext cx="8229600" cy="93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EXPLORE</a:t>
            </a:r>
            <a:endParaRPr>
              <a:solidFill>
                <a:srgbClr val="000000"/>
              </a:solidFill>
              <a:latin typeface="Comic Sans MS"/>
              <a:ea typeface="Comic Sans MS"/>
              <a:cs typeface="Comic Sans MS"/>
              <a:sym typeface="Comic Sans MS"/>
            </a:endParaRPr>
          </a:p>
        </p:txBody>
      </p:sp>
      <p:sp>
        <p:nvSpPr>
          <p:cNvPr id="902" name="Shape 902"/>
          <p:cNvSpPr txBox="1">
            <a:spLocks noGrp="1"/>
          </p:cNvSpPr>
          <p:nvPr>
            <p:ph type="body" idx="1"/>
          </p:nvPr>
        </p:nvSpPr>
        <p:spPr>
          <a:xfrm>
            <a:off x="457200" y="1153075"/>
            <a:ext cx="8229600" cy="49428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000000"/>
                </a:solidFill>
                <a:latin typeface="Comic Sans MS"/>
                <a:ea typeface="Comic Sans MS"/>
                <a:cs typeface="Comic Sans MS"/>
                <a:sym typeface="Comic Sans MS"/>
              </a:rPr>
              <a:t>GENETIC DISORDERS ACTIVITY</a:t>
            </a:r>
            <a:endParaRPr>
              <a:solidFill>
                <a:srgbClr val="000000"/>
              </a:solidFill>
              <a:latin typeface="Comic Sans MS"/>
              <a:ea typeface="Comic Sans MS"/>
              <a:cs typeface="Comic Sans MS"/>
              <a:sym typeface="Comic Sans MS"/>
            </a:endParaRPr>
          </a:p>
          <a:p>
            <a:pPr marL="0" lvl="0" indent="0">
              <a:spcBef>
                <a:spcPts val="640"/>
              </a:spcBef>
              <a:spcAft>
                <a:spcPts val="0"/>
              </a:spcAft>
              <a:buNone/>
            </a:pPr>
            <a:endParaRPr>
              <a:solidFill>
                <a:srgbClr val="000000"/>
              </a:solidFill>
              <a:latin typeface="Comic Sans MS"/>
              <a:ea typeface="Comic Sans MS"/>
              <a:cs typeface="Comic Sans MS"/>
              <a:sym typeface="Comic Sans MS"/>
            </a:endParaRPr>
          </a:p>
          <a:p>
            <a:pPr marL="0" lvl="0" indent="0">
              <a:spcBef>
                <a:spcPts val="640"/>
              </a:spcBef>
              <a:spcAft>
                <a:spcPts val="0"/>
              </a:spcAft>
              <a:buNone/>
            </a:pPr>
            <a:endParaRPr>
              <a:solidFill>
                <a:srgbClr val="000000"/>
              </a:solidFill>
              <a:latin typeface="Comic Sans MS"/>
              <a:ea typeface="Comic Sans MS"/>
              <a:cs typeface="Comic Sans MS"/>
              <a:sym typeface="Comic Sans M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906"/>
        <p:cNvGrpSpPr/>
        <p:nvPr/>
      </p:nvGrpSpPr>
      <p:grpSpPr>
        <a:xfrm>
          <a:off x="0" y="0"/>
          <a:ext cx="0" cy="0"/>
          <a:chOff x="0" y="0"/>
          <a:chExt cx="0" cy="0"/>
        </a:xfrm>
      </p:grpSpPr>
      <p:sp>
        <p:nvSpPr>
          <p:cNvPr id="907" name="Shape 907"/>
          <p:cNvSpPr txBox="1">
            <a:spLocks noGrp="1"/>
          </p:cNvSpPr>
          <p:nvPr>
            <p:ph type="title"/>
          </p:nvPr>
        </p:nvSpPr>
        <p:spPr>
          <a:xfrm>
            <a:off x="304800" y="228600"/>
            <a:ext cx="82296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000"/>
              <a:buFont typeface="Comic Sans MS"/>
              <a:buNone/>
            </a:pPr>
            <a:r>
              <a:rPr lang="en-US" sz="4000" b="0" i="0" u="none" strike="noStrike" cap="none">
                <a:solidFill>
                  <a:srgbClr val="000000"/>
                </a:solidFill>
                <a:latin typeface="Comic Sans MS"/>
                <a:ea typeface="Comic Sans MS"/>
                <a:cs typeface="Comic Sans MS"/>
                <a:sym typeface="Comic Sans MS"/>
              </a:rPr>
              <a:t>Autosomal Inheritance Patterns</a:t>
            </a:r>
            <a:r>
              <a:rPr lang="en-US" sz="4000" b="0" i="0" u="none" strike="noStrike" cap="none">
                <a:solidFill>
                  <a:schemeClr val="lt2"/>
                </a:solidFill>
                <a:latin typeface="Tahoma"/>
                <a:ea typeface="Tahoma"/>
                <a:cs typeface="Tahoma"/>
                <a:sym typeface="Tahoma"/>
              </a:rPr>
              <a:t> </a:t>
            </a:r>
            <a:endParaRPr/>
          </a:p>
        </p:txBody>
      </p:sp>
      <p:sp>
        <p:nvSpPr>
          <p:cNvPr id="908" name="Shape 908"/>
          <p:cNvSpPr txBox="1">
            <a:spLocks noGrp="1"/>
          </p:cNvSpPr>
          <p:nvPr>
            <p:ph type="body" idx="1"/>
          </p:nvPr>
        </p:nvSpPr>
        <p:spPr>
          <a:xfrm>
            <a:off x="152400" y="1066800"/>
            <a:ext cx="4038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560"/>
              <a:buFont typeface="Noto Sans Symbols"/>
              <a:buChar char="■"/>
            </a:pPr>
            <a:r>
              <a:rPr lang="en-US" sz="2400" b="0" i="0" u="none">
                <a:solidFill>
                  <a:srgbClr val="000000"/>
                </a:solidFill>
                <a:latin typeface="Comic Sans MS"/>
                <a:ea typeface="Comic Sans MS"/>
                <a:cs typeface="Comic Sans MS"/>
                <a:sym typeface="Comic Sans MS"/>
              </a:rPr>
              <a:t>Cystic Fibrosis - an autosomal recessive genetic disorder, caused by a mutation </a:t>
            </a:r>
            <a:endParaRPr>
              <a:solidFill>
                <a:srgbClr val="000000"/>
              </a:solidFill>
            </a:endParaRPr>
          </a:p>
          <a:p>
            <a:pPr marL="342900" marR="0" lvl="0" indent="-342900" algn="l" rtl="0">
              <a:lnSpc>
                <a:spcPct val="100000"/>
              </a:lnSpc>
              <a:spcBef>
                <a:spcPts val="480"/>
              </a:spcBef>
              <a:spcAft>
                <a:spcPts val="0"/>
              </a:spcAft>
              <a:buClr>
                <a:srgbClr val="000000"/>
              </a:buClr>
              <a:buSzPts val="1560"/>
              <a:buFont typeface="Noto Sans Symbols"/>
              <a:buChar char="■"/>
            </a:pPr>
            <a:r>
              <a:rPr lang="en-US" sz="2400" b="0" i="0" u="none">
                <a:solidFill>
                  <a:srgbClr val="000000"/>
                </a:solidFill>
                <a:latin typeface="Comic Sans MS"/>
                <a:ea typeface="Comic Sans MS"/>
                <a:cs typeface="Comic Sans MS"/>
                <a:sym typeface="Comic Sans MS"/>
              </a:rPr>
              <a:t>Sickle Cell disease – misshapen or sickled red blood cells; resistant to malaria</a:t>
            </a:r>
            <a:endParaRPr>
              <a:solidFill>
                <a:srgbClr val="000000"/>
              </a:solidFill>
            </a:endParaRPr>
          </a:p>
          <a:p>
            <a:pPr marL="342900" marR="0" lvl="0" indent="-342900" algn="l" rtl="0">
              <a:lnSpc>
                <a:spcPct val="100000"/>
              </a:lnSpc>
              <a:spcBef>
                <a:spcPts val="480"/>
              </a:spcBef>
              <a:spcAft>
                <a:spcPts val="0"/>
              </a:spcAft>
              <a:buClr>
                <a:srgbClr val="000000"/>
              </a:buClr>
              <a:buSzPts val="1560"/>
              <a:buFont typeface="Noto Sans Symbols"/>
              <a:buChar char="■"/>
            </a:pPr>
            <a:r>
              <a:rPr lang="en-US" sz="2400" b="0" i="0" u="none">
                <a:solidFill>
                  <a:srgbClr val="000000"/>
                </a:solidFill>
                <a:latin typeface="Comic Sans MS"/>
                <a:ea typeface="Comic Sans MS"/>
                <a:cs typeface="Comic Sans MS"/>
                <a:sym typeface="Comic Sans MS"/>
              </a:rPr>
              <a:t>Phenylketonuria (PKU) </a:t>
            </a:r>
            <a:r>
              <a:rPr lang="en-US" sz="2400" b="0" i="0" u="none">
                <a:solidFill>
                  <a:srgbClr val="000000"/>
                </a:solidFill>
                <a:latin typeface="Tahoma"/>
                <a:ea typeface="Tahoma"/>
                <a:cs typeface="Tahoma"/>
                <a:sym typeface="Tahoma"/>
              </a:rPr>
              <a:t>–</a:t>
            </a:r>
            <a:r>
              <a:rPr lang="en-US" sz="2400" b="0" i="0" u="none">
                <a:solidFill>
                  <a:srgbClr val="000000"/>
                </a:solidFill>
                <a:latin typeface="Comic Sans MS"/>
                <a:ea typeface="Comic Sans MS"/>
                <a:cs typeface="Comic Sans MS"/>
                <a:sym typeface="Comic Sans MS"/>
              </a:rPr>
              <a:t> an amino acid common in milk cannot be broken down and as it builds up it causes mental retardation</a:t>
            </a:r>
            <a:endParaRPr>
              <a:solidFill>
                <a:srgbClr val="000000"/>
              </a:solidFill>
            </a:endParaRPr>
          </a:p>
          <a:p>
            <a:pPr marL="342900" marR="0" lvl="0" indent="-243840" algn="l" rtl="0">
              <a:spcBef>
                <a:spcPts val="480"/>
              </a:spcBef>
              <a:spcAft>
                <a:spcPts val="0"/>
              </a:spcAft>
              <a:buClr>
                <a:schemeClr val="hlink"/>
              </a:buClr>
              <a:buSzPts val="1560"/>
              <a:buFont typeface="Noto Sans Symbols"/>
              <a:buNone/>
            </a:pPr>
            <a:endParaRPr sz="2400" b="0" i="0" u="none">
              <a:solidFill>
                <a:srgbClr val="000000"/>
              </a:solidFill>
              <a:latin typeface="Comic Sans MS"/>
              <a:ea typeface="Comic Sans MS"/>
              <a:cs typeface="Comic Sans MS"/>
              <a:sym typeface="Comic Sans MS"/>
            </a:endParaRPr>
          </a:p>
        </p:txBody>
      </p:sp>
      <p:pic>
        <p:nvPicPr>
          <p:cNvPr id="909" name="Shape 909" descr="http://www.nlm.nih.gov/medlineplus/ency/images/ency/fullsize/18135.jpg"/>
          <p:cNvPicPr preferRelativeResize="0"/>
          <p:nvPr/>
        </p:nvPicPr>
        <p:blipFill rotWithShape="1">
          <a:blip r:embed="rId3">
            <a:alphaModFix/>
          </a:blip>
          <a:srcRect/>
          <a:stretch/>
        </p:blipFill>
        <p:spPr>
          <a:xfrm>
            <a:off x="4419600" y="1066800"/>
            <a:ext cx="3810000" cy="2209800"/>
          </a:xfrm>
          <a:prstGeom prst="rect">
            <a:avLst/>
          </a:prstGeom>
          <a:noFill/>
          <a:ln>
            <a:noFill/>
          </a:ln>
        </p:spPr>
      </p:pic>
      <p:pic>
        <p:nvPicPr>
          <p:cNvPr id="910" name="Shape 910" descr="sicklecell"/>
          <p:cNvPicPr preferRelativeResize="0"/>
          <p:nvPr/>
        </p:nvPicPr>
        <p:blipFill rotWithShape="1">
          <a:blip r:embed="rId4">
            <a:alphaModFix/>
          </a:blip>
          <a:srcRect/>
          <a:stretch/>
        </p:blipFill>
        <p:spPr>
          <a:xfrm>
            <a:off x="4495800" y="3352800"/>
            <a:ext cx="1663700" cy="3048000"/>
          </a:xfrm>
          <a:prstGeom prst="rect">
            <a:avLst/>
          </a:prstGeom>
          <a:noFill/>
          <a:ln>
            <a:noFill/>
          </a:ln>
        </p:spPr>
      </p:pic>
      <p:pic>
        <p:nvPicPr>
          <p:cNvPr id="911" name="Shape 911" descr="amino-acids"/>
          <p:cNvPicPr preferRelativeResize="0"/>
          <p:nvPr/>
        </p:nvPicPr>
        <p:blipFill rotWithShape="1">
          <a:blip r:embed="rId5">
            <a:alphaModFix/>
          </a:blip>
          <a:srcRect/>
          <a:stretch/>
        </p:blipFill>
        <p:spPr>
          <a:xfrm>
            <a:off x="6324600" y="3429000"/>
            <a:ext cx="2590800" cy="30480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915"/>
        <p:cNvGrpSpPr/>
        <p:nvPr/>
      </p:nvGrpSpPr>
      <p:grpSpPr>
        <a:xfrm>
          <a:off x="0" y="0"/>
          <a:ext cx="0" cy="0"/>
          <a:chOff x="0" y="0"/>
          <a:chExt cx="0" cy="0"/>
        </a:xfrm>
      </p:grpSpPr>
      <p:sp>
        <p:nvSpPr>
          <p:cNvPr id="916" name="Shape 916"/>
          <p:cNvSpPr txBox="1"/>
          <p:nvPr/>
        </p:nvSpPr>
        <p:spPr>
          <a:xfrm>
            <a:off x="152400" y="304800"/>
            <a:ext cx="3962400" cy="5584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Dominant Gene Mutations:</a:t>
            </a:r>
            <a:endParaRPr sz="2400" b="0" i="0" u="none">
              <a:latin typeface="Comic Sans MS"/>
              <a:ea typeface="Comic Sans MS"/>
              <a:cs typeface="Comic Sans MS"/>
              <a:sym typeface="Comic Sans MS"/>
            </a:endParaRPr>
          </a:p>
          <a:p>
            <a:pPr marL="0" marR="0" lvl="0" indent="0" algn="l" rtl="0">
              <a:lnSpc>
                <a:spcPct val="100000"/>
              </a:lnSpc>
              <a:spcBef>
                <a:spcPts val="600"/>
              </a:spcBef>
              <a:spcAft>
                <a:spcPts val="0"/>
              </a:spcAft>
              <a:buClr>
                <a:schemeClr val="lt1"/>
              </a:buClr>
              <a:buSzPts val="2400"/>
              <a:buFont typeface="Tahoma"/>
              <a:buNone/>
            </a:pPr>
            <a:endParaRPr sz="2400" b="0" i="0" u="none">
              <a:latin typeface="Comic Sans MS"/>
              <a:ea typeface="Comic Sans MS"/>
              <a:cs typeface="Comic Sans MS"/>
              <a:sym typeface="Comic Sans MS"/>
            </a:endParaRPr>
          </a:p>
          <a:p>
            <a:pPr marL="0" marR="0" lvl="0" indent="0" algn="l" rtl="0">
              <a:lnSpc>
                <a:spcPct val="100000"/>
              </a:lnSpc>
              <a:spcBef>
                <a:spcPts val="600"/>
              </a:spcBef>
              <a:spcAft>
                <a:spcPts val="0"/>
              </a:spcAft>
              <a:buClr>
                <a:schemeClr val="lt1"/>
              </a:buClr>
              <a:buSzPts val="2400"/>
              <a:buFont typeface="Tahoma"/>
              <a:buNone/>
            </a:pPr>
            <a:endParaRPr sz="2400" b="0" i="0" u="none">
              <a:latin typeface="Comic Sans MS"/>
              <a:ea typeface="Comic Sans MS"/>
              <a:cs typeface="Comic Sans MS"/>
              <a:sym typeface="Comic Sans MS"/>
            </a:endParaRPr>
          </a:p>
          <a:p>
            <a:pPr marL="0" marR="0" lvl="0" indent="0" algn="l" rtl="0">
              <a:lnSpc>
                <a:spcPct val="100000"/>
              </a:lnSpc>
              <a:spcBef>
                <a:spcPts val="60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Huntington</a:t>
            </a:r>
            <a:r>
              <a:rPr lang="en-US" sz="2400" b="0" i="0" u="none">
                <a:latin typeface="Calibri"/>
                <a:ea typeface="Calibri"/>
                <a:cs typeface="Calibri"/>
                <a:sym typeface="Calibri"/>
              </a:rPr>
              <a:t>’</a:t>
            </a:r>
            <a:r>
              <a:rPr lang="en-US" sz="2400" b="0" i="0" u="none">
                <a:latin typeface="Comic Sans MS"/>
                <a:ea typeface="Comic Sans MS"/>
                <a:cs typeface="Comic Sans MS"/>
                <a:sym typeface="Comic Sans MS"/>
              </a:rPr>
              <a:t>s disease </a:t>
            </a:r>
            <a:r>
              <a:rPr lang="en-US" sz="2400" b="0" i="0" u="none">
                <a:latin typeface="Calibri"/>
                <a:ea typeface="Calibri"/>
                <a:cs typeface="Calibri"/>
                <a:sym typeface="Calibri"/>
              </a:rPr>
              <a:t>–</a:t>
            </a:r>
            <a:r>
              <a:rPr lang="en-US" sz="2400" b="0" i="0" u="none">
                <a:latin typeface="Comic Sans MS"/>
                <a:ea typeface="Comic Sans MS"/>
                <a:cs typeface="Comic Sans MS"/>
                <a:sym typeface="Comic Sans MS"/>
              </a:rPr>
              <a:t> gradual deterioration of brain tissue, shows up in middle age and is fatal</a:t>
            </a:r>
            <a:endParaRPr/>
          </a:p>
          <a:p>
            <a:pPr marL="0" marR="0" lvl="0" indent="0" algn="l" rtl="0">
              <a:lnSpc>
                <a:spcPct val="100000"/>
              </a:lnSpc>
              <a:spcBef>
                <a:spcPts val="600"/>
              </a:spcBef>
              <a:spcAft>
                <a:spcPts val="0"/>
              </a:spcAft>
              <a:buClr>
                <a:schemeClr val="lt1"/>
              </a:buClr>
              <a:buSzPts val="2400"/>
              <a:buFont typeface="Tahoma"/>
              <a:buNone/>
            </a:pPr>
            <a:endParaRPr sz="2400" b="0" i="0" u="none">
              <a:latin typeface="Comic Sans MS"/>
              <a:ea typeface="Comic Sans MS"/>
              <a:cs typeface="Comic Sans MS"/>
              <a:sym typeface="Comic Sans MS"/>
            </a:endParaRPr>
          </a:p>
          <a:p>
            <a:pPr marL="0" marR="0" lvl="0" indent="0" algn="l" rtl="0">
              <a:lnSpc>
                <a:spcPct val="100000"/>
              </a:lnSpc>
              <a:spcBef>
                <a:spcPts val="600"/>
              </a:spcBef>
              <a:spcAft>
                <a:spcPts val="0"/>
              </a:spcAft>
              <a:buClr>
                <a:schemeClr val="lt1"/>
              </a:buClr>
              <a:buSzPts val="2400"/>
              <a:buFont typeface="Tahoma"/>
              <a:buNone/>
            </a:pPr>
            <a:endParaRPr sz="24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400"/>
              <a:buFont typeface="Tahoma"/>
              <a:buNone/>
            </a:pPr>
            <a:endParaRPr sz="24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400"/>
              <a:buFont typeface="Tahoma"/>
              <a:buNone/>
            </a:pPr>
            <a:endParaRPr sz="24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400"/>
              <a:buFont typeface="Tahoma"/>
              <a:buNone/>
            </a:pPr>
            <a:endParaRPr sz="2400" b="0" i="0" u="none">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ts val="2400"/>
              <a:buFont typeface="Comic Sans MS"/>
              <a:buNone/>
            </a:pPr>
            <a:r>
              <a:rPr lang="en-US" sz="2400" b="0" i="0" u="none">
                <a:latin typeface="Comic Sans MS"/>
                <a:ea typeface="Comic Sans MS"/>
                <a:cs typeface="Comic Sans MS"/>
                <a:sym typeface="Comic Sans MS"/>
              </a:rPr>
              <a:t>Dwarfism </a:t>
            </a:r>
            <a:r>
              <a:rPr lang="en-US" sz="2400" b="0" i="0" u="none">
                <a:latin typeface="Calibri"/>
                <a:ea typeface="Calibri"/>
                <a:cs typeface="Calibri"/>
                <a:sym typeface="Calibri"/>
              </a:rPr>
              <a:t>–</a:t>
            </a:r>
            <a:r>
              <a:rPr lang="en-US" sz="2400" b="0" i="0" u="none">
                <a:latin typeface="Comic Sans MS"/>
                <a:ea typeface="Comic Sans MS"/>
                <a:cs typeface="Comic Sans MS"/>
                <a:sym typeface="Comic Sans MS"/>
              </a:rPr>
              <a:t> variety of skeletal abnormalities</a:t>
            </a:r>
            <a:endParaRPr/>
          </a:p>
        </p:txBody>
      </p:sp>
      <p:pic>
        <p:nvPicPr>
          <p:cNvPr id="917" name="Shape 917" descr="http://ken_ashford.typepad.com/.a/6a00d834515b2069e20120a53f50a5970c-500wi"/>
          <p:cNvPicPr preferRelativeResize="0"/>
          <p:nvPr/>
        </p:nvPicPr>
        <p:blipFill rotWithShape="1">
          <a:blip r:embed="rId3">
            <a:alphaModFix/>
          </a:blip>
          <a:srcRect/>
          <a:stretch/>
        </p:blipFill>
        <p:spPr>
          <a:xfrm>
            <a:off x="4343400" y="4495800"/>
            <a:ext cx="2514600" cy="2133600"/>
          </a:xfrm>
          <a:prstGeom prst="rect">
            <a:avLst/>
          </a:prstGeom>
          <a:noFill/>
          <a:ln>
            <a:noFill/>
          </a:ln>
        </p:spPr>
      </p:pic>
      <p:pic>
        <p:nvPicPr>
          <p:cNvPr id="918" name="Shape 918" descr="HD-n-Normal-Brain"/>
          <p:cNvPicPr preferRelativeResize="0"/>
          <p:nvPr/>
        </p:nvPicPr>
        <p:blipFill rotWithShape="1">
          <a:blip r:embed="rId4">
            <a:alphaModFix/>
          </a:blip>
          <a:srcRect/>
          <a:stretch/>
        </p:blipFill>
        <p:spPr>
          <a:xfrm>
            <a:off x="4038600" y="1066800"/>
            <a:ext cx="3533775" cy="3228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6">
                                            <p:txEl>
                                              <p:pRg st="0" end="0"/>
                                            </p:txEl>
                                          </p:spTgt>
                                        </p:tgtEl>
                                        <p:attrNameLst>
                                          <p:attrName>style.visibility</p:attrName>
                                        </p:attrNameLst>
                                      </p:cBhvr>
                                      <p:to>
                                        <p:strVal val="visible"/>
                                      </p:to>
                                    </p:set>
                                    <p:animEffect transition="in" filter="fade">
                                      <p:cBhvr>
                                        <p:cTn id="7" dur="1000"/>
                                        <p:tgtEl>
                                          <p:spTgt spid="9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6">
                                            <p:txEl>
                                              <p:pRg st="1" end="1"/>
                                            </p:txEl>
                                          </p:spTgt>
                                        </p:tgtEl>
                                        <p:attrNameLst>
                                          <p:attrName>style.visibility</p:attrName>
                                        </p:attrNameLst>
                                      </p:cBhvr>
                                      <p:to>
                                        <p:strVal val="visible"/>
                                      </p:to>
                                    </p:set>
                                    <p:animEffect transition="in" filter="fade">
                                      <p:cBhvr>
                                        <p:cTn id="12" dur="1000"/>
                                        <p:tgtEl>
                                          <p:spTgt spid="9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6">
                                            <p:txEl>
                                              <p:pRg st="2" end="2"/>
                                            </p:txEl>
                                          </p:spTgt>
                                        </p:tgtEl>
                                        <p:attrNameLst>
                                          <p:attrName>style.visibility</p:attrName>
                                        </p:attrNameLst>
                                      </p:cBhvr>
                                      <p:to>
                                        <p:strVal val="visible"/>
                                      </p:to>
                                    </p:set>
                                    <p:animEffect transition="in" filter="fade">
                                      <p:cBhvr>
                                        <p:cTn id="17" dur="1000"/>
                                        <p:tgtEl>
                                          <p:spTgt spid="9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6">
                                            <p:txEl>
                                              <p:pRg st="3" end="3"/>
                                            </p:txEl>
                                          </p:spTgt>
                                        </p:tgtEl>
                                        <p:attrNameLst>
                                          <p:attrName>style.visibility</p:attrName>
                                        </p:attrNameLst>
                                      </p:cBhvr>
                                      <p:to>
                                        <p:strVal val="visible"/>
                                      </p:to>
                                    </p:set>
                                    <p:animEffect transition="in" filter="fade">
                                      <p:cBhvr>
                                        <p:cTn id="22" dur="1000"/>
                                        <p:tgtEl>
                                          <p:spTgt spid="9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6">
                                            <p:txEl>
                                              <p:pRg st="4" end="4"/>
                                            </p:txEl>
                                          </p:spTgt>
                                        </p:tgtEl>
                                        <p:attrNameLst>
                                          <p:attrName>style.visibility</p:attrName>
                                        </p:attrNameLst>
                                      </p:cBhvr>
                                      <p:to>
                                        <p:strVal val="visible"/>
                                      </p:to>
                                    </p:set>
                                    <p:animEffect transition="in" filter="fade">
                                      <p:cBhvr>
                                        <p:cTn id="27" dur="1000"/>
                                        <p:tgtEl>
                                          <p:spTgt spid="9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16">
                                            <p:txEl>
                                              <p:pRg st="5" end="5"/>
                                            </p:txEl>
                                          </p:spTgt>
                                        </p:tgtEl>
                                        <p:attrNameLst>
                                          <p:attrName>style.visibility</p:attrName>
                                        </p:attrNameLst>
                                      </p:cBhvr>
                                      <p:to>
                                        <p:strVal val="visible"/>
                                      </p:to>
                                    </p:set>
                                    <p:animEffect transition="in" filter="fade">
                                      <p:cBhvr>
                                        <p:cTn id="32" dur="1000"/>
                                        <p:tgtEl>
                                          <p:spTgt spid="9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16">
                                            <p:txEl>
                                              <p:pRg st="6" end="6"/>
                                            </p:txEl>
                                          </p:spTgt>
                                        </p:tgtEl>
                                        <p:attrNameLst>
                                          <p:attrName>style.visibility</p:attrName>
                                        </p:attrNameLst>
                                      </p:cBhvr>
                                      <p:to>
                                        <p:strVal val="visible"/>
                                      </p:to>
                                    </p:set>
                                    <p:animEffect transition="in" filter="fade">
                                      <p:cBhvr>
                                        <p:cTn id="37" dur="1000"/>
                                        <p:tgtEl>
                                          <p:spTgt spid="9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16">
                                            <p:txEl>
                                              <p:pRg st="7" end="7"/>
                                            </p:txEl>
                                          </p:spTgt>
                                        </p:tgtEl>
                                        <p:attrNameLst>
                                          <p:attrName>style.visibility</p:attrName>
                                        </p:attrNameLst>
                                      </p:cBhvr>
                                      <p:to>
                                        <p:strVal val="visible"/>
                                      </p:to>
                                    </p:set>
                                    <p:animEffect transition="in" filter="fade">
                                      <p:cBhvr>
                                        <p:cTn id="42" dur="1000"/>
                                        <p:tgtEl>
                                          <p:spTgt spid="9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16">
                                            <p:txEl>
                                              <p:pRg st="8" end="8"/>
                                            </p:txEl>
                                          </p:spTgt>
                                        </p:tgtEl>
                                        <p:attrNameLst>
                                          <p:attrName>style.visibility</p:attrName>
                                        </p:attrNameLst>
                                      </p:cBhvr>
                                      <p:to>
                                        <p:strVal val="visible"/>
                                      </p:to>
                                    </p:set>
                                    <p:animEffect transition="in" filter="fade">
                                      <p:cBhvr>
                                        <p:cTn id="47" dur="1000"/>
                                        <p:tgtEl>
                                          <p:spTgt spid="9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16">
                                            <p:txEl>
                                              <p:pRg st="9" end="9"/>
                                            </p:txEl>
                                          </p:spTgt>
                                        </p:tgtEl>
                                        <p:attrNameLst>
                                          <p:attrName>style.visibility</p:attrName>
                                        </p:attrNameLst>
                                      </p:cBhvr>
                                      <p:to>
                                        <p:strVal val="visible"/>
                                      </p:to>
                                    </p:set>
                                    <p:animEffect transition="in" filter="fade">
                                      <p:cBhvr>
                                        <p:cTn id="52" dur="1000"/>
                                        <p:tgtEl>
                                          <p:spTgt spid="91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923"/>
        <p:cNvGrpSpPr/>
        <p:nvPr/>
      </p:nvGrpSpPr>
      <p:grpSpPr>
        <a:xfrm>
          <a:off x="0" y="0"/>
          <a:ext cx="0" cy="0"/>
          <a:chOff x="0" y="0"/>
          <a:chExt cx="0" cy="0"/>
        </a:xfrm>
      </p:grpSpPr>
      <p:sp>
        <p:nvSpPr>
          <p:cNvPr id="924" name="Shape 924"/>
          <p:cNvSpPr txBox="1">
            <a:spLocks noGrp="1"/>
          </p:cNvSpPr>
          <p:nvPr>
            <p:ph type="title"/>
          </p:nvPr>
        </p:nvSpPr>
        <p:spPr>
          <a:xfrm>
            <a:off x="311700" y="222328"/>
            <a:ext cx="8520600" cy="1134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0" dirty="0">
                <a:solidFill>
                  <a:srgbClr val="000000"/>
                </a:solidFill>
                <a:latin typeface="Comic Sans MS"/>
                <a:ea typeface="Comic Sans MS"/>
                <a:cs typeface="Comic Sans MS"/>
                <a:sym typeface="Comic Sans MS"/>
              </a:rPr>
              <a:t>How do environmental factors influence genetic traits?</a:t>
            </a:r>
            <a:endParaRPr b="0" dirty="0">
              <a:solidFill>
                <a:srgbClr val="000000"/>
              </a:solidFill>
              <a:latin typeface="Comic Sans MS"/>
              <a:ea typeface="Comic Sans MS"/>
              <a:cs typeface="Comic Sans MS"/>
              <a:sym typeface="Comic Sans MS"/>
            </a:endParaRPr>
          </a:p>
        </p:txBody>
      </p:sp>
      <p:sp>
        <p:nvSpPr>
          <p:cNvPr id="925" name="Shape 925"/>
          <p:cNvSpPr txBox="1">
            <a:spLocks noGrp="1"/>
          </p:cNvSpPr>
          <p:nvPr>
            <p:ph type="body" idx="1"/>
          </p:nvPr>
        </p:nvSpPr>
        <p:spPr>
          <a:xfrm>
            <a:off x="239425" y="1539200"/>
            <a:ext cx="4593000" cy="45525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sz="2400">
                <a:solidFill>
                  <a:srgbClr val="000000"/>
                </a:solidFill>
                <a:latin typeface="Comic Sans MS"/>
                <a:ea typeface="Comic Sans MS"/>
                <a:cs typeface="Comic Sans MS"/>
                <a:sym typeface="Comic Sans MS"/>
              </a:rPr>
              <a:t>An organism’s genotype is not the only thing responsible for the phenotype of the organism</a:t>
            </a:r>
            <a:endParaRPr sz="2400">
              <a:solidFill>
                <a:srgbClr val="000000"/>
              </a:solidFill>
              <a:latin typeface="Comic Sans MS"/>
              <a:ea typeface="Comic Sans MS"/>
              <a:cs typeface="Comic Sans MS"/>
              <a:sym typeface="Comic Sans MS"/>
            </a:endParaRPr>
          </a:p>
          <a:p>
            <a:pPr marL="0" lvl="0" indent="0" rtl="0">
              <a:lnSpc>
                <a:spcPct val="90000"/>
              </a:lnSpc>
              <a:spcBef>
                <a:spcPts val="1600"/>
              </a:spcBef>
              <a:spcAft>
                <a:spcPts val="0"/>
              </a:spcAft>
              <a:buNone/>
            </a:pPr>
            <a:r>
              <a:rPr lang="en-US" sz="2400">
                <a:solidFill>
                  <a:srgbClr val="000000"/>
                </a:solidFill>
                <a:latin typeface="Comic Sans MS"/>
                <a:ea typeface="Comic Sans MS"/>
                <a:cs typeface="Comic Sans MS"/>
                <a:sym typeface="Comic Sans MS"/>
              </a:rPr>
              <a:t>Two factors that regulate gene expression are heredity and the environment.</a:t>
            </a:r>
            <a:endParaRPr sz="2400">
              <a:solidFill>
                <a:srgbClr val="000000"/>
              </a:solidFill>
              <a:latin typeface="Comic Sans MS"/>
              <a:ea typeface="Comic Sans MS"/>
              <a:cs typeface="Comic Sans MS"/>
              <a:sym typeface="Comic Sans MS"/>
            </a:endParaRPr>
          </a:p>
          <a:p>
            <a:pPr marL="0" lvl="0" indent="0" rtl="0">
              <a:lnSpc>
                <a:spcPct val="90000"/>
              </a:lnSpc>
              <a:spcBef>
                <a:spcPts val="1600"/>
              </a:spcBef>
              <a:spcAft>
                <a:spcPts val="0"/>
              </a:spcAft>
              <a:buNone/>
            </a:pPr>
            <a:r>
              <a:rPr lang="en-US" sz="2400">
                <a:solidFill>
                  <a:srgbClr val="000000"/>
                </a:solidFill>
                <a:latin typeface="Comic Sans MS"/>
                <a:ea typeface="Comic Sans MS"/>
                <a:cs typeface="Comic Sans MS"/>
                <a:sym typeface="Comic Sans MS"/>
              </a:rPr>
              <a:t>Gene expression is compared to a light switch. Heredity and the environment can determine whether a gene is "turned on or off”</a:t>
            </a:r>
            <a:endParaRPr sz="2400">
              <a:solidFill>
                <a:srgbClr val="000000"/>
              </a:solidFill>
              <a:latin typeface="Comic Sans MS"/>
              <a:ea typeface="Comic Sans MS"/>
              <a:cs typeface="Comic Sans MS"/>
              <a:sym typeface="Comic Sans MS"/>
            </a:endParaRPr>
          </a:p>
          <a:p>
            <a:pPr marL="0" lvl="0" indent="0">
              <a:spcBef>
                <a:spcPts val="1600"/>
              </a:spcBef>
              <a:spcAft>
                <a:spcPts val="1600"/>
              </a:spcAft>
              <a:buNone/>
            </a:pPr>
            <a:r>
              <a:rPr lang="en-US" sz="2400">
                <a:solidFill>
                  <a:srgbClr val="000000"/>
                </a:solidFill>
                <a:latin typeface="Comic Sans MS"/>
                <a:ea typeface="Comic Sans MS"/>
                <a:cs typeface="Comic Sans MS"/>
                <a:sym typeface="Comic Sans MS"/>
              </a:rPr>
              <a:t>	</a:t>
            </a:r>
            <a:endParaRPr sz="2400">
              <a:solidFill>
                <a:srgbClr val="000000"/>
              </a:solidFill>
              <a:latin typeface="Comic Sans MS"/>
              <a:ea typeface="Comic Sans MS"/>
              <a:cs typeface="Comic Sans MS"/>
              <a:sym typeface="Comic Sans MS"/>
            </a:endParaRPr>
          </a:p>
        </p:txBody>
      </p:sp>
      <p:sp>
        <p:nvSpPr>
          <p:cNvPr id="926" name="Shape 926"/>
          <p:cNvSpPr txBox="1">
            <a:spLocks noGrp="1"/>
          </p:cNvSpPr>
          <p:nvPr>
            <p:ph type="body" idx="2"/>
          </p:nvPr>
        </p:nvSpPr>
        <p:spPr>
          <a:xfrm>
            <a:off x="4832400" y="1890600"/>
            <a:ext cx="3999900" cy="420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927" name="Shape 927" descr="rabbit ice pack"/>
          <p:cNvPicPr preferRelativeResize="0"/>
          <p:nvPr/>
        </p:nvPicPr>
        <p:blipFill rotWithShape="1">
          <a:blip r:embed="rId3">
            <a:alphaModFix/>
          </a:blip>
          <a:srcRect/>
          <a:stretch/>
        </p:blipFill>
        <p:spPr>
          <a:xfrm>
            <a:off x="5079375" y="1357075"/>
            <a:ext cx="3753000" cy="4734600"/>
          </a:xfrm>
          <a:prstGeom prst="rect">
            <a:avLst/>
          </a:prstGeom>
          <a:noFill/>
          <a:ln>
            <a:noFill/>
          </a:ln>
        </p:spPr>
      </p:pic>
      <p:sp>
        <p:nvSpPr>
          <p:cNvPr id="928" name="Shape 928"/>
          <p:cNvSpPr txBox="1"/>
          <p:nvPr/>
        </p:nvSpPr>
        <p:spPr>
          <a:xfrm>
            <a:off x="5318800" y="6310725"/>
            <a:ext cx="3112500" cy="30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latin typeface="Comic Sans MS"/>
                <a:ea typeface="Comic Sans MS"/>
                <a:cs typeface="Comic Sans MS"/>
                <a:sym typeface="Comic Sans MS"/>
              </a:rPr>
              <a:t>Example: Himalayan Rabbit</a:t>
            </a:r>
            <a:endParaRPr>
              <a:latin typeface="Comic Sans MS"/>
              <a:ea typeface="Comic Sans MS"/>
              <a:cs typeface="Comic Sans MS"/>
              <a:sym typeface="Comic Sans M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932"/>
        <p:cNvGrpSpPr/>
        <p:nvPr/>
      </p:nvGrpSpPr>
      <p:grpSpPr>
        <a:xfrm>
          <a:off x="0" y="0"/>
          <a:ext cx="0" cy="0"/>
          <a:chOff x="0" y="0"/>
          <a:chExt cx="0" cy="0"/>
        </a:xfrm>
      </p:grpSpPr>
      <p:sp>
        <p:nvSpPr>
          <p:cNvPr id="933" name="Shape 933"/>
          <p:cNvSpPr txBox="1">
            <a:spLocks noGrp="1"/>
          </p:cNvSpPr>
          <p:nvPr>
            <p:ph type="title"/>
          </p:nvPr>
        </p:nvSpPr>
        <p:spPr>
          <a:xfrm>
            <a:off x="457200" y="274637"/>
            <a:ext cx="8229600" cy="411300"/>
          </a:xfrm>
          <a:prstGeom prst="rect">
            <a:avLst/>
          </a:prstGeom>
          <a:noFill/>
          <a:ln>
            <a:noFill/>
          </a:ln>
        </p:spPr>
        <p:txBody>
          <a:bodyPr spcFirstLastPara="1" wrap="square" lIns="91425" tIns="45700" rIns="91425" bIns="45700" anchor="ctr" anchorCtr="0">
            <a:noAutofit/>
          </a:bodyPr>
          <a:lstStyle/>
          <a:p>
            <a:pPr lvl="0"/>
            <a:r>
              <a:rPr lang="en-US" sz="4000" dirty="0" smtClean="0">
                <a:solidFill>
                  <a:srgbClr val="000000"/>
                </a:solidFill>
                <a:latin typeface="Comic Sans MS"/>
                <a:ea typeface="Comic Sans MS"/>
                <a:cs typeface="Comic Sans MS"/>
                <a:sym typeface="Comic Sans MS"/>
              </a:rPr>
              <a:t/>
            </a:r>
            <a:br>
              <a:rPr lang="en-US" sz="4000" dirty="0" smtClean="0">
                <a:solidFill>
                  <a:srgbClr val="000000"/>
                </a:solidFill>
                <a:latin typeface="Comic Sans MS"/>
                <a:ea typeface="Comic Sans MS"/>
                <a:cs typeface="Comic Sans MS"/>
                <a:sym typeface="Comic Sans MS"/>
              </a:rPr>
            </a:br>
            <a:r>
              <a:rPr lang="en-US" sz="4000" dirty="0" smtClean="0">
                <a:solidFill>
                  <a:srgbClr val="000000"/>
                </a:solidFill>
                <a:latin typeface="Comic Sans MS"/>
                <a:ea typeface="Comic Sans MS"/>
                <a:cs typeface="Comic Sans MS"/>
                <a:sym typeface="Comic Sans MS"/>
              </a:rPr>
              <a:t>How </a:t>
            </a:r>
            <a:r>
              <a:rPr lang="en-US" sz="4000" dirty="0">
                <a:solidFill>
                  <a:srgbClr val="000000"/>
                </a:solidFill>
                <a:latin typeface="Comic Sans MS"/>
                <a:ea typeface="Comic Sans MS"/>
                <a:cs typeface="Comic Sans MS"/>
                <a:sym typeface="Comic Sans MS"/>
              </a:rPr>
              <a:t>do environmental factors influence genetic traits?</a:t>
            </a:r>
            <a:endParaRPr sz="4000" b="0" i="0" u="none" strike="noStrike" cap="none" dirty="0">
              <a:solidFill>
                <a:schemeClr val="dk2"/>
              </a:solidFill>
              <a:sym typeface="Arial"/>
            </a:endParaRPr>
          </a:p>
        </p:txBody>
      </p:sp>
      <p:sp>
        <p:nvSpPr>
          <p:cNvPr id="934" name="Shape 934"/>
          <p:cNvSpPr txBox="1">
            <a:spLocks noGrp="1"/>
          </p:cNvSpPr>
          <p:nvPr>
            <p:ph type="body" idx="1"/>
          </p:nvPr>
        </p:nvSpPr>
        <p:spPr>
          <a:xfrm>
            <a:off x="457200" y="1444486"/>
            <a:ext cx="8229600" cy="46819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40"/>
              </a:spcBef>
              <a:spcAft>
                <a:spcPts val="0"/>
              </a:spcAft>
              <a:buNone/>
            </a:pPr>
            <a:r>
              <a:rPr lang="en-US" sz="3200" i="0" u="none" strike="noStrike" cap="none" dirty="0">
                <a:solidFill>
                  <a:schemeClr val="dk1"/>
                </a:solidFill>
                <a:latin typeface="Comic Sans MS"/>
                <a:ea typeface="Comic Sans MS"/>
                <a:cs typeface="Comic Sans MS"/>
                <a:sym typeface="Comic Sans MS"/>
              </a:rPr>
              <a:t>Some researchers believe that since identical twins have identical genotypes, any differences between them are solely due to environmental factors. </a:t>
            </a:r>
            <a:endParaRPr dirty="0">
              <a:latin typeface="Comic Sans MS"/>
              <a:ea typeface="Comic Sans MS"/>
              <a:cs typeface="Comic Sans MS"/>
              <a:sym typeface="Comic Sans MS"/>
            </a:endParaRPr>
          </a:p>
        </p:txBody>
      </p:sp>
      <p:sp>
        <p:nvSpPr>
          <p:cNvPr id="935" name="Shape 935" descr="A short movie which describes why the identical twins Lucky Lyle and Troubled Tim end up with totally different personalities. Is it environment or genetics? Or perhaps both?   www.med.uio.no  Project leader: Ellen Wikenius Academic supervisor: Dag Undlien Script: Birger Sætre and Kelly Neal Production: Trist og traurig Directed by: Henrik Dyb Zwart and Tarjei Tandstad Voiceover: Lars Sundsbø" title="Epigenetics: Nature vs nurture">
            <a:hlinkClick r:id="rId3"/>
          </p:cNvPr>
          <p:cNvSpPr/>
          <p:nvPr/>
        </p:nvSpPr>
        <p:spPr>
          <a:xfrm>
            <a:off x="2286000" y="3578087"/>
            <a:ext cx="4572000" cy="3132772"/>
          </a:xfrm>
          <a:prstGeom prst="rect">
            <a:avLst/>
          </a:prstGeom>
          <a:blipFill>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51"/>
        <p:cNvGrpSpPr/>
        <p:nvPr/>
      </p:nvGrpSpPr>
      <p:grpSpPr>
        <a:xfrm>
          <a:off x="0" y="0"/>
          <a:ext cx="0" cy="0"/>
          <a:chOff x="0" y="0"/>
          <a:chExt cx="0" cy="0"/>
        </a:xfrm>
      </p:grpSpPr>
      <p:pic>
        <p:nvPicPr>
          <p:cNvPr id="252" name="Shape 252" descr="sex chromosomes.jpg"/>
          <p:cNvPicPr preferRelativeResize="0"/>
          <p:nvPr/>
        </p:nvPicPr>
        <p:blipFill rotWithShape="1">
          <a:blip r:embed="rId3">
            <a:alphaModFix/>
          </a:blip>
          <a:srcRect/>
          <a:stretch/>
        </p:blipFill>
        <p:spPr>
          <a:xfrm>
            <a:off x="533400" y="3810000"/>
            <a:ext cx="4038600" cy="2833687"/>
          </a:xfrm>
          <a:prstGeom prst="rect">
            <a:avLst/>
          </a:prstGeom>
          <a:noFill/>
          <a:ln>
            <a:noFill/>
          </a:ln>
        </p:spPr>
      </p:pic>
      <p:sp>
        <p:nvSpPr>
          <p:cNvPr id="253" name="Shape 253"/>
          <p:cNvSpPr txBox="1"/>
          <p:nvPr/>
        </p:nvSpPr>
        <p:spPr>
          <a:xfrm>
            <a:off x="152400" y="109537"/>
            <a:ext cx="8991600" cy="37226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2800"/>
              <a:buFont typeface="Comic Sans MS"/>
              <a:buNone/>
            </a:pPr>
            <a:r>
              <a:rPr lang="en-US" sz="2800" b="0" i="0" u="none">
                <a:solidFill>
                  <a:schemeClr val="dk2"/>
                </a:solidFill>
                <a:latin typeface="Comic Sans MS"/>
                <a:ea typeface="Comic Sans MS"/>
                <a:cs typeface="Comic Sans MS"/>
                <a:sym typeface="Comic Sans MS"/>
              </a:rPr>
              <a:t>Sex Determination</a:t>
            </a:r>
            <a:endParaRPr sz="2400" b="0" i="0" u="none">
              <a:solidFill>
                <a:schemeClr val="dk2"/>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2"/>
              </a:buClr>
              <a:buSzPts val="2400"/>
              <a:buFont typeface="Comic Sans MS"/>
              <a:buChar char="•"/>
            </a:pPr>
            <a:r>
              <a:rPr lang="en-US" sz="2400" b="0" i="0" u="none">
                <a:solidFill>
                  <a:schemeClr val="dk2"/>
                </a:solidFill>
                <a:latin typeface="Comic Sans MS"/>
                <a:ea typeface="Comic Sans MS"/>
                <a:cs typeface="Comic Sans MS"/>
                <a:sym typeface="Comic Sans MS"/>
              </a:rPr>
              <a:t>Humans – 46 chromosomes or 23 pairs</a:t>
            </a:r>
            <a:endParaRPr/>
          </a:p>
          <a:p>
            <a:pPr marL="0" marR="0" lvl="0" indent="50800" algn="l" rtl="0">
              <a:lnSpc>
                <a:spcPct val="100000"/>
              </a:lnSpc>
              <a:spcBef>
                <a:spcPts val="0"/>
              </a:spcBef>
              <a:spcAft>
                <a:spcPts val="0"/>
              </a:spcAft>
              <a:buClr>
                <a:schemeClr val="lt1"/>
              </a:buClr>
              <a:buSzPts val="800"/>
              <a:buFont typeface="Tahoma"/>
              <a:buNone/>
            </a:pPr>
            <a:endParaRPr sz="800" b="0" i="0" u="none">
              <a:solidFill>
                <a:schemeClr val="dk2"/>
              </a:solidFill>
              <a:latin typeface="Comic Sans MS"/>
              <a:ea typeface="Comic Sans MS"/>
              <a:cs typeface="Comic Sans MS"/>
              <a:sym typeface="Comic Sans MS"/>
            </a:endParaRPr>
          </a:p>
          <a:p>
            <a:pPr marL="742950" marR="0" lvl="1" indent="-285750" algn="l" rtl="0">
              <a:lnSpc>
                <a:spcPct val="100000"/>
              </a:lnSpc>
              <a:spcBef>
                <a:spcPts val="0"/>
              </a:spcBef>
              <a:spcAft>
                <a:spcPts val="0"/>
              </a:spcAft>
              <a:buClr>
                <a:schemeClr val="dk2"/>
              </a:buClr>
              <a:buSzPts val="2400"/>
              <a:buFont typeface="Comic Sans MS"/>
              <a:buChar char="•"/>
            </a:pPr>
            <a:r>
              <a:rPr lang="en-US" sz="2400" b="0" i="0" u="none" strike="noStrike" cap="none">
                <a:solidFill>
                  <a:schemeClr val="dk2"/>
                </a:solidFill>
                <a:latin typeface="Comic Sans MS"/>
                <a:ea typeface="Comic Sans MS"/>
                <a:cs typeface="Comic Sans MS"/>
                <a:sym typeface="Comic Sans MS"/>
              </a:rPr>
              <a:t>22 pairs are homologous (look alike) – called autosomes – determine body traits</a:t>
            </a:r>
            <a:endParaRPr sz="2400" b="0" i="0" u="none" strike="noStrike" cap="none">
              <a:solidFill>
                <a:schemeClr val="dk2"/>
              </a:solidFill>
              <a:latin typeface="Comic Sans MS"/>
              <a:ea typeface="Comic Sans MS"/>
              <a:cs typeface="Comic Sans MS"/>
              <a:sym typeface="Comic Sans MS"/>
            </a:endParaRPr>
          </a:p>
          <a:p>
            <a:pPr marL="742950" marR="0" lvl="1" indent="-285750" algn="l" rtl="0">
              <a:lnSpc>
                <a:spcPct val="100000"/>
              </a:lnSpc>
              <a:spcBef>
                <a:spcPts val="0"/>
              </a:spcBef>
              <a:spcAft>
                <a:spcPts val="0"/>
              </a:spcAft>
              <a:buClr>
                <a:schemeClr val="dk2"/>
              </a:buClr>
              <a:buSzPts val="2400"/>
              <a:buFont typeface="Comic Sans MS"/>
              <a:buChar char="•"/>
            </a:pPr>
            <a:r>
              <a:rPr lang="en-US" sz="2400" b="0" i="0" u="none" strike="noStrike" cap="none">
                <a:solidFill>
                  <a:schemeClr val="dk2"/>
                </a:solidFill>
                <a:latin typeface="Comic Sans MS"/>
                <a:ea typeface="Comic Sans MS"/>
                <a:cs typeface="Comic Sans MS"/>
                <a:sym typeface="Comic Sans MS"/>
              </a:rPr>
              <a:t>1 pair is the sex chromosomes – determines sex (male or female)</a:t>
            </a:r>
            <a:endParaRPr/>
          </a:p>
          <a:p>
            <a:pPr marL="0" marR="0" lvl="0" indent="0" algn="l" rtl="0">
              <a:lnSpc>
                <a:spcPct val="100000"/>
              </a:lnSpc>
              <a:spcBef>
                <a:spcPts val="0"/>
              </a:spcBef>
              <a:spcAft>
                <a:spcPts val="0"/>
              </a:spcAft>
              <a:buClr>
                <a:schemeClr val="lt1"/>
              </a:buClr>
              <a:buSzPts val="800"/>
              <a:buFont typeface="Tahoma"/>
              <a:buNone/>
            </a:pPr>
            <a:endParaRPr sz="800" b="0" i="0" u="none">
              <a:solidFill>
                <a:schemeClr val="dk2"/>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2"/>
              </a:buClr>
              <a:buSzPts val="2400"/>
              <a:buFont typeface="Comic Sans MS"/>
              <a:buChar char="•"/>
            </a:pPr>
            <a:r>
              <a:rPr lang="en-US" sz="2400" b="0" i="0" u="none">
                <a:solidFill>
                  <a:schemeClr val="dk2"/>
                </a:solidFill>
                <a:latin typeface="Comic Sans MS"/>
                <a:ea typeface="Comic Sans MS"/>
                <a:cs typeface="Comic Sans MS"/>
                <a:sym typeface="Comic Sans MS"/>
              </a:rPr>
              <a:t>Females – sex chromosomes are homologous (XX)</a:t>
            </a:r>
            <a:endParaRPr sz="2400" b="0" i="0" u="none">
              <a:solidFill>
                <a:schemeClr val="dk2"/>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2"/>
              </a:buClr>
              <a:buSzPts val="2400"/>
              <a:buFont typeface="Comic Sans MS"/>
              <a:buChar char="•"/>
            </a:pPr>
            <a:r>
              <a:rPr lang="en-US" sz="2400" b="0" i="0" u="none">
                <a:solidFill>
                  <a:schemeClr val="dk2"/>
                </a:solidFill>
                <a:latin typeface="Comic Sans MS"/>
                <a:ea typeface="Comic Sans MS"/>
                <a:cs typeface="Comic Sans MS"/>
                <a:sym typeface="Comic Sans MS"/>
              </a:rPr>
              <a:t>Males – sex chromosomes are different – (XY)</a:t>
            </a:r>
            <a:endParaRPr/>
          </a:p>
        </p:txBody>
      </p:sp>
      <p:sp>
        <p:nvSpPr>
          <p:cNvPr id="254" name="Shape 254"/>
          <p:cNvSpPr txBox="1"/>
          <p:nvPr/>
        </p:nvSpPr>
        <p:spPr>
          <a:xfrm>
            <a:off x="0" y="4572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
            </a:r>
            <a:br>
              <a:rPr lang="en-US" sz="1800" b="0" i="0" u="none">
                <a:solidFill>
                  <a:schemeClr val="lt1"/>
                </a:solidFill>
                <a:latin typeface="Arial"/>
                <a:ea typeface="Arial"/>
                <a:cs typeface="Arial"/>
                <a:sym typeface="Arial"/>
              </a:rPr>
            </a:br>
            <a:endParaRPr/>
          </a:p>
          <a:p>
            <a:pPr marL="0" marR="0" lvl="0" indent="0" algn="l" rtl="0">
              <a:lnSpc>
                <a:spcPct val="100000"/>
              </a:lnSpc>
              <a:spcBef>
                <a:spcPts val="0"/>
              </a:spcBef>
              <a:spcAft>
                <a:spcPts val="0"/>
              </a:spcAft>
              <a:buClr>
                <a:schemeClr val="lt1"/>
              </a:buClr>
              <a:buSzPts val="1200"/>
              <a:buFont typeface="Calibri"/>
              <a:buNone/>
            </a:pPr>
            <a:r>
              <a:rPr lang="en-US" sz="1200" b="0" i="0" u="none">
                <a:solidFill>
                  <a:schemeClr val="lt1"/>
                </a:solidFill>
                <a:latin typeface="Calibri"/>
                <a:ea typeface="Calibri"/>
                <a:cs typeface="Calibri"/>
                <a:sym typeface="Calibri"/>
              </a:rPr>
              <a:t> </a:t>
            </a:r>
            <a:endParaRPr sz="9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900" b="0" i="0" u="none">
              <a:solidFill>
                <a:schemeClr val="lt1"/>
              </a:solidFill>
              <a:latin typeface="Arial"/>
              <a:ea typeface="Arial"/>
              <a:cs typeface="Arial"/>
              <a:sym typeface="Arial"/>
            </a:endParaRPr>
          </a:p>
        </p:txBody>
      </p:sp>
      <p:pic>
        <p:nvPicPr>
          <p:cNvPr id="255" name="Shape 255" descr="http://learn.genetics.utah.edu/units/disorders/karyotype/images/chromosome_3d.gif"/>
          <p:cNvPicPr preferRelativeResize="0"/>
          <p:nvPr/>
        </p:nvPicPr>
        <p:blipFill rotWithShape="1">
          <a:blip r:embed="rId4">
            <a:alphaModFix/>
          </a:blip>
          <a:srcRect/>
          <a:stretch/>
        </p:blipFill>
        <p:spPr>
          <a:xfrm>
            <a:off x="5608050" y="3732450"/>
            <a:ext cx="2819400" cy="27813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939"/>
        <p:cNvGrpSpPr/>
        <p:nvPr/>
      </p:nvGrpSpPr>
      <p:grpSpPr>
        <a:xfrm>
          <a:off x="0" y="0"/>
          <a:ext cx="0" cy="0"/>
          <a:chOff x="0" y="0"/>
          <a:chExt cx="0" cy="0"/>
        </a:xfrm>
      </p:grpSpPr>
      <p:sp>
        <p:nvSpPr>
          <p:cNvPr id="940" name="Shape 940"/>
          <p:cNvSpPr txBox="1">
            <a:spLocks noGrp="1"/>
          </p:cNvSpPr>
          <p:nvPr>
            <p:ph type="title"/>
          </p:nvPr>
        </p:nvSpPr>
        <p:spPr>
          <a:xfrm>
            <a:off x="457200" y="381000"/>
            <a:ext cx="82296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000"/>
              <a:buFont typeface="Comic Sans MS"/>
              <a:buNone/>
            </a:pPr>
            <a:r>
              <a:rPr lang="en-US" sz="4000">
                <a:solidFill>
                  <a:srgbClr val="000000"/>
                </a:solidFill>
                <a:latin typeface="Comic Sans MS"/>
                <a:ea typeface="Comic Sans MS"/>
                <a:cs typeface="Comic Sans MS"/>
                <a:sym typeface="Comic Sans MS"/>
              </a:rPr>
              <a:t>What e</a:t>
            </a:r>
            <a:r>
              <a:rPr lang="en-US" sz="4000" b="0" i="0" u="none" strike="noStrike" cap="none">
                <a:solidFill>
                  <a:srgbClr val="000000"/>
                </a:solidFill>
                <a:latin typeface="Comic Sans MS"/>
                <a:ea typeface="Comic Sans MS"/>
                <a:cs typeface="Comic Sans MS"/>
                <a:sym typeface="Comic Sans MS"/>
              </a:rPr>
              <a:t>nvironmental </a:t>
            </a:r>
            <a:r>
              <a:rPr lang="en-US" sz="4000">
                <a:solidFill>
                  <a:srgbClr val="000000"/>
                </a:solidFill>
                <a:latin typeface="Comic Sans MS"/>
                <a:ea typeface="Comic Sans MS"/>
                <a:cs typeface="Comic Sans MS"/>
                <a:sym typeface="Comic Sans MS"/>
              </a:rPr>
              <a:t>f</a:t>
            </a:r>
            <a:r>
              <a:rPr lang="en-US" sz="4000" b="0" i="0" u="none" strike="noStrike" cap="none">
                <a:solidFill>
                  <a:srgbClr val="000000"/>
                </a:solidFill>
                <a:latin typeface="Comic Sans MS"/>
                <a:ea typeface="Comic Sans MS"/>
                <a:cs typeface="Comic Sans MS"/>
                <a:sym typeface="Comic Sans MS"/>
              </a:rPr>
              <a:t>actors </a:t>
            </a:r>
            <a:r>
              <a:rPr lang="en-US" sz="4000">
                <a:solidFill>
                  <a:srgbClr val="000000"/>
                </a:solidFill>
                <a:latin typeface="Comic Sans MS"/>
                <a:ea typeface="Comic Sans MS"/>
                <a:cs typeface="Comic Sans MS"/>
                <a:sym typeface="Comic Sans MS"/>
              </a:rPr>
              <a:t>influence</a:t>
            </a:r>
            <a:r>
              <a:rPr lang="en-US" sz="4000" b="0" i="0" u="none" strike="noStrike" cap="none">
                <a:solidFill>
                  <a:srgbClr val="000000"/>
                </a:solidFill>
                <a:latin typeface="Comic Sans MS"/>
                <a:ea typeface="Comic Sans MS"/>
                <a:cs typeface="Comic Sans MS"/>
                <a:sym typeface="Comic Sans MS"/>
              </a:rPr>
              <a:t> </a:t>
            </a:r>
            <a:r>
              <a:rPr lang="en-US" sz="4000">
                <a:solidFill>
                  <a:srgbClr val="000000"/>
                </a:solidFill>
                <a:latin typeface="Comic Sans MS"/>
                <a:ea typeface="Comic Sans MS"/>
                <a:cs typeface="Comic Sans MS"/>
                <a:sym typeface="Comic Sans MS"/>
              </a:rPr>
              <a:t>g</a:t>
            </a:r>
            <a:r>
              <a:rPr lang="en-US" sz="4000" b="0" i="0" u="none" strike="noStrike" cap="none">
                <a:solidFill>
                  <a:srgbClr val="000000"/>
                </a:solidFill>
                <a:latin typeface="Comic Sans MS"/>
                <a:ea typeface="Comic Sans MS"/>
                <a:cs typeface="Comic Sans MS"/>
                <a:sym typeface="Comic Sans MS"/>
              </a:rPr>
              <a:t>enetic </a:t>
            </a:r>
            <a:r>
              <a:rPr lang="en-US" sz="4000">
                <a:solidFill>
                  <a:srgbClr val="000000"/>
                </a:solidFill>
                <a:latin typeface="Comic Sans MS"/>
                <a:ea typeface="Comic Sans MS"/>
                <a:cs typeface="Comic Sans MS"/>
                <a:sym typeface="Comic Sans MS"/>
              </a:rPr>
              <a:t>t</a:t>
            </a:r>
            <a:r>
              <a:rPr lang="en-US" sz="4000" b="0" i="0" u="none" strike="noStrike" cap="none">
                <a:solidFill>
                  <a:srgbClr val="000000"/>
                </a:solidFill>
                <a:latin typeface="Comic Sans MS"/>
                <a:ea typeface="Comic Sans MS"/>
                <a:cs typeface="Comic Sans MS"/>
                <a:sym typeface="Comic Sans MS"/>
              </a:rPr>
              <a:t>raits for disease?</a:t>
            </a:r>
            <a:endParaRPr>
              <a:solidFill>
                <a:srgbClr val="000000"/>
              </a:solidFill>
            </a:endParaRPr>
          </a:p>
        </p:txBody>
      </p:sp>
      <p:sp>
        <p:nvSpPr>
          <p:cNvPr id="941" name="Shape 941"/>
          <p:cNvSpPr txBox="1">
            <a:spLocks noGrp="1"/>
          </p:cNvSpPr>
          <p:nvPr>
            <p:ph type="body" idx="1"/>
          </p:nvPr>
        </p:nvSpPr>
        <p:spPr>
          <a:xfrm>
            <a:off x="1905000" y="1752600"/>
            <a:ext cx="5791200" cy="4267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080"/>
              <a:buFont typeface="Noto Sans Symbols"/>
              <a:buNone/>
            </a:pPr>
            <a:endParaRPr sz="3200" b="0" i="0" u="none">
              <a:solidFill>
                <a:schemeClr val="lt1"/>
              </a:solidFill>
              <a:latin typeface="Comic Sans MS"/>
              <a:ea typeface="Comic Sans MS"/>
              <a:cs typeface="Comic Sans MS"/>
              <a:sym typeface="Comic Sans MS"/>
            </a:endParaRPr>
          </a:p>
          <a:p>
            <a:pPr marL="342900" marR="0" lvl="0" indent="-342900" algn="l" rtl="0">
              <a:lnSpc>
                <a:spcPct val="100000"/>
              </a:lnSpc>
              <a:spcBef>
                <a:spcPts val="640"/>
              </a:spcBef>
              <a:spcAft>
                <a:spcPts val="0"/>
              </a:spcAft>
              <a:buClr>
                <a:srgbClr val="000000"/>
              </a:buClr>
              <a:buSzPts val="2080"/>
              <a:buFont typeface="Noto Sans Symbols"/>
              <a:buChar char="■"/>
            </a:pPr>
            <a:r>
              <a:rPr lang="en-US" sz="3200" b="0" i="0" u="none">
                <a:solidFill>
                  <a:srgbClr val="000000"/>
                </a:solidFill>
                <a:latin typeface="Comic Sans MS"/>
                <a:ea typeface="Comic Sans MS"/>
                <a:cs typeface="Comic Sans MS"/>
                <a:sym typeface="Comic Sans MS"/>
              </a:rPr>
              <a:t>Lung/mouth cancer – tobacco use</a:t>
            </a:r>
            <a:endParaRPr>
              <a:solidFill>
                <a:srgbClr val="000000"/>
              </a:solidFill>
            </a:endParaRPr>
          </a:p>
          <a:p>
            <a:pPr marL="342900" marR="0" lvl="0" indent="-342900" algn="l" rtl="0">
              <a:lnSpc>
                <a:spcPct val="100000"/>
              </a:lnSpc>
              <a:spcBef>
                <a:spcPts val="640"/>
              </a:spcBef>
              <a:spcAft>
                <a:spcPts val="0"/>
              </a:spcAft>
              <a:buClr>
                <a:srgbClr val="000000"/>
              </a:buClr>
              <a:buSzPts val="2080"/>
              <a:buFont typeface="Noto Sans Symbols"/>
              <a:buChar char="■"/>
            </a:pPr>
            <a:r>
              <a:rPr lang="en-US" sz="3200" b="0" i="0" u="none">
                <a:solidFill>
                  <a:srgbClr val="000000"/>
                </a:solidFill>
                <a:latin typeface="Comic Sans MS"/>
                <a:ea typeface="Comic Sans MS"/>
                <a:cs typeface="Comic Sans MS"/>
                <a:sym typeface="Comic Sans MS"/>
              </a:rPr>
              <a:t>Skin cancer – sun exposure</a:t>
            </a:r>
            <a:endParaRPr>
              <a:solidFill>
                <a:srgbClr val="000000"/>
              </a:solidFill>
            </a:endParaRPr>
          </a:p>
          <a:p>
            <a:pPr marL="342900" marR="0" lvl="0" indent="-342900" algn="l" rtl="0">
              <a:lnSpc>
                <a:spcPct val="100000"/>
              </a:lnSpc>
              <a:spcBef>
                <a:spcPts val="640"/>
              </a:spcBef>
              <a:spcAft>
                <a:spcPts val="0"/>
              </a:spcAft>
              <a:buClr>
                <a:srgbClr val="000000"/>
              </a:buClr>
              <a:buSzPts val="2080"/>
              <a:buFont typeface="Noto Sans Symbols"/>
              <a:buChar char="■"/>
            </a:pPr>
            <a:r>
              <a:rPr lang="en-US" sz="3200" b="0" i="0" u="none">
                <a:solidFill>
                  <a:srgbClr val="000000"/>
                </a:solidFill>
                <a:latin typeface="Comic Sans MS"/>
                <a:ea typeface="Comic Sans MS"/>
                <a:cs typeface="Comic Sans MS"/>
                <a:sym typeface="Comic Sans MS"/>
              </a:rPr>
              <a:t>Diabetes – diet/exercise</a:t>
            </a:r>
            <a:endParaRPr>
              <a:solidFill>
                <a:srgbClr val="000000"/>
              </a:solidFill>
            </a:endParaRPr>
          </a:p>
          <a:p>
            <a:pPr marL="342900" marR="0" lvl="0" indent="-342900" algn="l" rtl="0">
              <a:lnSpc>
                <a:spcPct val="100000"/>
              </a:lnSpc>
              <a:spcBef>
                <a:spcPts val="640"/>
              </a:spcBef>
              <a:spcAft>
                <a:spcPts val="0"/>
              </a:spcAft>
              <a:buClr>
                <a:srgbClr val="000000"/>
              </a:buClr>
              <a:buSzPts val="2080"/>
              <a:buFont typeface="Noto Sans Symbols"/>
              <a:buChar char="■"/>
            </a:pPr>
            <a:r>
              <a:rPr lang="en-US" sz="3200" b="0" i="0" u="none">
                <a:solidFill>
                  <a:srgbClr val="000000"/>
                </a:solidFill>
                <a:latin typeface="Comic Sans MS"/>
                <a:ea typeface="Comic Sans MS"/>
                <a:cs typeface="Comic Sans MS"/>
                <a:sym typeface="Comic Sans MS"/>
              </a:rPr>
              <a:t>Heart disease – diet/exercise</a:t>
            </a:r>
            <a:endParaRPr>
              <a:solidFill>
                <a:srgbClr val="000000"/>
              </a:solidFill>
            </a:endParaRPr>
          </a:p>
          <a:p>
            <a:pPr marL="342900" marR="0" lvl="0" indent="-210820" algn="l" rtl="0">
              <a:spcBef>
                <a:spcPts val="640"/>
              </a:spcBef>
              <a:spcAft>
                <a:spcPts val="0"/>
              </a:spcAft>
              <a:buClr>
                <a:schemeClr val="hlink"/>
              </a:buClr>
              <a:buSzPts val="2080"/>
              <a:buFont typeface="Noto Sans Symbols"/>
              <a:buNone/>
            </a:pPr>
            <a:endParaRPr sz="3200" b="0" i="0" u="none">
              <a:solidFill>
                <a:schemeClr val="lt1"/>
              </a:solidFill>
              <a:latin typeface="Comic Sans MS"/>
              <a:ea typeface="Comic Sans MS"/>
              <a:cs typeface="Comic Sans MS"/>
              <a:sym typeface="Comic Sans MS"/>
            </a:endParaRPr>
          </a:p>
        </p:txBody>
      </p:sp>
      <p:pic>
        <p:nvPicPr>
          <p:cNvPr id="942" name="Shape 942" descr="gym18"/>
          <p:cNvPicPr preferRelativeResize="0"/>
          <p:nvPr/>
        </p:nvPicPr>
        <p:blipFill rotWithShape="1">
          <a:blip r:embed="rId3">
            <a:alphaModFix/>
          </a:blip>
          <a:srcRect/>
          <a:stretch/>
        </p:blipFill>
        <p:spPr>
          <a:xfrm>
            <a:off x="0" y="2667000"/>
            <a:ext cx="1714500" cy="2286000"/>
          </a:xfrm>
          <a:prstGeom prst="rect">
            <a:avLst/>
          </a:prstGeom>
          <a:noFill/>
          <a:ln>
            <a:noFill/>
          </a:ln>
        </p:spPr>
      </p:pic>
      <p:pic>
        <p:nvPicPr>
          <p:cNvPr id="943" name="Shape 943" descr="img18"/>
          <p:cNvPicPr preferRelativeResize="0"/>
          <p:nvPr/>
        </p:nvPicPr>
        <p:blipFill rotWithShape="1">
          <a:blip r:embed="rId4">
            <a:alphaModFix/>
          </a:blip>
          <a:srcRect/>
          <a:stretch/>
        </p:blipFill>
        <p:spPr>
          <a:xfrm>
            <a:off x="7239000" y="1247225"/>
            <a:ext cx="1447800" cy="19050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48"/>
        <p:cNvGrpSpPr/>
        <p:nvPr/>
      </p:nvGrpSpPr>
      <p:grpSpPr>
        <a:xfrm>
          <a:off x="0" y="0"/>
          <a:ext cx="0" cy="0"/>
          <a:chOff x="0" y="0"/>
          <a:chExt cx="0" cy="0"/>
        </a:xfrm>
      </p:grpSpPr>
      <p:sp>
        <p:nvSpPr>
          <p:cNvPr id="949" name="Shape 949"/>
          <p:cNvSpPr txBox="1">
            <a:spLocks noGrp="1"/>
          </p:cNvSpPr>
          <p:nvPr>
            <p:ph type="title"/>
          </p:nvPr>
        </p:nvSpPr>
        <p:spPr>
          <a:xfrm>
            <a:off x="311700" y="496967"/>
            <a:ext cx="8520600" cy="8601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US" sz="3600" b="0">
                <a:solidFill>
                  <a:srgbClr val="000000"/>
                </a:solidFill>
                <a:latin typeface="Comic Sans MS"/>
                <a:ea typeface="Comic Sans MS"/>
                <a:cs typeface="Comic Sans MS"/>
                <a:sym typeface="Comic Sans MS"/>
              </a:rPr>
              <a:t>ELABORATE</a:t>
            </a:r>
            <a:endParaRPr sz="3600" b="0">
              <a:solidFill>
                <a:srgbClr val="000000"/>
              </a:solidFill>
              <a:latin typeface="Comic Sans MS"/>
              <a:ea typeface="Comic Sans MS"/>
              <a:cs typeface="Comic Sans MS"/>
              <a:sym typeface="Comic Sans MS"/>
            </a:endParaRPr>
          </a:p>
        </p:txBody>
      </p:sp>
      <p:sp>
        <p:nvSpPr>
          <p:cNvPr id="950" name="Shape 950"/>
          <p:cNvSpPr txBox="1">
            <a:spLocks noGrp="1"/>
          </p:cNvSpPr>
          <p:nvPr>
            <p:ph type="body" idx="1"/>
          </p:nvPr>
        </p:nvSpPr>
        <p:spPr>
          <a:xfrm>
            <a:off x="311700" y="1629925"/>
            <a:ext cx="8520600" cy="4461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3000">
                <a:solidFill>
                  <a:srgbClr val="000000"/>
                </a:solidFill>
                <a:latin typeface="Comic Sans MS"/>
                <a:ea typeface="Comic Sans MS"/>
                <a:cs typeface="Comic Sans MS"/>
                <a:sym typeface="Comic Sans MS"/>
              </a:rPr>
              <a:t>GENETIC MUTATIONS ACTIVITY REVIEW</a:t>
            </a:r>
            <a:endParaRPr sz="3000">
              <a:solidFill>
                <a:srgbClr val="000000"/>
              </a:solidFill>
              <a:latin typeface="Comic Sans MS"/>
              <a:ea typeface="Comic Sans MS"/>
              <a:cs typeface="Comic Sans MS"/>
              <a:sym typeface="Comic Sans MS"/>
            </a:endParaRPr>
          </a:p>
          <a:p>
            <a:pPr marL="0" lvl="0" indent="0">
              <a:spcBef>
                <a:spcPts val="1600"/>
              </a:spcBef>
              <a:spcAft>
                <a:spcPts val="1600"/>
              </a:spcAft>
              <a:buNone/>
            </a:pPr>
            <a:r>
              <a:rPr lang="en-US" sz="3000">
                <a:solidFill>
                  <a:srgbClr val="000000"/>
                </a:solidFill>
                <a:latin typeface="Comic Sans MS"/>
                <a:ea typeface="Comic Sans MS"/>
                <a:cs typeface="Comic Sans MS"/>
                <a:sym typeface="Comic Sans MS"/>
              </a:rPr>
              <a:t> </a:t>
            </a:r>
            <a:endParaRPr sz="3000">
              <a:solidFill>
                <a:srgbClr val="000000"/>
              </a:solidFill>
              <a:latin typeface="Comic Sans MS"/>
              <a:ea typeface="Comic Sans MS"/>
              <a:cs typeface="Comic Sans MS"/>
              <a:sym typeface="Comic Sans M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Shape 956"/>
          <p:cNvSpPr txBox="1">
            <a:spLocks noGrp="1"/>
          </p:cNvSpPr>
          <p:nvPr>
            <p:ph type="title"/>
          </p:nvPr>
        </p:nvSpPr>
        <p:spPr>
          <a:xfrm>
            <a:off x="727650" y="369050"/>
            <a:ext cx="7688700" cy="111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rgbClr val="000000"/>
                </a:solidFill>
                <a:latin typeface="Comic Sans MS"/>
                <a:ea typeface="Comic Sans MS"/>
                <a:cs typeface="Comic Sans MS"/>
                <a:sym typeface="Comic Sans MS"/>
              </a:rPr>
              <a:t>EVALUATE</a:t>
            </a:r>
            <a:endParaRPr sz="3600">
              <a:solidFill>
                <a:srgbClr val="000000"/>
              </a:solidFill>
              <a:latin typeface="Comic Sans MS"/>
              <a:ea typeface="Comic Sans MS"/>
              <a:cs typeface="Comic Sans MS"/>
              <a:sym typeface="Comic Sans MS"/>
            </a:endParaRPr>
          </a:p>
        </p:txBody>
      </p:sp>
      <p:sp>
        <p:nvSpPr>
          <p:cNvPr id="957" name="Shape 957"/>
          <p:cNvSpPr txBox="1">
            <a:spLocks noGrp="1"/>
          </p:cNvSpPr>
          <p:nvPr>
            <p:ph type="body" idx="1"/>
          </p:nvPr>
        </p:nvSpPr>
        <p:spPr>
          <a:xfrm>
            <a:off x="729450" y="1353150"/>
            <a:ext cx="7688700" cy="4433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000">
                <a:solidFill>
                  <a:srgbClr val="000000"/>
                </a:solidFill>
                <a:latin typeface="Comic Sans MS"/>
                <a:ea typeface="Comic Sans MS"/>
                <a:cs typeface="Comic Sans MS"/>
                <a:sym typeface="Comic Sans MS"/>
              </a:rPr>
              <a:t>What type of mutation occurs when a piece of a chromosome is lost during cell division?</a:t>
            </a:r>
            <a:endParaRPr sz="3000">
              <a:solidFill>
                <a:srgbClr val="000000"/>
              </a:solidFill>
              <a:latin typeface="Comic Sans MS"/>
              <a:ea typeface="Comic Sans MS"/>
              <a:cs typeface="Comic Sans MS"/>
              <a:sym typeface="Comic Sans MS"/>
            </a:endParaRPr>
          </a:p>
          <a:p>
            <a:pPr marL="457200" lvl="0" indent="-419100" rtl="0">
              <a:spcBef>
                <a:spcPts val="160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Insertion</a:t>
            </a:r>
            <a:endParaRPr sz="3000">
              <a:solidFill>
                <a:srgbClr val="000000"/>
              </a:solidFill>
              <a:latin typeface="Comic Sans MS"/>
              <a:ea typeface="Comic Sans MS"/>
              <a:cs typeface="Comic Sans MS"/>
              <a:sym typeface="Comic Sans MS"/>
            </a:endParaRPr>
          </a:p>
          <a:p>
            <a:pPr marL="457200" lvl="0" indent="-419100" rtl="0">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Deletion</a:t>
            </a:r>
            <a:endParaRPr sz="3000">
              <a:solidFill>
                <a:srgbClr val="000000"/>
              </a:solidFill>
              <a:latin typeface="Comic Sans MS"/>
              <a:ea typeface="Comic Sans MS"/>
              <a:cs typeface="Comic Sans MS"/>
              <a:sym typeface="Comic Sans MS"/>
            </a:endParaRPr>
          </a:p>
          <a:p>
            <a:pPr marL="457200" lvl="0" indent="-419100" rtl="0">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Substitution</a:t>
            </a:r>
            <a:endParaRPr sz="3000">
              <a:solidFill>
                <a:srgbClr val="000000"/>
              </a:solidFill>
              <a:latin typeface="Comic Sans MS"/>
              <a:ea typeface="Comic Sans MS"/>
              <a:cs typeface="Comic Sans MS"/>
              <a:sym typeface="Comic Sans MS"/>
            </a:endParaRPr>
          </a:p>
          <a:p>
            <a:pPr marL="457200" lvl="0" indent="-419100" rtl="0">
              <a:spcBef>
                <a:spcPts val="0"/>
              </a:spcBef>
              <a:spcAft>
                <a:spcPts val="0"/>
              </a:spcAft>
              <a:buClr>
                <a:srgbClr val="000000"/>
              </a:buClr>
              <a:buSzPts val="3000"/>
              <a:buFont typeface="Comic Sans MS"/>
              <a:buAutoNum type="alphaUcPeriod"/>
            </a:pPr>
            <a:r>
              <a:rPr lang="en-US" sz="3000">
                <a:solidFill>
                  <a:srgbClr val="000000"/>
                </a:solidFill>
                <a:latin typeface="Comic Sans MS"/>
                <a:ea typeface="Comic Sans MS"/>
                <a:cs typeface="Comic Sans MS"/>
                <a:sym typeface="Comic Sans MS"/>
              </a:rPr>
              <a:t>Iversion</a:t>
            </a:r>
            <a:endParaRPr sz="3000">
              <a:solidFill>
                <a:srgbClr val="000000"/>
              </a:solidFill>
              <a:latin typeface="Comic Sans MS"/>
              <a:ea typeface="Comic Sans MS"/>
              <a:cs typeface="Comic Sans MS"/>
              <a:sym typeface="Comic Sans MS"/>
            </a:endParaRPr>
          </a:p>
          <a:p>
            <a:pPr marL="0" lvl="0" indent="0" rtl="0">
              <a:spcBef>
                <a:spcPts val="1600"/>
              </a:spcBef>
              <a:spcAft>
                <a:spcPts val="1600"/>
              </a:spcAft>
              <a:buNone/>
            </a:pPr>
            <a:endParaRPr sz="1100">
              <a:solidFill>
                <a:srgbClr val="000000"/>
              </a:solidFill>
              <a:highlight>
                <a:srgbClr val="FFFFFF"/>
              </a:highlight>
              <a:latin typeface="Verdana"/>
              <a:ea typeface="Verdana"/>
              <a:cs typeface="Verdana"/>
              <a:sym typeface="Verdana"/>
            </a:endParaRPr>
          </a:p>
        </p:txBody>
      </p:sp>
      <p:sp>
        <p:nvSpPr>
          <p:cNvPr id="958" name="Shape 958"/>
          <p:cNvSpPr/>
          <p:nvPr/>
        </p:nvSpPr>
        <p:spPr>
          <a:xfrm>
            <a:off x="215275" y="3782675"/>
            <a:ext cx="430500" cy="384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8"/>
                                        </p:tgtEl>
                                        <p:attrNameLst>
                                          <p:attrName>style.visibility</p:attrName>
                                        </p:attrNameLst>
                                      </p:cBhvr>
                                      <p:to>
                                        <p:strVal val="visible"/>
                                      </p:to>
                                    </p:set>
                                    <p:animEffect transition="in" filter="fade">
                                      <p:cBhvr>
                                        <p:cTn id="7" dur="1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Shape 964"/>
          <p:cNvSpPr txBox="1">
            <a:spLocks noGrp="1"/>
          </p:cNvSpPr>
          <p:nvPr>
            <p:ph type="title"/>
          </p:nvPr>
        </p:nvSpPr>
        <p:spPr>
          <a:xfrm>
            <a:off x="727650" y="369050"/>
            <a:ext cx="7688700" cy="111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rgbClr val="000000"/>
                </a:solidFill>
                <a:latin typeface="Comic Sans MS"/>
                <a:ea typeface="Comic Sans MS"/>
                <a:cs typeface="Comic Sans MS"/>
                <a:sym typeface="Comic Sans MS"/>
              </a:rPr>
              <a:t>EVALUATE</a:t>
            </a:r>
            <a:endParaRPr sz="3600">
              <a:solidFill>
                <a:srgbClr val="000000"/>
              </a:solidFill>
              <a:latin typeface="Comic Sans MS"/>
              <a:ea typeface="Comic Sans MS"/>
              <a:cs typeface="Comic Sans MS"/>
              <a:sym typeface="Comic Sans MS"/>
            </a:endParaRPr>
          </a:p>
        </p:txBody>
      </p:sp>
      <p:sp>
        <p:nvSpPr>
          <p:cNvPr id="965" name="Shape 965"/>
          <p:cNvSpPr txBox="1">
            <a:spLocks noGrp="1"/>
          </p:cNvSpPr>
          <p:nvPr>
            <p:ph type="body" idx="1"/>
          </p:nvPr>
        </p:nvSpPr>
        <p:spPr>
          <a:xfrm>
            <a:off x="729450" y="1614550"/>
            <a:ext cx="7688700" cy="4172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400">
                <a:solidFill>
                  <a:srgbClr val="000000"/>
                </a:solidFill>
                <a:latin typeface="Comic Sans MS"/>
                <a:ea typeface="Comic Sans MS"/>
                <a:cs typeface="Comic Sans MS"/>
                <a:sym typeface="Comic Sans MS"/>
              </a:rPr>
              <a:t>Why can differences be observed in the personalities and appearances of identical twins?</a:t>
            </a:r>
            <a:endParaRPr sz="2400">
              <a:solidFill>
                <a:srgbClr val="000000"/>
              </a:solidFill>
              <a:latin typeface="Comic Sans MS"/>
              <a:ea typeface="Comic Sans MS"/>
              <a:cs typeface="Comic Sans MS"/>
              <a:sym typeface="Comic Sans MS"/>
            </a:endParaRPr>
          </a:p>
          <a:p>
            <a:pPr marL="457200" lvl="0" indent="-381000" rtl="0">
              <a:spcBef>
                <a:spcPts val="160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 because of the expression of recessive genes</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 because of the impact of a chromosomal mutation</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 because of the impact of environment factors on gene expression</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  because of the expression of genes caused by incomplete dominance</a:t>
            </a:r>
            <a:endParaRPr sz="2400">
              <a:solidFill>
                <a:srgbClr val="000000"/>
              </a:solidFill>
              <a:latin typeface="Comic Sans MS"/>
              <a:ea typeface="Comic Sans MS"/>
              <a:cs typeface="Comic Sans MS"/>
              <a:sym typeface="Comic Sans MS"/>
            </a:endParaRPr>
          </a:p>
          <a:p>
            <a:pPr marL="0" lvl="0" indent="0" rtl="0">
              <a:spcBef>
                <a:spcPts val="800"/>
              </a:spcBef>
              <a:spcAft>
                <a:spcPts val="0"/>
              </a:spcAft>
              <a:buNone/>
            </a:pPr>
            <a:endParaRPr sz="3000">
              <a:solidFill>
                <a:srgbClr val="000000"/>
              </a:solidFill>
              <a:latin typeface="Comic Sans MS"/>
              <a:ea typeface="Comic Sans MS"/>
              <a:cs typeface="Comic Sans MS"/>
              <a:sym typeface="Comic Sans MS"/>
            </a:endParaRPr>
          </a:p>
          <a:p>
            <a:pPr marL="0" lvl="0" indent="0" rtl="0">
              <a:spcBef>
                <a:spcPts val="1600"/>
              </a:spcBef>
              <a:spcAft>
                <a:spcPts val="1600"/>
              </a:spcAft>
              <a:buNone/>
            </a:pPr>
            <a:endParaRPr sz="1100">
              <a:solidFill>
                <a:srgbClr val="000000"/>
              </a:solidFill>
              <a:highlight>
                <a:srgbClr val="FFFFFF"/>
              </a:highlight>
              <a:latin typeface="Verdana"/>
              <a:ea typeface="Verdana"/>
              <a:cs typeface="Verdana"/>
              <a:sym typeface="Verdana"/>
            </a:endParaRPr>
          </a:p>
        </p:txBody>
      </p:sp>
      <p:sp>
        <p:nvSpPr>
          <p:cNvPr id="966" name="Shape 966"/>
          <p:cNvSpPr/>
          <p:nvPr/>
        </p:nvSpPr>
        <p:spPr>
          <a:xfrm>
            <a:off x="297150" y="3982575"/>
            <a:ext cx="430500" cy="384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6"/>
                                        </p:tgtEl>
                                        <p:attrNameLst>
                                          <p:attrName>style.visibility</p:attrName>
                                        </p:attrNameLst>
                                      </p:cBhvr>
                                      <p:to>
                                        <p:strVal val="visible"/>
                                      </p:to>
                                    </p:set>
                                    <p:animEffect transition="in" filter="fade">
                                      <p:cBhvr>
                                        <p:cTn id="7" dur="100"/>
                                        <p:tgtEl>
                                          <p:spTgt spid="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Shape 972"/>
          <p:cNvSpPr txBox="1">
            <a:spLocks noGrp="1"/>
          </p:cNvSpPr>
          <p:nvPr>
            <p:ph type="title"/>
          </p:nvPr>
        </p:nvSpPr>
        <p:spPr>
          <a:xfrm>
            <a:off x="727650" y="415175"/>
            <a:ext cx="7688700" cy="7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rgbClr val="000000"/>
                </a:solidFill>
                <a:latin typeface="Comic Sans MS"/>
                <a:ea typeface="Comic Sans MS"/>
                <a:cs typeface="Comic Sans MS"/>
                <a:sym typeface="Comic Sans MS"/>
              </a:rPr>
              <a:t>EVALUATE</a:t>
            </a:r>
            <a:endParaRPr sz="3600">
              <a:solidFill>
                <a:srgbClr val="000000"/>
              </a:solidFill>
              <a:latin typeface="Comic Sans MS"/>
              <a:ea typeface="Comic Sans MS"/>
              <a:cs typeface="Comic Sans MS"/>
              <a:sym typeface="Comic Sans MS"/>
            </a:endParaRPr>
          </a:p>
        </p:txBody>
      </p:sp>
      <p:sp>
        <p:nvSpPr>
          <p:cNvPr id="973" name="Shape 973"/>
          <p:cNvSpPr txBox="1">
            <a:spLocks noGrp="1"/>
          </p:cNvSpPr>
          <p:nvPr>
            <p:ph type="body" idx="1"/>
          </p:nvPr>
        </p:nvSpPr>
        <p:spPr>
          <a:xfrm>
            <a:off x="729450" y="1472400"/>
            <a:ext cx="7688700" cy="431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400">
                <a:solidFill>
                  <a:srgbClr val="000000"/>
                </a:solidFill>
                <a:latin typeface="Comic Sans MS"/>
                <a:ea typeface="Comic Sans MS"/>
                <a:cs typeface="Comic Sans MS"/>
                <a:sym typeface="Comic Sans MS"/>
              </a:rPr>
              <a:t>Which would </a:t>
            </a:r>
            <a:r>
              <a:rPr lang="en-US" sz="2400" b="1" i="1">
                <a:solidFill>
                  <a:srgbClr val="000000"/>
                </a:solidFill>
                <a:latin typeface="Comic Sans MS"/>
                <a:ea typeface="Comic Sans MS"/>
                <a:cs typeface="Comic Sans MS"/>
                <a:sym typeface="Comic Sans MS"/>
              </a:rPr>
              <a:t>most likely </a:t>
            </a:r>
            <a:r>
              <a:rPr lang="en-US" sz="2400">
                <a:solidFill>
                  <a:srgbClr val="000000"/>
                </a:solidFill>
                <a:latin typeface="Comic Sans MS"/>
                <a:ea typeface="Comic Sans MS"/>
                <a:cs typeface="Comic Sans MS"/>
                <a:sym typeface="Comic Sans MS"/>
              </a:rPr>
              <a:t>produce a mutation that is passed onto offspring?</a:t>
            </a:r>
            <a:endParaRPr sz="2400">
              <a:solidFill>
                <a:srgbClr val="000000"/>
              </a:solidFill>
              <a:latin typeface="Comic Sans MS"/>
              <a:ea typeface="Comic Sans MS"/>
              <a:cs typeface="Comic Sans MS"/>
              <a:sym typeface="Comic Sans MS"/>
            </a:endParaRPr>
          </a:p>
          <a:p>
            <a:pPr marL="457200" lvl="0" indent="-381000" rtl="0">
              <a:spcBef>
                <a:spcPts val="160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radiation changing the DNA sequence in skin cells</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tobacco smoke altering the genes in lung cells</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exposure to chemicals altering nerve cell function</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a sperm cell with a missing chromosome</a:t>
            </a:r>
            <a:endParaRPr sz="2400">
              <a:solidFill>
                <a:srgbClr val="000000"/>
              </a:solidFill>
              <a:latin typeface="Comic Sans MS"/>
              <a:ea typeface="Comic Sans MS"/>
              <a:cs typeface="Comic Sans MS"/>
              <a:sym typeface="Comic Sans MS"/>
            </a:endParaRPr>
          </a:p>
          <a:p>
            <a:pPr marL="0" lvl="0" indent="0" rtl="0">
              <a:spcBef>
                <a:spcPts val="800"/>
              </a:spcBef>
              <a:spcAft>
                <a:spcPts val="1600"/>
              </a:spcAft>
              <a:buNone/>
            </a:pPr>
            <a:endParaRPr sz="2400">
              <a:solidFill>
                <a:srgbClr val="000000"/>
              </a:solidFill>
              <a:latin typeface="Comic Sans MS"/>
              <a:ea typeface="Comic Sans MS"/>
              <a:cs typeface="Comic Sans MS"/>
              <a:sym typeface="Comic Sans MS"/>
            </a:endParaRPr>
          </a:p>
        </p:txBody>
      </p:sp>
      <p:sp>
        <p:nvSpPr>
          <p:cNvPr id="974" name="Shape 974"/>
          <p:cNvSpPr/>
          <p:nvPr/>
        </p:nvSpPr>
        <p:spPr>
          <a:xfrm>
            <a:off x="184525" y="4305500"/>
            <a:ext cx="430500" cy="384300"/>
          </a:xfrm>
          <a:prstGeom prst="rightArrow">
            <a:avLst>
              <a:gd name="adj1" fmla="val 50000"/>
              <a:gd name="adj2" fmla="val 5600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4"/>
                                        </p:tgtEl>
                                        <p:attrNameLst>
                                          <p:attrName>style.visibility</p:attrName>
                                        </p:attrNameLst>
                                      </p:cBhvr>
                                      <p:to>
                                        <p:strVal val="visible"/>
                                      </p:to>
                                    </p:set>
                                    <p:animEffect transition="in" filter="fade">
                                      <p:cBhvr>
                                        <p:cTn id="7" dur="1"/>
                                        <p:tgtEl>
                                          <p:spTgt spid="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Shape 980"/>
          <p:cNvSpPr txBox="1">
            <a:spLocks noGrp="1"/>
          </p:cNvSpPr>
          <p:nvPr>
            <p:ph type="title"/>
          </p:nvPr>
        </p:nvSpPr>
        <p:spPr>
          <a:xfrm>
            <a:off x="457200" y="261400"/>
            <a:ext cx="8229600" cy="999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EVALUATE</a:t>
            </a:r>
            <a:endParaRPr>
              <a:solidFill>
                <a:srgbClr val="000000"/>
              </a:solidFill>
              <a:latin typeface="Comic Sans MS"/>
              <a:ea typeface="Comic Sans MS"/>
              <a:cs typeface="Comic Sans MS"/>
              <a:sym typeface="Comic Sans MS"/>
            </a:endParaRPr>
          </a:p>
        </p:txBody>
      </p:sp>
      <p:sp>
        <p:nvSpPr>
          <p:cNvPr id="981" name="Shape 981"/>
          <p:cNvSpPr txBox="1">
            <a:spLocks noGrp="1"/>
          </p:cNvSpPr>
          <p:nvPr>
            <p:ph type="body" idx="1"/>
          </p:nvPr>
        </p:nvSpPr>
        <p:spPr>
          <a:xfrm>
            <a:off x="457200" y="1261000"/>
            <a:ext cx="8229600" cy="48348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US" sz="2400">
                <a:solidFill>
                  <a:srgbClr val="000000"/>
                </a:solidFill>
                <a:latin typeface="Comic Sans MS"/>
                <a:ea typeface="Comic Sans MS"/>
                <a:cs typeface="Comic Sans MS"/>
                <a:sym typeface="Comic Sans MS"/>
              </a:rPr>
              <a:t>Which of these traits is </a:t>
            </a:r>
            <a:r>
              <a:rPr lang="en-US" sz="2400" b="1" i="1">
                <a:solidFill>
                  <a:srgbClr val="000000"/>
                </a:solidFill>
                <a:latin typeface="Comic Sans MS"/>
                <a:ea typeface="Comic Sans MS"/>
                <a:cs typeface="Comic Sans MS"/>
                <a:sym typeface="Comic Sans MS"/>
              </a:rPr>
              <a:t>most likely</a:t>
            </a:r>
            <a:r>
              <a:rPr lang="en-US" sz="2400">
                <a:solidFill>
                  <a:srgbClr val="000000"/>
                </a:solidFill>
                <a:latin typeface="Comic Sans MS"/>
                <a:ea typeface="Comic Sans MS"/>
                <a:cs typeface="Comic Sans MS"/>
                <a:sym typeface="Comic Sans MS"/>
              </a:rPr>
              <a:t> influenced by heredity and environmental influence?</a:t>
            </a:r>
            <a:endParaRPr sz="2400">
              <a:solidFill>
                <a:srgbClr val="000000"/>
              </a:solidFill>
              <a:latin typeface="Comic Sans MS"/>
              <a:ea typeface="Comic Sans MS"/>
              <a:cs typeface="Comic Sans MS"/>
              <a:sym typeface="Comic Sans MS"/>
            </a:endParaRPr>
          </a:p>
          <a:p>
            <a:pPr marL="457200" lvl="0" indent="-381000" rtl="0">
              <a:spcBef>
                <a:spcPts val="64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tongue rolling</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athletic performance</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eye color</a:t>
            </a:r>
            <a:endParaRPr sz="2400">
              <a:solidFill>
                <a:srgbClr val="000000"/>
              </a:solidFill>
              <a:latin typeface="Comic Sans MS"/>
              <a:ea typeface="Comic Sans MS"/>
              <a:cs typeface="Comic Sans MS"/>
              <a:sym typeface="Comic Sans MS"/>
            </a:endParaRPr>
          </a:p>
          <a:p>
            <a:pPr marL="457200" lvl="0" indent="-381000" rtl="0">
              <a:spcBef>
                <a:spcPts val="0"/>
              </a:spcBef>
              <a:spcAft>
                <a:spcPts val="0"/>
              </a:spcAft>
              <a:buClr>
                <a:srgbClr val="000000"/>
              </a:buClr>
              <a:buSzPts val="2400"/>
              <a:buFont typeface="Comic Sans MS"/>
              <a:buAutoNum type="alphaUcPeriod"/>
            </a:pPr>
            <a:r>
              <a:rPr lang="en-US" sz="2400">
                <a:solidFill>
                  <a:srgbClr val="000000"/>
                </a:solidFill>
                <a:latin typeface="Comic Sans MS"/>
                <a:ea typeface="Comic Sans MS"/>
                <a:cs typeface="Comic Sans MS"/>
                <a:sym typeface="Comic Sans MS"/>
              </a:rPr>
              <a:t>PTC taste</a:t>
            </a:r>
            <a:endParaRPr sz="2400">
              <a:solidFill>
                <a:srgbClr val="000000"/>
              </a:solidFill>
              <a:latin typeface="Comic Sans MS"/>
              <a:ea typeface="Comic Sans MS"/>
              <a:cs typeface="Comic Sans MS"/>
              <a:sym typeface="Comic Sans MS"/>
            </a:endParaRPr>
          </a:p>
          <a:p>
            <a:pPr marL="0" lvl="0" indent="0" rtl="0">
              <a:spcBef>
                <a:spcPts val="800"/>
              </a:spcBef>
              <a:spcAft>
                <a:spcPts val="0"/>
              </a:spcAft>
              <a:buNone/>
            </a:pPr>
            <a:endParaRPr sz="1200">
              <a:solidFill>
                <a:srgbClr val="333333"/>
              </a:solidFill>
              <a:highlight>
                <a:srgbClr val="FFFFFF"/>
              </a:highlight>
              <a:latin typeface="Verdana"/>
              <a:ea typeface="Verdana"/>
              <a:cs typeface="Verdana"/>
              <a:sym typeface="Verdana"/>
            </a:endParaRPr>
          </a:p>
        </p:txBody>
      </p:sp>
      <p:sp>
        <p:nvSpPr>
          <p:cNvPr id="982" name="Shape 982"/>
          <p:cNvSpPr/>
          <p:nvPr/>
        </p:nvSpPr>
        <p:spPr>
          <a:xfrm>
            <a:off x="42000" y="2752450"/>
            <a:ext cx="415200" cy="369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987"/>
        <p:cNvGrpSpPr/>
        <p:nvPr/>
      </p:nvGrpSpPr>
      <p:grpSpPr>
        <a:xfrm>
          <a:off x="0" y="0"/>
          <a:ext cx="0" cy="0"/>
          <a:chOff x="0" y="0"/>
          <a:chExt cx="0" cy="0"/>
        </a:xfrm>
      </p:grpSpPr>
      <p:sp>
        <p:nvSpPr>
          <p:cNvPr id="988" name="Shape 988"/>
          <p:cNvSpPr txBox="1">
            <a:spLocks noGrp="1"/>
          </p:cNvSpPr>
          <p:nvPr>
            <p:ph type="title"/>
          </p:nvPr>
        </p:nvSpPr>
        <p:spPr>
          <a:xfrm>
            <a:off x="457200" y="169150"/>
            <a:ext cx="8229600" cy="999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ENGAGE</a:t>
            </a:r>
            <a:endParaRPr>
              <a:solidFill>
                <a:srgbClr val="000000"/>
              </a:solidFill>
              <a:latin typeface="Comic Sans MS"/>
              <a:ea typeface="Comic Sans MS"/>
              <a:cs typeface="Comic Sans MS"/>
              <a:sym typeface="Comic Sans MS"/>
            </a:endParaRPr>
          </a:p>
        </p:txBody>
      </p:sp>
      <p:sp>
        <p:nvSpPr>
          <p:cNvPr id="989" name="Shape 989"/>
          <p:cNvSpPr txBox="1">
            <a:spLocks noGrp="1"/>
          </p:cNvSpPr>
          <p:nvPr>
            <p:ph type="body" idx="1"/>
          </p:nvPr>
        </p:nvSpPr>
        <p:spPr>
          <a:xfrm>
            <a:off x="334200" y="907250"/>
            <a:ext cx="8229600" cy="52194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000000"/>
                </a:solidFill>
                <a:latin typeface="Comic Sans MS"/>
                <a:ea typeface="Comic Sans MS"/>
                <a:cs typeface="Comic Sans MS"/>
                <a:sym typeface="Comic Sans MS"/>
              </a:rPr>
              <a:t>What can you determine about an individual just by looking at this diagram?</a:t>
            </a:r>
            <a:endParaRPr>
              <a:solidFill>
                <a:srgbClr val="000000"/>
              </a:solidFill>
              <a:latin typeface="Comic Sans MS"/>
              <a:ea typeface="Comic Sans MS"/>
              <a:cs typeface="Comic Sans MS"/>
              <a:sym typeface="Comic Sans MS"/>
            </a:endParaRPr>
          </a:p>
        </p:txBody>
      </p:sp>
      <p:pic>
        <p:nvPicPr>
          <p:cNvPr id="990" name="Shape 990"/>
          <p:cNvPicPr preferRelativeResize="0"/>
          <p:nvPr/>
        </p:nvPicPr>
        <p:blipFill>
          <a:blip r:embed="rId3">
            <a:alphaModFix/>
          </a:blip>
          <a:stretch>
            <a:fillRect/>
          </a:stretch>
        </p:blipFill>
        <p:spPr>
          <a:xfrm>
            <a:off x="1460775" y="2137350"/>
            <a:ext cx="6196800" cy="410127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95"/>
        <p:cNvGrpSpPr/>
        <p:nvPr/>
      </p:nvGrpSpPr>
      <p:grpSpPr>
        <a:xfrm>
          <a:off x="0" y="0"/>
          <a:ext cx="0" cy="0"/>
          <a:chOff x="0" y="0"/>
          <a:chExt cx="0" cy="0"/>
        </a:xfrm>
      </p:grpSpPr>
      <p:sp>
        <p:nvSpPr>
          <p:cNvPr id="996" name="Shape 996"/>
          <p:cNvSpPr txBox="1">
            <a:spLocks noGrp="1"/>
          </p:cNvSpPr>
          <p:nvPr>
            <p:ph type="title"/>
          </p:nvPr>
        </p:nvSpPr>
        <p:spPr>
          <a:xfrm>
            <a:off x="457200" y="230650"/>
            <a:ext cx="8229600" cy="1107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EXPLORE</a:t>
            </a:r>
            <a:endParaRPr>
              <a:solidFill>
                <a:srgbClr val="000000"/>
              </a:solidFill>
              <a:latin typeface="Comic Sans MS"/>
              <a:ea typeface="Comic Sans MS"/>
              <a:cs typeface="Comic Sans MS"/>
              <a:sym typeface="Comic Sans MS"/>
            </a:endParaRPr>
          </a:p>
        </p:txBody>
      </p:sp>
      <p:sp>
        <p:nvSpPr>
          <p:cNvPr id="997" name="Shape 997"/>
          <p:cNvSpPr txBox="1">
            <a:spLocks noGrp="1"/>
          </p:cNvSpPr>
          <p:nvPr>
            <p:ph type="body" idx="1"/>
          </p:nvPr>
        </p:nvSpPr>
        <p:spPr>
          <a:xfrm>
            <a:off x="457200" y="1414650"/>
            <a:ext cx="8229600" cy="46812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u="sng">
                <a:solidFill>
                  <a:schemeClr val="hlink"/>
                </a:solidFill>
                <a:latin typeface="Comic Sans MS"/>
                <a:ea typeface="Comic Sans MS"/>
                <a:cs typeface="Comic Sans MS"/>
                <a:sym typeface="Comic Sans MS"/>
                <a:hlinkClick r:id="rId3"/>
              </a:rPr>
              <a:t>ONLINE KARYOTYPE ACTIVITY</a:t>
            </a:r>
            <a:endParaRPr>
              <a:solidFill>
                <a:srgbClr val="000000"/>
              </a:solidFill>
              <a:latin typeface="Comic Sans MS"/>
              <a:ea typeface="Comic Sans MS"/>
              <a:cs typeface="Comic Sans MS"/>
              <a:sym typeface="Comic Sans M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001"/>
        <p:cNvGrpSpPr/>
        <p:nvPr/>
      </p:nvGrpSpPr>
      <p:grpSpPr>
        <a:xfrm>
          <a:off x="0" y="0"/>
          <a:ext cx="0" cy="0"/>
          <a:chOff x="0" y="0"/>
          <a:chExt cx="0" cy="0"/>
        </a:xfrm>
      </p:grpSpPr>
      <p:sp>
        <p:nvSpPr>
          <p:cNvPr id="1002" name="Shape 1002"/>
          <p:cNvSpPr txBox="1">
            <a:spLocks noGrp="1"/>
          </p:cNvSpPr>
          <p:nvPr>
            <p:ph type="title"/>
          </p:nvPr>
        </p:nvSpPr>
        <p:spPr>
          <a:xfrm>
            <a:off x="457200" y="381000"/>
            <a:ext cx="8229600" cy="137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4400"/>
              <a:buFont typeface="Comic Sans MS"/>
              <a:buNone/>
            </a:pPr>
            <a:r>
              <a:rPr lang="en-US" sz="4400" b="0" i="0" u="none" strike="noStrike" cap="none">
                <a:solidFill>
                  <a:srgbClr val="000000"/>
                </a:solidFill>
                <a:latin typeface="Comic Sans MS"/>
                <a:ea typeface="Comic Sans MS"/>
                <a:cs typeface="Comic Sans MS"/>
                <a:sym typeface="Comic Sans MS"/>
              </a:rPr>
              <a:t>Karyotypes</a:t>
            </a:r>
            <a:endParaRPr>
              <a:solidFill>
                <a:srgbClr val="000000"/>
              </a:solidFill>
            </a:endParaRPr>
          </a:p>
        </p:txBody>
      </p:sp>
      <p:sp>
        <p:nvSpPr>
          <p:cNvPr id="1003" name="Shape 1003"/>
          <p:cNvSpPr txBox="1">
            <a:spLocks noGrp="1"/>
          </p:cNvSpPr>
          <p:nvPr>
            <p:ph type="body" idx="1"/>
          </p:nvPr>
        </p:nvSpPr>
        <p:spPr>
          <a:xfrm>
            <a:off x="457200" y="2133600"/>
            <a:ext cx="8229600" cy="4495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80"/>
              <a:buFont typeface="Noto Sans Symbols"/>
              <a:buChar char="■"/>
            </a:pPr>
            <a:r>
              <a:rPr lang="en-US" sz="3200" b="0" i="0" u="none">
                <a:solidFill>
                  <a:srgbClr val="000000"/>
                </a:solidFill>
                <a:latin typeface="Comic Sans MS"/>
                <a:ea typeface="Comic Sans MS"/>
                <a:cs typeface="Comic Sans MS"/>
                <a:sym typeface="Comic Sans MS"/>
              </a:rPr>
              <a:t>To analyze chromosomes (not alleles), scientists sometimes take pictures of the chromosomes in a cell.</a:t>
            </a:r>
            <a:endParaRPr>
              <a:solidFill>
                <a:srgbClr val="000000"/>
              </a:solidFill>
            </a:endParaRPr>
          </a:p>
          <a:p>
            <a:pPr marL="342900" marR="0" lvl="0" indent="-342900" algn="l" rtl="0">
              <a:lnSpc>
                <a:spcPct val="100000"/>
              </a:lnSpc>
              <a:spcBef>
                <a:spcPts val="640"/>
              </a:spcBef>
              <a:spcAft>
                <a:spcPts val="0"/>
              </a:spcAft>
              <a:buClr>
                <a:srgbClr val="000000"/>
              </a:buClr>
              <a:buSzPts val="2080"/>
              <a:buFont typeface="Noto Sans Symbols"/>
              <a:buChar char="■"/>
            </a:pPr>
            <a:r>
              <a:rPr lang="en-US" sz="3200" b="0" i="0" u="none">
                <a:solidFill>
                  <a:srgbClr val="000000"/>
                </a:solidFill>
                <a:latin typeface="Comic Sans MS"/>
                <a:ea typeface="Comic Sans MS"/>
                <a:cs typeface="Comic Sans MS"/>
                <a:sym typeface="Comic Sans MS"/>
              </a:rPr>
              <a:t>They cut the chromosomes from the photograph and arrange them in groups or pairs. </a:t>
            </a:r>
            <a:endParaRPr>
              <a:solidFill>
                <a:srgbClr val="000000"/>
              </a:solidFill>
            </a:endParaRPr>
          </a:p>
          <a:p>
            <a:pPr marL="342900" marR="0" lvl="0" indent="-342900" algn="l" rtl="0">
              <a:lnSpc>
                <a:spcPct val="100000"/>
              </a:lnSpc>
              <a:spcBef>
                <a:spcPts val="640"/>
              </a:spcBef>
              <a:spcAft>
                <a:spcPts val="0"/>
              </a:spcAft>
              <a:buClr>
                <a:srgbClr val="000000"/>
              </a:buClr>
              <a:buSzPts val="2080"/>
              <a:buFont typeface="Noto Sans Symbols"/>
              <a:buChar char="■"/>
            </a:pPr>
            <a:r>
              <a:rPr lang="en-US" sz="3200" b="0" i="0" u="none">
                <a:solidFill>
                  <a:srgbClr val="000000"/>
                </a:solidFill>
                <a:latin typeface="Comic Sans MS"/>
                <a:ea typeface="Comic Sans MS"/>
                <a:cs typeface="Comic Sans MS"/>
                <a:sym typeface="Comic Sans MS"/>
              </a:rPr>
              <a:t>Chromosomes arranged like this are called </a:t>
            </a:r>
            <a:r>
              <a:rPr lang="en-US" sz="3200" b="0" i="0">
                <a:solidFill>
                  <a:srgbClr val="000000"/>
                </a:solidFill>
                <a:latin typeface="Comic Sans MS"/>
                <a:ea typeface="Comic Sans MS"/>
                <a:cs typeface="Comic Sans MS"/>
                <a:sym typeface="Comic Sans MS"/>
              </a:rPr>
              <a:t>karyotypes</a:t>
            </a:r>
            <a:r>
              <a:rPr lang="en-US" sz="3200" b="0" i="0" u="none">
                <a:solidFill>
                  <a:srgbClr val="000000"/>
                </a:solidFill>
                <a:latin typeface="Comic Sans MS"/>
                <a:ea typeface="Comic Sans MS"/>
                <a:cs typeface="Comic Sans MS"/>
                <a:sym typeface="Comic Sans MS"/>
              </a:rPr>
              <a:t>.</a:t>
            </a:r>
            <a:endParaRPr>
              <a:solidFill>
                <a:srgbClr val="000000"/>
              </a:solidFill>
            </a:endParaRPr>
          </a:p>
        </p:txBody>
      </p:sp>
      <p:pic>
        <p:nvPicPr>
          <p:cNvPr id="1004" name="Shape 1004" descr="fig15_01b"/>
          <p:cNvPicPr preferRelativeResize="0">
            <a:picLocks noGrp="1"/>
          </p:cNvPicPr>
          <p:nvPr>
            <p:ph type="body" idx="1"/>
          </p:nvPr>
        </p:nvPicPr>
        <p:blipFill rotWithShape="1">
          <a:blip r:embed="rId3">
            <a:alphaModFix/>
          </a:blip>
          <a:srcRect/>
          <a:stretch/>
        </p:blipFill>
        <p:spPr>
          <a:xfrm>
            <a:off x="4191000" y="457200"/>
            <a:ext cx="3925887" cy="16764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09"/>
        <p:cNvGrpSpPr/>
        <p:nvPr/>
      </p:nvGrpSpPr>
      <p:grpSpPr>
        <a:xfrm>
          <a:off x="0" y="0"/>
          <a:ext cx="0" cy="0"/>
          <a:chOff x="0" y="0"/>
          <a:chExt cx="0" cy="0"/>
        </a:xfrm>
      </p:grpSpPr>
      <p:sp>
        <p:nvSpPr>
          <p:cNvPr id="1010" name="Shape 1010"/>
          <p:cNvSpPr txBox="1">
            <a:spLocks noGrp="1"/>
          </p:cNvSpPr>
          <p:nvPr>
            <p:ph type="title"/>
          </p:nvPr>
        </p:nvSpPr>
        <p:spPr>
          <a:xfrm>
            <a:off x="457200" y="230650"/>
            <a:ext cx="8229600" cy="1260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latin typeface="Comic Sans MS"/>
                <a:ea typeface="Comic Sans MS"/>
                <a:cs typeface="Comic Sans MS"/>
                <a:sym typeface="Comic Sans MS"/>
              </a:rPr>
              <a:t>ELABORATE</a:t>
            </a:r>
            <a:endParaRPr>
              <a:solidFill>
                <a:srgbClr val="000000"/>
              </a:solidFill>
              <a:latin typeface="Comic Sans MS"/>
              <a:ea typeface="Comic Sans MS"/>
              <a:cs typeface="Comic Sans MS"/>
              <a:sym typeface="Comic Sans MS"/>
            </a:endParaRPr>
          </a:p>
        </p:txBody>
      </p:sp>
      <p:sp>
        <p:nvSpPr>
          <p:cNvPr id="1011" name="Shape 1011"/>
          <p:cNvSpPr txBox="1">
            <a:spLocks noGrp="1"/>
          </p:cNvSpPr>
          <p:nvPr>
            <p:ph type="body" idx="1"/>
          </p:nvPr>
        </p:nvSpPr>
        <p:spPr>
          <a:xfrm>
            <a:off x="457200" y="1981200"/>
            <a:ext cx="8229600" cy="41148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
        <p:nvSpPr>
          <p:cNvPr id="1012" name="Shape 1012" descr="Explore chromosomes and karyotypes with the Amoeba Sisters! This video explains chromosome structure, how chromosomes are counted, why chromosomes are important, and how they can be arranged in a karyotype! This video also tackles a few misconceptions about how chromosomes.   Table of Contents: 1:15 What makes up a chromosome? 2:18 Understanding replicated vs. unreplicated chromosome 3:28 Introducing a Karyotype 4:01 Potential Misconception in Karyotype 5:28 XX and XY Chromosomes  Vocabulary includes chromosome, centromere, sister chromatids, chromatin, nucleosome, haploid, diploid, homologous chromosomes, gametes, autosomes, and sex chromosomes!  Special thanks to Dr. Brian Davis for his expertise in verifying that a typical karyotype would show 2 chromatids per chromosome. (This has been a misconception we've seen in the classroom from many diagrams)  Reference: OpenStax, Biology. OpenStax CNX. Mar 21, 2018 http://cnx.org/contents/185cbf87-c72e-48f5-b51e-f14f21b5eabd@10.137.  A real life karyotype from NIH (in public domain) https://commons.wikimedia.org/wiki/File:NHGRI_human_male_karyotype.png can be excellent for viewing alongside this video.   Support us on Patreon! http://www.patreon.com/amoebasisters More ways to Support Us? http://www.amoebasisters.com/support-us.html  Our Resources: Biology Playlist: https://www.youtube.com/playlist?list=PLwL0Myd7Dk1F0iQPGrjehze3eDpco1eVz GIFs: http://www.amoebasisters.com/gifs.html Handouts: http://www.amoebasisters.com/handouts.html Comics: http://www.amoebasisters.com/parameciumparlorcomics Unlectured Series: https://www.amoebasisters.com/unlectured  Connect with us! Website: http://www.AmoebaSisters.com Twitter: http://www.twitter.com/AmoebaSisters Facebook: http://www.facebook.com/AmoebaSisters Tumblr: http://www.amoebasisters.tumblr.com Pinterest: http://www.pinterest.com/AmoebaSister­s Instagram: https://www.instagram.com/amoebasistersofficial/  Visit our Redbubble store at http://www.amoebasisters.com/store  The Amoeba Sisters videos demystify science with humor and relevance. The videos center on Pinky's certification and experience in teaching science at the high school level. Pinky's teacher certification is in grades 4-8 science and 8-12 composite science (encompassing biology, chemistry, and physics).  Amoeba Sisters videos only cover concepts that Pinky is certified to teach, and they focus on her specialty: secondary life science. For more information about The Amoeba Sisters, visit:  http://www.amoebasisters.com/about-us.html  We cover the basics in biology concepts at the secondary level. If you are looking to discover more about biology and go into depth beyond these basics, our recommended reference is the FREE, peer reviewed, open source OpenStax biology textbook: https://openstax.org/details/books/biology  We take pride in our AWESOME community, and we welcome feedback and discussion.  However, please remember that this is an education channel. See YouTube's community guidelines https://www.youtube.com/yt/policyandsafety/communityguidelines.html and YouTube's policy center https://support.google.com/youtube/topic/2676378?hl=en&amp;ref_topic=6151248.  We also reserve the right to remove comments with vulgar language.  Music is this video is listed free to use/no attribution required from the YouTube audio library https://www.youtube.com/audiolibrary/music?feature=blog  We have YouTube's community contributed subtitles feature on to allow translations for different languages, and we are thankful for those that contribute different languages! YouTube automatically credits the different language contributors below (unless the contributor had opted out of being credited). We are not affiliated with any of the translated subtitle credits that YouTube may place below. If you have a concern about community contributed contributions, please contact us." title="Chromosomes and Karyotypes">
            <a:hlinkClick r:id="rId3"/>
          </p:cNvPr>
          <p:cNvSpPr/>
          <p:nvPr/>
        </p:nvSpPr>
        <p:spPr>
          <a:xfrm>
            <a:off x="2286000" y="1714500"/>
            <a:ext cx="4572000" cy="3429000"/>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59"/>
        <p:cNvGrpSpPr/>
        <p:nvPr/>
      </p:nvGrpSpPr>
      <p:grpSpPr>
        <a:xfrm>
          <a:off x="0" y="0"/>
          <a:ext cx="0" cy="0"/>
          <a:chOff x="0" y="0"/>
          <a:chExt cx="0" cy="0"/>
        </a:xfrm>
      </p:grpSpPr>
      <p:sp>
        <p:nvSpPr>
          <p:cNvPr id="260" name="Shape 260"/>
          <p:cNvSpPr txBox="1"/>
          <p:nvPr/>
        </p:nvSpPr>
        <p:spPr>
          <a:xfrm>
            <a:off x="381000" y="304800"/>
            <a:ext cx="8382000" cy="1373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0" i="0" u="none" strike="noStrike" cap="none">
                <a:latin typeface="Comic Sans MS"/>
                <a:ea typeface="Comic Sans MS"/>
                <a:cs typeface="Comic Sans MS"/>
                <a:sym typeface="Comic Sans MS"/>
              </a:rPr>
              <a:t>Traits are determined by the genes on the chromosomes. A gene is a segment of DNA that determines a trait.</a:t>
            </a:r>
            <a:endParaRPr/>
          </a:p>
        </p:txBody>
      </p:sp>
      <p:pic>
        <p:nvPicPr>
          <p:cNvPr id="261" name="Shape 261" descr="dna"/>
          <p:cNvPicPr preferRelativeResize="0"/>
          <p:nvPr/>
        </p:nvPicPr>
        <p:blipFill rotWithShape="1">
          <a:blip r:embed="rId3">
            <a:alphaModFix/>
          </a:blip>
          <a:srcRect/>
          <a:stretch/>
        </p:blipFill>
        <p:spPr>
          <a:xfrm>
            <a:off x="5029200" y="2667000"/>
            <a:ext cx="3390900" cy="1581150"/>
          </a:xfrm>
          <a:prstGeom prst="rect">
            <a:avLst/>
          </a:prstGeom>
          <a:noFill/>
          <a:ln>
            <a:noFill/>
          </a:ln>
        </p:spPr>
      </p:pic>
      <p:pic>
        <p:nvPicPr>
          <p:cNvPr id="262" name="Shape 262" descr="chapter-14-mendel-21-638"/>
          <p:cNvPicPr preferRelativeResize="0"/>
          <p:nvPr/>
        </p:nvPicPr>
        <p:blipFill rotWithShape="1">
          <a:blip r:embed="rId4">
            <a:alphaModFix/>
          </a:blip>
          <a:srcRect/>
          <a:stretch/>
        </p:blipFill>
        <p:spPr>
          <a:xfrm>
            <a:off x="304800" y="1828800"/>
            <a:ext cx="4487862" cy="3370262"/>
          </a:xfrm>
          <a:prstGeom prst="rect">
            <a:avLst/>
          </a:prstGeom>
          <a:noFill/>
          <a:ln>
            <a:noFill/>
          </a:ln>
        </p:spPr>
      </p:pic>
      <p:sp>
        <p:nvSpPr>
          <p:cNvPr id="263" name="Shape 263"/>
          <p:cNvSpPr txBox="1"/>
          <p:nvPr/>
        </p:nvSpPr>
        <p:spPr>
          <a:xfrm>
            <a:off x="381000" y="5486400"/>
            <a:ext cx="8229600" cy="1370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0" i="0" u="none" strike="noStrike" cap="none">
                <a:latin typeface="Comic Sans MS"/>
                <a:ea typeface="Comic Sans MS"/>
                <a:cs typeface="Comic Sans MS"/>
                <a:sym typeface="Comic Sans MS"/>
              </a:rPr>
              <a:t>Polygenic Traits - Controlled by many genes.</a:t>
            </a:r>
            <a:endParaRPr/>
          </a:p>
          <a:p>
            <a:pPr marL="0" marR="0" lvl="2" indent="0" algn="l" rtl="0">
              <a:lnSpc>
                <a:spcPct val="100000"/>
              </a:lnSpc>
              <a:spcBef>
                <a:spcPts val="0"/>
              </a:spcBef>
              <a:spcAft>
                <a:spcPts val="0"/>
              </a:spcAft>
              <a:buClr>
                <a:schemeClr val="lt1"/>
              </a:buClr>
              <a:buSzPts val="2400"/>
              <a:buFont typeface="Comic Sans MS"/>
              <a:buNone/>
            </a:pPr>
            <a:r>
              <a:rPr lang="en-US" sz="2400">
                <a:latin typeface="Comic Sans MS"/>
                <a:ea typeface="Comic Sans MS"/>
                <a:cs typeface="Comic Sans MS"/>
                <a:sym typeface="Comic Sans MS"/>
              </a:rPr>
              <a:t>Ex</a:t>
            </a:r>
            <a:r>
              <a:rPr lang="en-US" sz="2400" b="0" i="0" u="none" strike="noStrike" cap="none">
                <a:latin typeface="Comic Sans MS"/>
                <a:ea typeface="Comic Sans MS"/>
                <a:cs typeface="Comic Sans MS"/>
                <a:sym typeface="Comic Sans MS"/>
              </a:rPr>
              <a:t>: skin color, height, intelligence, and  hair color </a:t>
            </a:r>
            <a:endParaRPr/>
          </a:p>
          <a:p>
            <a:pPr marL="0" marR="0" lvl="0" indent="0" algn="l" rtl="0">
              <a:lnSpc>
                <a:spcPct val="100000"/>
              </a:lnSpc>
              <a:spcBef>
                <a:spcPts val="0"/>
              </a:spcBef>
              <a:spcAft>
                <a:spcPts val="0"/>
              </a:spcAft>
              <a:buNone/>
            </a:pPr>
            <a:endParaRPr sz="2400" b="0" i="0" u="none" strike="noStrike" cap="none">
              <a:latin typeface="Comic Sans MS"/>
              <a:ea typeface="Comic Sans MS"/>
              <a:cs typeface="Comic Sans MS"/>
              <a:sym typeface="Comic Sans M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Shape 1018"/>
          <p:cNvSpPr txBox="1">
            <a:spLocks noGrp="1"/>
          </p:cNvSpPr>
          <p:nvPr>
            <p:ph type="title"/>
          </p:nvPr>
        </p:nvSpPr>
        <p:spPr>
          <a:xfrm>
            <a:off x="457200" y="169150"/>
            <a:ext cx="8229600" cy="488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600">
                <a:solidFill>
                  <a:srgbClr val="000000"/>
                </a:solidFill>
                <a:latin typeface="Comic Sans MS"/>
                <a:ea typeface="Comic Sans MS"/>
                <a:cs typeface="Comic Sans MS"/>
                <a:sym typeface="Comic Sans MS"/>
              </a:rPr>
              <a:t>EVALUATE</a:t>
            </a:r>
            <a:endParaRPr sz="3600">
              <a:solidFill>
                <a:srgbClr val="000000"/>
              </a:solidFill>
              <a:latin typeface="Comic Sans MS"/>
              <a:ea typeface="Comic Sans MS"/>
              <a:cs typeface="Comic Sans MS"/>
              <a:sym typeface="Comic Sans MS"/>
            </a:endParaRPr>
          </a:p>
        </p:txBody>
      </p:sp>
      <p:sp>
        <p:nvSpPr>
          <p:cNvPr id="1019" name="Shape 1019"/>
          <p:cNvSpPr txBox="1">
            <a:spLocks noGrp="1"/>
          </p:cNvSpPr>
          <p:nvPr>
            <p:ph type="body" idx="1"/>
          </p:nvPr>
        </p:nvSpPr>
        <p:spPr>
          <a:xfrm>
            <a:off x="457200" y="1981200"/>
            <a:ext cx="8553600" cy="41148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sz="1200">
              <a:solidFill>
                <a:srgbClr val="333333"/>
              </a:solidFill>
              <a:highlight>
                <a:srgbClr val="FFFFFF"/>
              </a:highlight>
              <a:latin typeface="Verdana"/>
              <a:ea typeface="Verdana"/>
              <a:cs typeface="Verdana"/>
              <a:sym typeface="Verdana"/>
            </a:endParaRPr>
          </a:p>
          <a:p>
            <a:pPr marL="0" lvl="0" indent="0">
              <a:spcBef>
                <a:spcPts val="640"/>
              </a:spcBef>
              <a:spcAft>
                <a:spcPts val="0"/>
              </a:spcAft>
              <a:buNone/>
            </a:pPr>
            <a:endParaRPr sz="1200">
              <a:solidFill>
                <a:srgbClr val="333333"/>
              </a:solidFill>
              <a:highlight>
                <a:srgbClr val="FFFFFF"/>
              </a:highlight>
              <a:latin typeface="Verdana"/>
              <a:ea typeface="Verdana"/>
              <a:cs typeface="Verdana"/>
              <a:sym typeface="Verdana"/>
            </a:endParaRPr>
          </a:p>
          <a:p>
            <a:pPr marL="0" lvl="0" indent="0">
              <a:spcBef>
                <a:spcPts val="640"/>
              </a:spcBef>
              <a:spcAft>
                <a:spcPts val="0"/>
              </a:spcAft>
              <a:buNone/>
            </a:pPr>
            <a:endParaRPr sz="1200">
              <a:solidFill>
                <a:srgbClr val="333333"/>
              </a:solidFill>
              <a:highlight>
                <a:srgbClr val="FFFFFF"/>
              </a:highlight>
              <a:latin typeface="Verdana"/>
              <a:ea typeface="Verdana"/>
              <a:cs typeface="Verdana"/>
              <a:sym typeface="Verdana"/>
            </a:endParaRPr>
          </a:p>
          <a:p>
            <a:pPr marL="0" lvl="0" indent="0">
              <a:spcBef>
                <a:spcPts val="640"/>
              </a:spcBef>
              <a:spcAft>
                <a:spcPts val="0"/>
              </a:spcAft>
              <a:buNone/>
            </a:pPr>
            <a:endParaRPr sz="1200">
              <a:solidFill>
                <a:srgbClr val="333333"/>
              </a:solidFill>
              <a:highlight>
                <a:srgbClr val="FFFFFF"/>
              </a:highlight>
              <a:latin typeface="Verdana"/>
              <a:ea typeface="Verdana"/>
              <a:cs typeface="Verdana"/>
              <a:sym typeface="Verdana"/>
            </a:endParaRPr>
          </a:p>
          <a:p>
            <a:pPr marL="0" lvl="0" indent="0">
              <a:spcBef>
                <a:spcPts val="640"/>
              </a:spcBef>
              <a:spcAft>
                <a:spcPts val="0"/>
              </a:spcAft>
              <a:buNone/>
            </a:pPr>
            <a:endParaRPr sz="1200">
              <a:solidFill>
                <a:srgbClr val="333333"/>
              </a:solidFill>
              <a:highlight>
                <a:srgbClr val="FFFFFF"/>
              </a:highlight>
              <a:latin typeface="Verdana"/>
              <a:ea typeface="Verdana"/>
              <a:cs typeface="Verdana"/>
              <a:sym typeface="Verdana"/>
            </a:endParaRPr>
          </a:p>
          <a:p>
            <a:pPr marL="0" lvl="0" indent="0">
              <a:spcBef>
                <a:spcPts val="640"/>
              </a:spcBef>
              <a:spcAft>
                <a:spcPts val="0"/>
              </a:spcAft>
              <a:buNone/>
            </a:pPr>
            <a:endParaRPr sz="1200">
              <a:solidFill>
                <a:srgbClr val="333333"/>
              </a:solidFill>
              <a:highlight>
                <a:srgbClr val="FFFFFF"/>
              </a:highlight>
              <a:latin typeface="Verdana"/>
              <a:ea typeface="Verdana"/>
              <a:cs typeface="Verdana"/>
              <a:sym typeface="Verdana"/>
            </a:endParaRPr>
          </a:p>
          <a:p>
            <a:pPr marL="0" lvl="0" indent="0" rtl="0">
              <a:spcBef>
                <a:spcPts val="640"/>
              </a:spcBef>
              <a:spcAft>
                <a:spcPts val="0"/>
              </a:spcAft>
              <a:buNone/>
            </a:pPr>
            <a:r>
              <a:rPr lang="en-US" sz="1800">
                <a:solidFill>
                  <a:srgbClr val="000000"/>
                </a:solidFill>
                <a:latin typeface="Comic Sans MS"/>
                <a:ea typeface="Comic Sans MS"/>
                <a:cs typeface="Comic Sans MS"/>
                <a:sym typeface="Comic Sans MS"/>
              </a:rPr>
              <a:t>The karyotype diagram below represents a human female with the genetic disorder known as Turner syndrome. Chromosomal analysis of this karyotype reveals the mutation is a result of</a:t>
            </a:r>
            <a:endParaRPr sz="1800">
              <a:solidFill>
                <a:srgbClr val="000000"/>
              </a:solidFill>
              <a:latin typeface="Comic Sans MS"/>
              <a:ea typeface="Comic Sans MS"/>
              <a:cs typeface="Comic Sans MS"/>
              <a:sym typeface="Comic Sans MS"/>
            </a:endParaRPr>
          </a:p>
          <a:p>
            <a:pPr marL="457200" lvl="0" indent="-342900" rtl="0">
              <a:spcBef>
                <a:spcPts val="640"/>
              </a:spcBef>
              <a:spcAft>
                <a:spcPts val="0"/>
              </a:spcAft>
              <a:buClr>
                <a:srgbClr val="000000"/>
              </a:buClr>
              <a:buSzPts val="1800"/>
              <a:buFont typeface="Comic Sans MS"/>
              <a:buAutoNum type="alphaUcPeriod"/>
            </a:pPr>
            <a:r>
              <a:rPr lang="en-US" sz="1800">
                <a:solidFill>
                  <a:srgbClr val="000000"/>
                </a:solidFill>
                <a:latin typeface="Comic Sans MS"/>
                <a:ea typeface="Comic Sans MS"/>
                <a:cs typeface="Comic Sans MS"/>
                <a:sym typeface="Comic Sans MS"/>
              </a:rPr>
              <a:t>a missing X chromosome</a:t>
            </a:r>
            <a:endParaRPr sz="1800">
              <a:solidFill>
                <a:srgbClr val="000000"/>
              </a:solidFill>
              <a:latin typeface="Comic Sans MS"/>
              <a:ea typeface="Comic Sans MS"/>
              <a:cs typeface="Comic Sans MS"/>
              <a:sym typeface="Comic Sans MS"/>
            </a:endParaRPr>
          </a:p>
          <a:p>
            <a:pPr marL="457200" lvl="0" indent="-342900" rtl="0">
              <a:spcBef>
                <a:spcPts val="0"/>
              </a:spcBef>
              <a:spcAft>
                <a:spcPts val="0"/>
              </a:spcAft>
              <a:buClr>
                <a:srgbClr val="000000"/>
              </a:buClr>
              <a:buSzPts val="1800"/>
              <a:buFont typeface="Comic Sans MS"/>
              <a:buAutoNum type="alphaUcPeriod"/>
            </a:pPr>
            <a:r>
              <a:rPr lang="en-US" sz="1800">
                <a:solidFill>
                  <a:srgbClr val="000000"/>
                </a:solidFill>
                <a:latin typeface="Comic Sans MS"/>
                <a:ea typeface="Comic Sans MS"/>
                <a:cs typeface="Comic Sans MS"/>
                <a:sym typeface="Comic Sans MS"/>
              </a:rPr>
              <a:t>a missing Y chromosome</a:t>
            </a:r>
            <a:endParaRPr sz="1800">
              <a:solidFill>
                <a:srgbClr val="000000"/>
              </a:solidFill>
              <a:latin typeface="Comic Sans MS"/>
              <a:ea typeface="Comic Sans MS"/>
              <a:cs typeface="Comic Sans MS"/>
              <a:sym typeface="Comic Sans MS"/>
            </a:endParaRPr>
          </a:p>
          <a:p>
            <a:pPr marL="457200" lvl="0" indent="-342900" rtl="0">
              <a:spcBef>
                <a:spcPts val="0"/>
              </a:spcBef>
              <a:spcAft>
                <a:spcPts val="0"/>
              </a:spcAft>
              <a:buClr>
                <a:srgbClr val="000000"/>
              </a:buClr>
              <a:buSzPts val="1800"/>
              <a:buFont typeface="Comic Sans MS"/>
              <a:buAutoNum type="alphaUcPeriod"/>
            </a:pPr>
            <a:r>
              <a:rPr lang="en-US" sz="1800">
                <a:solidFill>
                  <a:srgbClr val="000000"/>
                </a:solidFill>
                <a:latin typeface="Comic Sans MS"/>
                <a:ea typeface="Comic Sans MS"/>
                <a:cs typeface="Comic Sans MS"/>
                <a:sym typeface="Comic Sans MS"/>
              </a:rPr>
              <a:t>an extra 21 chromosome.</a:t>
            </a:r>
            <a:endParaRPr sz="1800">
              <a:solidFill>
                <a:srgbClr val="000000"/>
              </a:solidFill>
              <a:latin typeface="Comic Sans MS"/>
              <a:ea typeface="Comic Sans MS"/>
              <a:cs typeface="Comic Sans MS"/>
              <a:sym typeface="Comic Sans MS"/>
            </a:endParaRPr>
          </a:p>
          <a:p>
            <a:pPr marL="457200" lvl="0" indent="-342900" rtl="0">
              <a:spcBef>
                <a:spcPts val="0"/>
              </a:spcBef>
              <a:spcAft>
                <a:spcPts val="0"/>
              </a:spcAft>
              <a:buClr>
                <a:srgbClr val="000000"/>
              </a:buClr>
              <a:buSzPts val="1800"/>
              <a:buFont typeface="Comic Sans MS"/>
              <a:buAutoNum type="alphaUcPeriod"/>
            </a:pPr>
            <a:r>
              <a:rPr lang="en-US" sz="1800">
                <a:solidFill>
                  <a:srgbClr val="000000"/>
                </a:solidFill>
                <a:latin typeface="Comic Sans MS"/>
                <a:ea typeface="Comic Sans MS"/>
                <a:cs typeface="Comic Sans MS"/>
                <a:sym typeface="Comic Sans MS"/>
              </a:rPr>
              <a:t>missing chromosome #9</a:t>
            </a:r>
            <a:endParaRPr sz="1800">
              <a:solidFill>
                <a:srgbClr val="000000"/>
              </a:solidFill>
              <a:latin typeface="Comic Sans MS"/>
              <a:ea typeface="Comic Sans MS"/>
              <a:cs typeface="Comic Sans MS"/>
              <a:sym typeface="Comic Sans MS"/>
            </a:endParaRPr>
          </a:p>
        </p:txBody>
      </p:sp>
      <p:pic>
        <p:nvPicPr>
          <p:cNvPr id="1020" name="Shape 1020"/>
          <p:cNvPicPr preferRelativeResize="0"/>
          <p:nvPr/>
        </p:nvPicPr>
        <p:blipFill>
          <a:blip r:embed="rId3">
            <a:alphaModFix/>
          </a:blip>
          <a:stretch>
            <a:fillRect/>
          </a:stretch>
        </p:blipFill>
        <p:spPr>
          <a:xfrm>
            <a:off x="922600" y="722700"/>
            <a:ext cx="7150150" cy="3136850"/>
          </a:xfrm>
          <a:prstGeom prst="rect">
            <a:avLst/>
          </a:prstGeom>
          <a:noFill/>
          <a:ln>
            <a:noFill/>
          </a:ln>
        </p:spPr>
      </p:pic>
      <p:sp>
        <p:nvSpPr>
          <p:cNvPr id="1021" name="Shape 1021"/>
          <p:cNvSpPr/>
          <p:nvPr/>
        </p:nvSpPr>
        <p:spPr>
          <a:xfrm>
            <a:off x="138300" y="4966675"/>
            <a:ext cx="318900" cy="276600"/>
          </a:xfrm>
          <a:prstGeom prst="rightArrow">
            <a:avLst>
              <a:gd name="adj1" fmla="val 50000"/>
              <a:gd name="adj2" fmla="val 48553"/>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1"/>
                                        </p:tgtEl>
                                        <p:attrNameLst>
                                          <p:attrName>style.visibility</p:attrName>
                                        </p:attrNameLst>
                                      </p:cBhvr>
                                      <p:to>
                                        <p:strVal val="visible"/>
                                      </p:to>
                                    </p:set>
                                    <p:animEffect transition="in" filter="fade">
                                      <p:cBhvr>
                                        <p:cTn id="7" dur="1"/>
                                        <p:tgtEl>
                                          <p:spTgt spid="1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3281</Words>
  <Application>Microsoft Macintosh PowerPoint</Application>
  <PresentationFormat>On-screen Show (4:3)</PresentationFormat>
  <Paragraphs>659</Paragraphs>
  <Slides>90</Slides>
  <Notes>90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90</vt:i4>
      </vt:variant>
    </vt:vector>
  </HeadingPairs>
  <TitlesOfParts>
    <vt:vector size="103" baseType="lpstr">
      <vt:lpstr>Tahoma</vt:lpstr>
      <vt:lpstr>Times New Roman</vt:lpstr>
      <vt:lpstr>Noto Sans Symbols</vt:lpstr>
      <vt:lpstr>Verdana</vt:lpstr>
      <vt:lpstr>Arial</vt:lpstr>
      <vt:lpstr>Lato</vt:lpstr>
      <vt:lpstr>Comic Sans MS</vt:lpstr>
      <vt:lpstr>Constantia</vt:lpstr>
      <vt:lpstr>Calibri</vt:lpstr>
      <vt:lpstr>Playfair Display</vt:lpstr>
      <vt:lpstr>Open Sans</vt:lpstr>
      <vt:lpstr>Blue &amp; Gold</vt:lpstr>
      <vt:lpstr>Default Design</vt:lpstr>
      <vt:lpstr>Genetics and Heredity</vt:lpstr>
      <vt:lpstr>ENGAGE</vt:lpstr>
      <vt:lpstr>EXPLORE</vt:lpstr>
      <vt:lpstr>Gregor Johann Mendel  (1822 – 1884)</vt:lpstr>
      <vt:lpstr>Mendel’s Peas</vt:lpstr>
      <vt:lpstr>PowerPoint Presentation</vt:lpstr>
      <vt:lpstr>Chromosomes</vt:lpstr>
      <vt:lpstr>PowerPoint Presentation</vt:lpstr>
      <vt:lpstr>PowerPoint Presentation</vt:lpstr>
      <vt:lpstr>PowerPoint Presentation</vt:lpstr>
      <vt:lpstr>PowerPoint Presentation</vt:lpstr>
      <vt:lpstr>PowerPoint Presentation</vt:lpstr>
      <vt:lpstr>PowerPoint Presentation</vt:lpstr>
      <vt:lpstr>Mendel’s Laws</vt:lpstr>
      <vt:lpstr> ELABORATE</vt:lpstr>
      <vt:lpstr>EVALUATE</vt:lpstr>
      <vt:lpstr>EVALUATE</vt:lpstr>
      <vt:lpstr>EVALUATE</vt:lpstr>
      <vt:lpstr>EVALUATE</vt:lpstr>
      <vt:lpstr>ENGAGE</vt:lpstr>
      <vt:lpstr>PowerPoint Presentation</vt:lpstr>
      <vt:lpstr>PowerPoint Presentation</vt:lpstr>
      <vt:lpstr>PowerPoint Presentation</vt:lpstr>
      <vt:lpstr>PowerPoint Presentation</vt:lpstr>
      <vt:lpstr>EXPLORE</vt:lpstr>
      <vt:lpstr>ELABORATE</vt:lpstr>
      <vt:lpstr>EVALUATE</vt:lpstr>
      <vt:lpstr>EVALUATE</vt:lpstr>
      <vt:lpstr>EVALUATE</vt:lpstr>
      <vt:lpstr>ENGAGE</vt:lpstr>
      <vt:lpstr>Incomplete Dominance</vt:lpstr>
      <vt:lpstr>PowerPoint Presentation</vt:lpstr>
      <vt:lpstr>Codominance</vt:lpstr>
      <vt:lpstr>PowerPoint Presentation</vt:lpstr>
      <vt:lpstr>Sex-linked Traits</vt:lpstr>
      <vt:lpstr>Sex-Linked Genes</vt:lpstr>
      <vt:lpstr>PowerPoint Presentation</vt:lpstr>
      <vt:lpstr>Sex-Linked Genes</vt:lpstr>
      <vt:lpstr>EXPLORE</vt:lpstr>
      <vt:lpstr>ELABORATE</vt:lpstr>
      <vt:lpstr>EVALUATE</vt:lpstr>
      <vt:lpstr>EVALUATE</vt:lpstr>
      <vt:lpstr>EVALUATE</vt:lpstr>
      <vt:lpstr>EVALUATE</vt:lpstr>
      <vt:lpstr>ENGAGE</vt:lpstr>
      <vt:lpstr>EXPLORE</vt:lpstr>
      <vt:lpstr>Human Genes - Blood Types</vt:lpstr>
      <vt:lpstr>Blood Types</vt:lpstr>
      <vt:lpstr>ELABORATE</vt:lpstr>
      <vt:lpstr>EVALUATE</vt:lpstr>
      <vt:lpstr>EVALUATE</vt:lpstr>
      <vt:lpstr>EVALUATE</vt:lpstr>
      <vt:lpstr>ENGAGE</vt:lpstr>
      <vt:lpstr>EXPLORE</vt:lpstr>
      <vt:lpstr>PowerPoint Presentation</vt:lpstr>
      <vt:lpstr>Interpreting a Pedigree</vt:lpstr>
      <vt:lpstr>Autosomal Recessive</vt:lpstr>
      <vt:lpstr>Autosomal Dominant</vt:lpstr>
      <vt:lpstr>Sex - Linked Dominant </vt:lpstr>
      <vt:lpstr>Sex - Linked Recessive</vt:lpstr>
      <vt:lpstr>PowerPoint Presentation</vt:lpstr>
      <vt:lpstr>PowerPoint Presentation</vt:lpstr>
      <vt:lpstr>ELABORATE</vt:lpstr>
      <vt:lpstr>EVALUATE</vt:lpstr>
      <vt:lpstr>EVALUATE</vt:lpstr>
      <vt:lpstr>ENGAGE</vt:lpstr>
      <vt:lpstr>Mutations</vt:lpstr>
      <vt:lpstr>PowerPoint Presentation</vt:lpstr>
      <vt:lpstr>PowerPoint Presentation</vt:lpstr>
      <vt:lpstr>PowerPoint Presentation</vt:lpstr>
      <vt:lpstr>Gene Mutations</vt:lpstr>
      <vt:lpstr>PowerPoint Presentation</vt:lpstr>
      <vt:lpstr>Mutations</vt:lpstr>
      <vt:lpstr>PowerPoint Presentation</vt:lpstr>
      <vt:lpstr>EXPLORE</vt:lpstr>
      <vt:lpstr>Autosomal Inheritance Patterns </vt:lpstr>
      <vt:lpstr>PowerPoint Presentation</vt:lpstr>
      <vt:lpstr>How do environmental factors influence genetic traits?</vt:lpstr>
      <vt:lpstr> How do environmental factors influence genetic traits?</vt:lpstr>
      <vt:lpstr>What environmental factors influence genetic traits for disease?</vt:lpstr>
      <vt:lpstr>ELABORATE</vt:lpstr>
      <vt:lpstr>EVALUATE</vt:lpstr>
      <vt:lpstr>EVALUATE</vt:lpstr>
      <vt:lpstr>EVALUATE</vt:lpstr>
      <vt:lpstr>EVALUATE</vt:lpstr>
      <vt:lpstr>ENGAGE</vt:lpstr>
      <vt:lpstr>EXPLORE</vt:lpstr>
      <vt:lpstr>Karyotypes</vt:lpstr>
      <vt:lpstr>ELABORATE</vt:lpstr>
      <vt:lpstr>EVALUATE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and Heredity</dc:title>
  <cp:lastModifiedBy>Microsoft Office User</cp:lastModifiedBy>
  <cp:revision>1</cp:revision>
  <dcterms:modified xsi:type="dcterms:W3CDTF">2018-04-23T19:57:09Z</dcterms:modified>
</cp:coreProperties>
</file>