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 id="2147483669" r:id="rId3"/>
    <p:sldMasterId id="2147483670" r:id="rId4"/>
    <p:sldMasterId id="2147483671" r:id="rId5"/>
    <p:sldMasterId id="2147483672" r:id="rId6"/>
    <p:sldMasterId id="2147483673" r:id="rId7"/>
    <p:sldMasterId id="2147483674" r:id="rId8"/>
  </p:sldMasterIdLst>
  <p:notesMasterIdLst>
    <p:notesMasterId r:id="rId6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105298-0D3F-456D-8644-DD1A34A85124}">
  <a:tblStyle styleId="{28105298-0D3F-456D-8644-DD1A34A8512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577"/>
    <p:restoredTop sz="92574"/>
  </p:normalViewPr>
  <p:slideViewPr>
    <p:cSldViewPr snapToGrid="0">
      <p:cViewPr varScale="1">
        <p:scale>
          <a:sx n="96" d="100"/>
          <a:sy n="96" d="100"/>
        </p:scale>
        <p:origin x="183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notesMaster" Target="notesMasters/notesMaster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13357867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10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4" name="Shape 244"/>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
        <p:nvSpPr>
          <p:cNvPr id="245" name="Shape 245"/>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10</a:t>
            </a:fld>
            <a:endParaRPr/>
          </a:p>
        </p:txBody>
      </p:sp>
    </p:spTree>
    <p:extLst>
      <p:ext uri="{BB962C8B-B14F-4D97-AF65-F5344CB8AC3E}">
        <p14:creationId xmlns:p14="http://schemas.microsoft.com/office/powerpoint/2010/main" val="140811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1" name="Shape 251"/>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15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9" name="Shape 259"/>
          <p:cNvSpPr txBox="1">
            <a:spLocks noGrp="1"/>
          </p:cNvSpPr>
          <p:nvPr>
            <p:ph type="sldNum" idx="12"/>
          </p:nvPr>
        </p:nvSpPr>
        <p:spPr>
          <a:xfrm>
            <a:off x="3970337" y="8829675"/>
            <a:ext cx="3038400" cy="4650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12</a:t>
            </a:fld>
            <a:endParaRPr sz="1400"/>
          </a:p>
        </p:txBody>
      </p:sp>
    </p:spTree>
    <p:extLst>
      <p:ext uri="{BB962C8B-B14F-4D97-AF65-F5344CB8AC3E}">
        <p14:creationId xmlns:p14="http://schemas.microsoft.com/office/powerpoint/2010/main" val="36014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493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2177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2" name="Shape 282"/>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27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788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7" name="Shape 297"/>
          <p:cNvSpPr txBox="1">
            <a:spLocks noGrp="1"/>
          </p:cNvSpPr>
          <p:nvPr>
            <p:ph type="sldNum" idx="12"/>
          </p:nvPr>
        </p:nvSpPr>
        <p:spPr>
          <a:xfrm>
            <a:off x="3970337" y="8829675"/>
            <a:ext cx="3038400" cy="4650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17</a:t>
            </a:fld>
            <a:endParaRPr sz="1400"/>
          </a:p>
        </p:txBody>
      </p:sp>
    </p:spTree>
    <p:extLst>
      <p:ext uri="{BB962C8B-B14F-4D97-AF65-F5344CB8AC3E}">
        <p14:creationId xmlns:p14="http://schemas.microsoft.com/office/powerpoint/2010/main" val="68573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953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78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6" name="Shape 186"/>
          <p:cNvSpPr txBox="1">
            <a:spLocks noGrp="1"/>
          </p:cNvSpPr>
          <p:nvPr>
            <p:ph type="sldNum" idx="12"/>
          </p:nvPr>
        </p:nvSpPr>
        <p:spPr>
          <a:xfrm>
            <a:off x="3970337" y="8829675"/>
            <a:ext cx="3038400" cy="4650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a:t>
            </a:fld>
            <a:endParaRPr sz="1400"/>
          </a:p>
        </p:txBody>
      </p:sp>
    </p:spTree>
    <p:extLst>
      <p:ext uri="{BB962C8B-B14F-4D97-AF65-F5344CB8AC3E}">
        <p14:creationId xmlns:p14="http://schemas.microsoft.com/office/powerpoint/2010/main" val="130298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426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7" name="Shape 327"/>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
        <p:nvSpPr>
          <p:cNvPr id="328" name="Shape 328"/>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21</a:t>
            </a:fld>
            <a:endParaRPr/>
          </a:p>
        </p:txBody>
      </p:sp>
    </p:spTree>
    <p:extLst>
      <p:ext uri="{BB962C8B-B14F-4D97-AF65-F5344CB8AC3E}">
        <p14:creationId xmlns:p14="http://schemas.microsoft.com/office/powerpoint/2010/main" val="439607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742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13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820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575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8" name="Shape 368"/>
          <p:cNvSpPr txBox="1">
            <a:spLocks noGrp="1"/>
          </p:cNvSpPr>
          <p:nvPr>
            <p:ph type="sldNum" idx="12"/>
          </p:nvPr>
        </p:nvSpPr>
        <p:spPr>
          <a:xfrm>
            <a:off x="3970337" y="8829675"/>
            <a:ext cx="3038400" cy="4650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26</a:t>
            </a:fld>
            <a:endParaRPr sz="1400"/>
          </a:p>
        </p:txBody>
      </p:sp>
    </p:spTree>
    <p:extLst>
      <p:ext uri="{BB962C8B-B14F-4D97-AF65-F5344CB8AC3E}">
        <p14:creationId xmlns:p14="http://schemas.microsoft.com/office/powerpoint/2010/main" val="2117862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269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987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54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490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669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132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521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449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582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0" name="Shape 430"/>
          <p:cNvSpPr txBox="1">
            <a:spLocks noGrp="1"/>
          </p:cNvSpPr>
          <p:nvPr>
            <p:ph type="sldNum" idx="12"/>
          </p:nvPr>
        </p:nvSpPr>
        <p:spPr>
          <a:xfrm>
            <a:off x="3970337" y="8829675"/>
            <a:ext cx="3038400" cy="4650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35</a:t>
            </a:fld>
            <a:endParaRPr sz="1400"/>
          </a:p>
        </p:txBody>
      </p:sp>
    </p:spTree>
    <p:extLst>
      <p:ext uri="{BB962C8B-B14F-4D97-AF65-F5344CB8AC3E}">
        <p14:creationId xmlns:p14="http://schemas.microsoft.com/office/powerpoint/2010/main" val="116868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701675" y="4416425"/>
            <a:ext cx="5607000" cy="4183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36" name="Shape 436"/>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9817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701675" y="4416425"/>
            <a:ext cx="5607000" cy="4183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43" name="Shape 443"/>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930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38</a:t>
            </a:fld>
            <a:endParaRPr/>
          </a:p>
        </p:txBody>
      </p:sp>
      <p:sp>
        <p:nvSpPr>
          <p:cNvPr id="451" name="Shape 45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2" name="Shape 452"/>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381531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39</a:t>
            </a:fld>
            <a:endParaRPr/>
          </a:p>
        </p:txBody>
      </p:sp>
      <p:sp>
        <p:nvSpPr>
          <p:cNvPr id="464" name="Shape 464"/>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5" name="Shape 465"/>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655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972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3" name="Shape 473"/>
          <p:cNvSpPr txBox="1">
            <a:spLocks noGrp="1"/>
          </p:cNvSpPr>
          <p:nvPr>
            <p:ph type="sldNum" idx="12"/>
          </p:nvPr>
        </p:nvSpPr>
        <p:spPr>
          <a:xfrm>
            <a:off x="3970337" y="8829675"/>
            <a:ext cx="3038400" cy="4650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40</a:t>
            </a:fld>
            <a:endParaRPr sz="1400"/>
          </a:p>
        </p:txBody>
      </p:sp>
    </p:spTree>
    <p:extLst>
      <p:ext uri="{BB962C8B-B14F-4D97-AF65-F5344CB8AC3E}">
        <p14:creationId xmlns:p14="http://schemas.microsoft.com/office/powerpoint/2010/main" val="684555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78" name="Shape 478"/>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374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971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593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02" name="Shape 502"/>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97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13" name="Shape 513"/>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5498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20" name="Shape 520"/>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846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29" name="Shape 529"/>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6630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37" name="Shape 537"/>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0213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45" name="Shape 545"/>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33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7225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Shape 55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8937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59" name="Shape 559"/>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295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66" name="Shape 566"/>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665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78" name="Shape 578"/>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2307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84" name="Shape 584"/>
          <p:cNvSpPr>
            <a:spLocks noGrp="1" noRot="1" noChangeAspect="1"/>
          </p:cNvSpPr>
          <p:nvPr>
            <p:ph type="sldImg" idx="2"/>
          </p:nvPr>
        </p:nvSpPr>
        <p:spPr>
          <a:xfrm>
            <a:off x="1168630" y="697230"/>
            <a:ext cx="46740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5659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6237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725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7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22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4802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 name="Shape 236"/>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
        <p:nvSpPr>
          <p:cNvPr id="237" name="Shape 237"/>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9</a:t>
            </a:fld>
            <a:endParaRPr/>
          </a:p>
        </p:txBody>
      </p:sp>
    </p:spTree>
    <p:extLst>
      <p:ext uri="{BB962C8B-B14F-4D97-AF65-F5344CB8AC3E}">
        <p14:creationId xmlns:p14="http://schemas.microsoft.com/office/powerpoint/2010/main" val="144059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119697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8" name="Shape 18"/>
          <p:cNvSpPr txBox="1">
            <a:spLocks noGrp="1"/>
          </p:cNvSpPr>
          <p:nvPr>
            <p:ph type="subTitle" idx="1"/>
          </p:nvPr>
        </p:nvSpPr>
        <p:spPr>
          <a:xfrm>
            <a:off x="1371600" y="295275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Shape 1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2" name="Shape 122"/>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9" name="Shape 129"/>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6" name="Shape 13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Shape 14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1" name="Shape 15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Shape 1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0" name="Shape 16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7" name="Shape 167"/>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3" name="Shape 17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0" name="Shape 30"/>
          <p:cNvSpPr txBox="1">
            <a:spLocks noGrp="1"/>
          </p:cNvSpPr>
          <p:nvPr>
            <p:ph type="body" idx="1"/>
          </p:nvPr>
        </p:nvSpPr>
        <p:spPr>
          <a:xfrm>
            <a:off x="457200" y="1600200"/>
            <a:ext cx="8229600" cy="37004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31" name="Shape 3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0"/>
        <p:cNvGrpSpPr/>
        <p:nvPr/>
      </p:nvGrpSpPr>
      <p:grpSpPr>
        <a:xfrm>
          <a:off x="0" y="0"/>
          <a:ext cx="0" cy="0"/>
          <a:chOff x="0" y="0"/>
          <a:chExt cx="0" cy="0"/>
        </a:xfrm>
      </p:grpSpPr>
      <p:sp>
        <p:nvSpPr>
          <p:cNvPr id="41" name="Shape 4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44"/>
        <p:cNvGrpSpPr/>
        <p:nvPr/>
      </p:nvGrpSpPr>
      <p:grpSpPr>
        <a:xfrm>
          <a:off x="0" y="0"/>
          <a:ext cx="0" cy="0"/>
          <a:chOff x="0" y="0"/>
          <a:chExt cx="0" cy="0"/>
        </a:xfrm>
      </p:grpSpPr>
      <p:sp>
        <p:nvSpPr>
          <p:cNvPr id="45" name="Shape 45"/>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Text, and Content" type="txAndObj">
  <p:cSld name="TEXT_AND_OBJEC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56" name="Shape 56"/>
          <p:cNvSpPr txBox="1">
            <a:spLocks noGrp="1"/>
          </p:cNvSpPr>
          <p:nvPr>
            <p:ph type="body" idx="1"/>
          </p:nvPr>
        </p:nvSpPr>
        <p:spPr>
          <a:xfrm>
            <a:off x="457200" y="1600200"/>
            <a:ext cx="4038600" cy="37004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4648200" y="1600200"/>
            <a:ext cx="4038600" cy="37004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8" name="Shape 5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9" name="Shape 69"/>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70" name="Shape 70"/>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71" name="Shape 71"/>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72" name="Shape 72"/>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84" name="Shape 84"/>
          <p:cNvSpPr txBox="1">
            <a:spLocks noGrp="1"/>
          </p:cNvSpPr>
          <p:nvPr>
            <p:ph type="body" idx="1"/>
          </p:nvPr>
        </p:nvSpPr>
        <p:spPr>
          <a:xfrm>
            <a:off x="457200" y="1600200"/>
            <a:ext cx="4038600" cy="37004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body" idx="2"/>
          </p:nvPr>
        </p:nvSpPr>
        <p:spPr>
          <a:xfrm>
            <a:off x="4648200" y="1600200"/>
            <a:ext cx="4038600" cy="37004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86" name="Shape 86"/>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Content and Text" type="objAndTx">
  <p:cSld name="OBJECT_AND_TEX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97" name="Shape 97"/>
          <p:cNvSpPr txBox="1">
            <a:spLocks noGrp="1"/>
          </p:cNvSpPr>
          <p:nvPr>
            <p:ph type="body" idx="1"/>
          </p:nvPr>
        </p:nvSpPr>
        <p:spPr>
          <a:xfrm>
            <a:off x="457200" y="1600200"/>
            <a:ext cx="4038600" cy="3700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98" name="Shape 98"/>
          <p:cNvSpPr txBox="1">
            <a:spLocks noGrp="1"/>
          </p:cNvSpPr>
          <p:nvPr>
            <p:ph type="body" idx="2"/>
          </p:nvPr>
        </p:nvSpPr>
        <p:spPr>
          <a:xfrm>
            <a:off x="4648200" y="1600200"/>
            <a:ext cx="4038600" cy="3700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99" name="Shape 99"/>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0" name="Shape 1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8.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9"/>
        <p:cNvGrpSpPr/>
        <p:nvPr/>
      </p:nvGrpSpPr>
      <p:grpSpPr>
        <a:xfrm>
          <a:off x="0" y="0"/>
          <a:ext cx="0" cy="0"/>
          <a:chOff x="0" y="0"/>
          <a:chExt cx="0" cy="0"/>
        </a:xfrm>
      </p:grpSpPr>
      <p:pic>
        <p:nvPicPr>
          <p:cNvPr id="10" name="Shape 10" descr="jellyfis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7462"/>
            <a:ext cx="9144000" cy="6840537"/>
          </a:xfrm>
          <a:prstGeom prst="rect">
            <a:avLst/>
          </a:prstGeom>
          <a:noFill/>
          <a:ln>
            <a:noFill/>
          </a:ln>
        </p:spPr>
      </p:pic>
      <p:sp>
        <p:nvSpPr>
          <p:cNvPr id="11" name="Shape 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37004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 name="Shape 13"/>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37004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600200"/>
            <a:ext cx="8229600" cy="37004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50" name="Shape 50"/>
          <p:cNvSpPr txBox="1">
            <a:spLocks noGrp="1"/>
          </p:cNvSpPr>
          <p:nvPr>
            <p:ph type="body" idx="1"/>
          </p:nvPr>
        </p:nvSpPr>
        <p:spPr>
          <a:xfrm>
            <a:off x="457200" y="1600200"/>
            <a:ext cx="8229600" cy="37004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3" name="Shape 63"/>
          <p:cNvSpPr txBox="1">
            <a:spLocks noGrp="1"/>
          </p:cNvSpPr>
          <p:nvPr>
            <p:ph type="body" idx="1"/>
          </p:nvPr>
        </p:nvSpPr>
        <p:spPr>
          <a:xfrm>
            <a:off x="457200" y="1600200"/>
            <a:ext cx="8229600" cy="37004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78" name="Shape 78"/>
          <p:cNvSpPr txBox="1">
            <a:spLocks noGrp="1"/>
          </p:cNvSpPr>
          <p:nvPr>
            <p:ph type="body" idx="1"/>
          </p:nvPr>
        </p:nvSpPr>
        <p:spPr>
          <a:xfrm>
            <a:off x="457200" y="1600200"/>
            <a:ext cx="8229600" cy="37004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91" name="Shape 91"/>
          <p:cNvSpPr txBox="1">
            <a:spLocks noGrp="1"/>
          </p:cNvSpPr>
          <p:nvPr>
            <p:ph type="body" idx="1"/>
          </p:nvPr>
        </p:nvSpPr>
        <p:spPr>
          <a:xfrm>
            <a:off x="457200" y="1600200"/>
            <a:ext cx="8229600" cy="3700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92" name="Shape 92"/>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Shape 1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khFjdmp9sZk" TargetMode="External"/><Relationship Id="rId4"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eg"/><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BgAGCXL8PvM" TargetMode="External"/><Relationship Id="rId4" Type="http://schemas.openxmlformats.org/officeDocument/2006/relationships/hyperlink" Target="https://www.youtube.com/watch?v=GA04xT4OlqU" TargetMode="External"/><Relationship Id="rId5" Type="http://schemas.openxmlformats.org/officeDocument/2006/relationships/hyperlink" Target="https://www.youtube.com/watch?v=vLXiXgUG43E" TargetMode="External"/><Relationship Id="rId6" Type="http://schemas.openxmlformats.org/officeDocument/2006/relationships/image" Target="../media/image41.jp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eg"/><Relationship Id="rId5"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4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46.jp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OhtIenbl6x8" TargetMode="External"/><Relationship Id="rId4" Type="http://schemas.openxmlformats.org/officeDocument/2006/relationships/image" Target="../media/image47.jpg"/><Relationship Id="rId5" Type="http://schemas.openxmlformats.org/officeDocument/2006/relationships/image" Target="../media/image48.png"/><Relationship Id="rId1" Type="http://schemas.openxmlformats.org/officeDocument/2006/relationships/slideLayout" Target="../slideLayouts/slideLayout1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jpdSy8nKpog" TargetMode="External"/><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 Id="rId3"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1" Type="http://schemas.openxmlformats.org/officeDocument/2006/relationships/slideLayout" Target="../slideLayouts/slideLayout1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oSEYfs1V1JY" TargetMode="External"/><Relationship Id="rId4" Type="http://schemas.openxmlformats.org/officeDocument/2006/relationships/image" Target="../media/image61.png"/><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80"/>
        <p:cNvGrpSpPr/>
        <p:nvPr/>
      </p:nvGrpSpPr>
      <p:grpSpPr>
        <a:xfrm>
          <a:off x="0" y="0"/>
          <a:ext cx="0" cy="0"/>
          <a:chOff x="0" y="0"/>
          <a:chExt cx="0" cy="0"/>
        </a:xfrm>
      </p:grpSpPr>
      <p:sp>
        <p:nvSpPr>
          <p:cNvPr id="181" name="Shape 181"/>
          <p:cNvSpPr/>
          <p:nvPr/>
        </p:nvSpPr>
        <p:spPr>
          <a:xfrm>
            <a:off x="907225" y="661200"/>
            <a:ext cx="7403116" cy="1516733"/>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solidFill>
                  <a:srgbClr val="666666"/>
                </a:solidFill>
                <a:latin typeface="Josefin Slab"/>
              </a:rPr>
              <a:t/>
            </a:r>
            <a:br>
              <a:rPr b="1" i="0">
                <a:ln w="9525" cap="flat" cmpd="sng">
                  <a:solidFill>
                    <a:schemeClr val="accent1"/>
                  </a:solidFill>
                  <a:prstDash val="solid"/>
                  <a:round/>
                  <a:headEnd type="none" w="sm" len="sm"/>
                  <a:tailEnd type="none" w="sm" len="sm"/>
                </a:ln>
                <a:solidFill>
                  <a:srgbClr val="666666"/>
                </a:solidFill>
                <a:latin typeface="Josefin Slab"/>
              </a:rPr>
            </a:br>
            <a:r>
              <a:rPr b="1" i="0">
                <a:ln w="9525" cap="flat" cmpd="sng">
                  <a:solidFill>
                    <a:schemeClr val="accent1"/>
                  </a:solidFill>
                  <a:prstDash val="solid"/>
                  <a:round/>
                  <a:headEnd type="none" w="sm" len="sm"/>
                  <a:tailEnd type="none" w="sm" len="sm"/>
                </a:ln>
                <a:solidFill>
                  <a:srgbClr val="666666"/>
                </a:solidFill>
                <a:latin typeface="Josefin Slab"/>
              </a:rPr>
              <a:t>What is Ecology?</a:t>
            </a:r>
          </a:p>
        </p:txBody>
      </p:sp>
      <p:sp>
        <p:nvSpPr>
          <p:cNvPr id="182" name="Shape 182"/>
          <p:cNvSpPr txBox="1">
            <a:spLocks noGrp="1"/>
          </p:cNvSpPr>
          <p:nvPr>
            <p:ph type="subTitle" idx="1"/>
          </p:nvPr>
        </p:nvSpPr>
        <p:spPr>
          <a:xfrm>
            <a:off x="830350" y="2952750"/>
            <a:ext cx="77724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666666"/>
                </a:solidFill>
                <a:latin typeface="Josefin Slab"/>
                <a:ea typeface="Josefin Slab"/>
                <a:cs typeface="Josefin Slab"/>
                <a:sym typeface="Josefin Slab"/>
              </a:rPr>
              <a:t>Bio. 2.1 Analyze the interdependence of living organisms within their environment</a:t>
            </a:r>
            <a:endParaRPr>
              <a:solidFill>
                <a:srgbClr val="666666"/>
              </a:solidFill>
              <a:latin typeface="Josefin Slab"/>
              <a:ea typeface="Josefin Slab"/>
              <a:cs typeface="Josefin Slab"/>
              <a:sym typeface="Josefin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46"/>
        <p:cNvGrpSpPr/>
        <p:nvPr/>
      </p:nvGrpSpPr>
      <p:grpSpPr>
        <a:xfrm>
          <a:off x="0" y="0"/>
          <a:ext cx="0" cy="0"/>
          <a:chOff x="0" y="0"/>
          <a:chExt cx="0" cy="0"/>
        </a:xfrm>
      </p:grpSpPr>
      <p:sp>
        <p:nvSpPr>
          <p:cNvPr id="247" name="Shape 247"/>
          <p:cNvSpPr txBox="1">
            <a:spLocks noGrp="1"/>
          </p:cNvSpPr>
          <p:nvPr>
            <p:ph type="ctrTitle"/>
          </p:nvPr>
        </p:nvSpPr>
        <p:spPr>
          <a:xfrm>
            <a:off x="685800" y="119697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i="0" u="none" strike="noStrike" cap="none">
                <a:solidFill>
                  <a:srgbClr val="666666"/>
                </a:solidFill>
                <a:latin typeface="Josefin Slab"/>
                <a:ea typeface="Josefin Slab"/>
                <a:cs typeface="Josefin Slab"/>
                <a:sym typeface="Josefin Slab"/>
              </a:rPr>
              <a:t>B</a:t>
            </a:r>
            <a:r>
              <a:rPr lang="en-US">
                <a:solidFill>
                  <a:srgbClr val="666666"/>
                </a:solidFill>
                <a:latin typeface="Josefin Slab"/>
                <a:ea typeface="Josefin Slab"/>
                <a:cs typeface="Josefin Slab"/>
                <a:sym typeface="Josefin Slab"/>
              </a:rPr>
              <a:t>IOGEOCHEMICAL CYCLE</a:t>
            </a:r>
            <a:endParaRPr>
              <a:solidFill>
                <a:srgbClr val="666666"/>
              </a:solidFill>
              <a:latin typeface="Josefin Slab"/>
              <a:ea typeface="Josefin Slab"/>
              <a:cs typeface="Josefin Slab"/>
              <a:sym typeface="Josefin Slab"/>
            </a:endParaRPr>
          </a:p>
        </p:txBody>
      </p:sp>
      <p:sp>
        <p:nvSpPr>
          <p:cNvPr id="248" name="Shape 248"/>
          <p:cNvSpPr txBox="1">
            <a:spLocks noGrp="1"/>
          </p:cNvSpPr>
          <p:nvPr>
            <p:ph type="subTitle" idx="1"/>
          </p:nvPr>
        </p:nvSpPr>
        <p:spPr>
          <a:xfrm>
            <a:off x="1371600" y="2667000"/>
            <a:ext cx="6400800" cy="20382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1"/>
              </a:buClr>
              <a:buSzPts val="2800"/>
              <a:buFont typeface="Comic Sans MS"/>
              <a:buNone/>
            </a:pPr>
            <a:r>
              <a:rPr lang="en-US" sz="2800" i="0" u="none">
                <a:solidFill>
                  <a:srgbClr val="666666"/>
                </a:solidFill>
                <a:latin typeface="Josefin Slab"/>
                <a:ea typeface="Josefin Slab"/>
                <a:cs typeface="Josefin Slab"/>
                <a:sym typeface="Josefin Slab"/>
              </a:rPr>
              <a:t>W</a:t>
            </a:r>
            <a:r>
              <a:rPr lang="en-US" sz="2800">
                <a:solidFill>
                  <a:srgbClr val="666666"/>
                </a:solidFill>
                <a:latin typeface="Josefin Slab"/>
                <a:ea typeface="Josefin Slab"/>
                <a:cs typeface="Josefin Slab"/>
                <a:sym typeface="Josefin Slab"/>
              </a:rPr>
              <a:t>ATER CYCLE</a:t>
            </a:r>
            <a:endParaRPr>
              <a:solidFill>
                <a:srgbClr val="666666"/>
              </a:solidFill>
              <a:latin typeface="Josefin Slab"/>
              <a:ea typeface="Josefin Slab"/>
              <a:cs typeface="Josefin Slab"/>
              <a:sym typeface="Josefin Slab"/>
            </a:endParaRPr>
          </a:p>
          <a:p>
            <a:pPr marL="0" marR="0" lvl="0" indent="0" algn="ctr" rtl="0">
              <a:lnSpc>
                <a:spcPct val="80000"/>
              </a:lnSpc>
              <a:spcBef>
                <a:spcPts val="560"/>
              </a:spcBef>
              <a:spcAft>
                <a:spcPts val="0"/>
              </a:spcAft>
              <a:buClr>
                <a:schemeClr val="lt1"/>
              </a:buClr>
              <a:buSzPts val="2800"/>
              <a:buFont typeface="Comic Sans MS"/>
              <a:buNone/>
            </a:pPr>
            <a:r>
              <a:rPr lang="en-US" sz="2800">
                <a:solidFill>
                  <a:srgbClr val="666666"/>
                </a:solidFill>
                <a:latin typeface="Josefin Slab"/>
                <a:ea typeface="Josefin Slab"/>
                <a:cs typeface="Josefin Slab"/>
                <a:sym typeface="Josefin Slab"/>
              </a:rPr>
              <a:t>CARBON CYCLE</a:t>
            </a:r>
            <a:endParaRPr>
              <a:solidFill>
                <a:srgbClr val="666666"/>
              </a:solidFill>
              <a:latin typeface="Josefin Slab"/>
              <a:ea typeface="Josefin Slab"/>
              <a:cs typeface="Josefin Slab"/>
              <a:sym typeface="Josefin Slab"/>
            </a:endParaRPr>
          </a:p>
          <a:p>
            <a:pPr marL="0" marR="0" lvl="0" indent="0" algn="ctr" rtl="0">
              <a:lnSpc>
                <a:spcPct val="80000"/>
              </a:lnSpc>
              <a:spcBef>
                <a:spcPts val="560"/>
              </a:spcBef>
              <a:spcAft>
                <a:spcPts val="0"/>
              </a:spcAft>
              <a:buClr>
                <a:schemeClr val="lt1"/>
              </a:buClr>
              <a:buSzPts val="2800"/>
              <a:buFont typeface="Comic Sans MS"/>
              <a:buNone/>
            </a:pPr>
            <a:r>
              <a:rPr lang="en-US" sz="2800" i="0" u="none">
                <a:solidFill>
                  <a:srgbClr val="666666"/>
                </a:solidFill>
                <a:latin typeface="Josefin Slab"/>
                <a:ea typeface="Josefin Slab"/>
                <a:cs typeface="Josefin Slab"/>
                <a:sym typeface="Josefin Slab"/>
              </a:rPr>
              <a:t>N</a:t>
            </a:r>
            <a:r>
              <a:rPr lang="en-US" sz="2800">
                <a:solidFill>
                  <a:srgbClr val="666666"/>
                </a:solidFill>
                <a:latin typeface="Josefin Slab"/>
                <a:ea typeface="Josefin Slab"/>
                <a:cs typeface="Josefin Slab"/>
                <a:sym typeface="Josefin Slab"/>
              </a:rPr>
              <a:t>ITROGEN CYCLE</a:t>
            </a:r>
            <a:endParaRPr>
              <a:solidFill>
                <a:srgbClr val="666666"/>
              </a:solidFill>
              <a:latin typeface="Josefin Slab"/>
              <a:ea typeface="Josefin Slab"/>
              <a:cs typeface="Josefin Slab"/>
              <a:sym typeface="Josefin Slab"/>
            </a:endParaRPr>
          </a:p>
          <a:p>
            <a:pPr marL="0" marR="0" lvl="0" indent="0" algn="ctr" rtl="0">
              <a:lnSpc>
                <a:spcPct val="80000"/>
              </a:lnSpc>
              <a:spcBef>
                <a:spcPts val="560"/>
              </a:spcBef>
              <a:spcAft>
                <a:spcPts val="0"/>
              </a:spcAft>
              <a:buClr>
                <a:schemeClr val="lt1"/>
              </a:buClr>
              <a:buSzPts val="2800"/>
              <a:buFont typeface="Comic Sans MS"/>
              <a:buNone/>
            </a:pPr>
            <a:r>
              <a:rPr lang="en-US" sz="2800">
                <a:solidFill>
                  <a:srgbClr val="666666"/>
                </a:solidFill>
                <a:latin typeface="Josefin Slab"/>
                <a:ea typeface="Josefin Slab"/>
                <a:cs typeface="Josefin Slab"/>
                <a:sym typeface="Josefin Slab"/>
              </a:rPr>
              <a:t>PHOSPHOROUS CYCLE</a:t>
            </a:r>
            <a:endParaRPr>
              <a:solidFill>
                <a:srgbClr val="666666"/>
              </a:solidFill>
              <a:latin typeface="Josefin Slab"/>
              <a:ea typeface="Josefin Slab"/>
              <a:cs typeface="Josefin Slab"/>
              <a:sym typeface="Josefin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i="0" u="none" strike="noStrike" cap="none">
                <a:solidFill>
                  <a:srgbClr val="666666"/>
                </a:solidFill>
                <a:latin typeface="Josefin Slab"/>
                <a:ea typeface="Josefin Slab"/>
                <a:cs typeface="Josefin Slab"/>
                <a:sym typeface="Josefin Slab"/>
              </a:rPr>
              <a:t>W</a:t>
            </a:r>
            <a:r>
              <a:rPr lang="en-US">
                <a:solidFill>
                  <a:srgbClr val="666666"/>
                </a:solidFill>
                <a:latin typeface="Josefin Slab"/>
                <a:ea typeface="Josefin Slab"/>
                <a:cs typeface="Josefin Slab"/>
                <a:sym typeface="Josefin Slab"/>
              </a:rPr>
              <a:t>ATER CYCLE</a:t>
            </a:r>
            <a:r>
              <a:rPr lang="en-US" sz="4400" i="0" u="none" strike="noStrike" cap="none">
                <a:solidFill>
                  <a:schemeClr val="dk1"/>
                </a:solidFill>
                <a:latin typeface="Josefin Slab"/>
                <a:ea typeface="Josefin Slab"/>
                <a:cs typeface="Josefin Slab"/>
                <a:sym typeface="Josefin Slab"/>
              </a:rPr>
              <a:t> </a:t>
            </a:r>
            <a:endParaRPr sz="4400" i="0" u="none" strike="noStrike" cap="none">
              <a:solidFill>
                <a:schemeClr val="dk1"/>
              </a:solidFill>
              <a:latin typeface="Josefin Slab"/>
              <a:ea typeface="Josefin Slab"/>
              <a:cs typeface="Josefin Slab"/>
              <a:sym typeface="Josefin Slab"/>
            </a:endParaRPr>
          </a:p>
        </p:txBody>
      </p:sp>
      <p:pic>
        <p:nvPicPr>
          <p:cNvPr id="254" name="Shape 254" descr="Water cycle 2.gif"/>
          <p:cNvPicPr preferRelativeResize="0">
            <a:picLocks noGrp="1"/>
          </p:cNvPicPr>
          <p:nvPr>
            <p:ph type="body" idx="1"/>
          </p:nvPr>
        </p:nvPicPr>
        <p:blipFill rotWithShape="1">
          <a:blip r:embed="rId3">
            <a:alphaModFix/>
          </a:blip>
          <a:srcRect/>
          <a:stretch/>
        </p:blipFill>
        <p:spPr>
          <a:xfrm>
            <a:off x="385500" y="1337900"/>
            <a:ext cx="4186500" cy="5028000"/>
          </a:xfrm>
          <a:prstGeom prst="rect">
            <a:avLst/>
          </a:prstGeom>
          <a:noFill/>
          <a:ln>
            <a:noFill/>
          </a:ln>
        </p:spPr>
      </p:pic>
      <p:sp>
        <p:nvSpPr>
          <p:cNvPr id="255" name="Shape 255"/>
          <p:cNvSpPr txBox="1"/>
          <p:nvPr/>
        </p:nvSpPr>
        <p:spPr>
          <a:xfrm>
            <a:off x="4705275" y="1184000"/>
            <a:ext cx="4305600" cy="5181900"/>
          </a:xfrm>
          <a:prstGeom prst="rect">
            <a:avLst/>
          </a:prstGeom>
          <a:noFill/>
          <a:ln>
            <a:noFill/>
          </a:ln>
        </p:spPr>
        <p:txBody>
          <a:bodyPr spcFirstLastPara="1" wrap="square" lIns="91425" tIns="91425" rIns="91425" bIns="91425" anchor="ctr" anchorCtr="0">
            <a:noAutofit/>
          </a:bodyPr>
          <a:lstStyle/>
          <a:p>
            <a:pPr marL="342900" lvl="0" indent="-284480" rtl="0">
              <a:lnSpc>
                <a:spcPct val="90000"/>
              </a:lnSpc>
              <a:spcBef>
                <a:spcPts val="0"/>
              </a:spcBef>
              <a:spcAft>
                <a:spcPts val="0"/>
              </a:spcAft>
              <a:buClr>
                <a:srgbClr val="666666"/>
              </a:buClr>
              <a:buSzPts val="1800"/>
              <a:buChar char="•"/>
            </a:pPr>
            <a:r>
              <a:rPr lang="en-US" sz="1800" b="1">
                <a:solidFill>
                  <a:srgbClr val="666666"/>
                </a:solidFill>
                <a:latin typeface="Josefin Slab"/>
                <a:ea typeface="Josefin Slab"/>
                <a:cs typeface="Josefin Slab"/>
                <a:sym typeface="Josefin Slab"/>
              </a:rPr>
              <a:t>Precipitation: </a:t>
            </a:r>
            <a:r>
              <a:rPr lang="en-US" sz="1800">
                <a:solidFill>
                  <a:srgbClr val="666666"/>
                </a:solidFill>
                <a:latin typeface="Josefin Slab"/>
                <a:ea typeface="Josefin Slab"/>
                <a:cs typeface="Josefin Slab"/>
                <a:sym typeface="Josefin Slab"/>
              </a:rPr>
              <a:t>water moves from atmosphere to Earth’s surface</a:t>
            </a:r>
            <a:endParaRPr sz="1800">
              <a:solidFill>
                <a:srgbClr val="666666"/>
              </a:solidFill>
              <a:latin typeface="Josefin Slab"/>
              <a:ea typeface="Josefin Slab"/>
              <a:cs typeface="Josefin Slab"/>
              <a:sym typeface="Josefin Slab"/>
            </a:endParaRPr>
          </a:p>
          <a:p>
            <a:pPr marL="342900" lvl="0" indent="-284480" rtl="0">
              <a:lnSpc>
                <a:spcPct val="90000"/>
              </a:lnSpc>
              <a:spcBef>
                <a:spcPts val="544"/>
              </a:spcBef>
              <a:spcAft>
                <a:spcPts val="0"/>
              </a:spcAft>
              <a:buClr>
                <a:srgbClr val="666666"/>
              </a:buClr>
              <a:buSzPts val="1800"/>
              <a:buChar char="•"/>
            </a:pPr>
            <a:r>
              <a:rPr lang="en-US" sz="1800" b="1">
                <a:solidFill>
                  <a:srgbClr val="666666"/>
                </a:solidFill>
                <a:latin typeface="Josefin Slab"/>
                <a:ea typeface="Josefin Slab"/>
                <a:cs typeface="Josefin Slab"/>
                <a:sym typeface="Josefin Slab"/>
              </a:rPr>
              <a:t>Evaporation</a:t>
            </a:r>
            <a:r>
              <a:rPr lang="en-US" sz="1800">
                <a:solidFill>
                  <a:srgbClr val="666666"/>
                </a:solidFill>
                <a:latin typeface="Josefin Slab"/>
                <a:ea typeface="Josefin Slab"/>
                <a:cs typeface="Josefin Slab"/>
                <a:sym typeface="Josefin Slab"/>
              </a:rPr>
              <a:t>: water moves from Earth’s surface to atmosphere</a:t>
            </a:r>
            <a:endParaRPr sz="1800">
              <a:solidFill>
                <a:srgbClr val="666666"/>
              </a:solidFill>
              <a:latin typeface="Josefin Slab"/>
              <a:ea typeface="Josefin Slab"/>
              <a:cs typeface="Josefin Slab"/>
              <a:sym typeface="Josefin Slab"/>
            </a:endParaRPr>
          </a:p>
          <a:p>
            <a:pPr marL="342900" lvl="0" indent="-284480" rtl="0">
              <a:lnSpc>
                <a:spcPct val="90000"/>
              </a:lnSpc>
              <a:spcBef>
                <a:spcPts val="544"/>
              </a:spcBef>
              <a:spcAft>
                <a:spcPts val="0"/>
              </a:spcAft>
              <a:buClr>
                <a:srgbClr val="666666"/>
              </a:buClr>
              <a:buSzPts val="1800"/>
              <a:buChar char="•"/>
            </a:pPr>
            <a:r>
              <a:rPr lang="en-US" sz="1800" b="1">
                <a:solidFill>
                  <a:srgbClr val="666666"/>
                </a:solidFill>
                <a:latin typeface="Josefin Slab"/>
                <a:ea typeface="Josefin Slab"/>
                <a:cs typeface="Josefin Slab"/>
                <a:sym typeface="Josefin Slab"/>
              </a:rPr>
              <a:t>Runoff</a:t>
            </a:r>
            <a:r>
              <a:rPr lang="en-US" sz="1800">
                <a:solidFill>
                  <a:srgbClr val="666666"/>
                </a:solidFill>
                <a:latin typeface="Josefin Slab"/>
                <a:ea typeface="Josefin Slab"/>
                <a:cs typeface="Josefin Slab"/>
                <a:sym typeface="Josefin Slab"/>
              </a:rPr>
              <a:t>: water moves to lowest point, due to gravity</a:t>
            </a:r>
            <a:endParaRPr sz="1800">
              <a:solidFill>
                <a:srgbClr val="666666"/>
              </a:solidFill>
              <a:latin typeface="Josefin Slab"/>
              <a:ea typeface="Josefin Slab"/>
              <a:cs typeface="Josefin Slab"/>
              <a:sym typeface="Josefin Slab"/>
            </a:endParaRPr>
          </a:p>
          <a:p>
            <a:pPr marL="342900" lvl="0" indent="-284480" rtl="0">
              <a:lnSpc>
                <a:spcPct val="90000"/>
              </a:lnSpc>
              <a:spcBef>
                <a:spcPts val="544"/>
              </a:spcBef>
              <a:spcAft>
                <a:spcPts val="0"/>
              </a:spcAft>
              <a:buClr>
                <a:srgbClr val="666666"/>
              </a:buClr>
              <a:buSzPts val="1800"/>
              <a:buChar char="•"/>
            </a:pPr>
            <a:r>
              <a:rPr lang="en-US" sz="1800" b="1">
                <a:solidFill>
                  <a:srgbClr val="666666"/>
                </a:solidFill>
                <a:latin typeface="Josefin Slab"/>
                <a:ea typeface="Josefin Slab"/>
                <a:cs typeface="Josefin Slab"/>
                <a:sym typeface="Josefin Slab"/>
              </a:rPr>
              <a:t>Infiltration</a:t>
            </a:r>
            <a:r>
              <a:rPr lang="en-US" sz="1800">
                <a:solidFill>
                  <a:srgbClr val="666666"/>
                </a:solidFill>
                <a:latin typeface="Josefin Slab"/>
                <a:ea typeface="Josefin Slab"/>
                <a:cs typeface="Josefin Slab"/>
                <a:sym typeface="Josefin Slab"/>
              </a:rPr>
              <a:t>: water seeps through soil to become groundwater</a:t>
            </a:r>
            <a:endParaRPr sz="1800">
              <a:solidFill>
                <a:srgbClr val="666666"/>
              </a:solidFill>
              <a:latin typeface="Josefin Slab"/>
              <a:ea typeface="Josefin Slab"/>
              <a:cs typeface="Josefin Slab"/>
              <a:sym typeface="Josefin Slab"/>
            </a:endParaRPr>
          </a:p>
          <a:p>
            <a:pPr marL="342900" lvl="0" indent="-284480" rtl="0">
              <a:lnSpc>
                <a:spcPct val="90000"/>
              </a:lnSpc>
              <a:spcBef>
                <a:spcPts val="544"/>
              </a:spcBef>
              <a:spcAft>
                <a:spcPts val="0"/>
              </a:spcAft>
              <a:buClr>
                <a:srgbClr val="666666"/>
              </a:buClr>
              <a:buSzPts val="1800"/>
              <a:buChar char="•"/>
            </a:pPr>
            <a:r>
              <a:rPr lang="en-US" sz="1800" b="1">
                <a:solidFill>
                  <a:srgbClr val="666666"/>
                </a:solidFill>
                <a:latin typeface="Josefin Slab"/>
                <a:ea typeface="Josefin Slab"/>
                <a:cs typeface="Josefin Slab"/>
                <a:sym typeface="Josefin Slab"/>
              </a:rPr>
              <a:t>Transpiration</a:t>
            </a:r>
            <a:r>
              <a:rPr lang="en-US" sz="1800">
                <a:solidFill>
                  <a:srgbClr val="666666"/>
                </a:solidFill>
                <a:latin typeface="Josefin Slab"/>
                <a:ea typeface="Josefin Slab"/>
                <a:cs typeface="Josefin Slab"/>
                <a:sym typeface="Josefin Slab"/>
              </a:rPr>
              <a:t>: water evaporates from leaves</a:t>
            </a:r>
            <a:endParaRPr sz="1800">
              <a:solidFill>
                <a:srgbClr val="666666"/>
              </a:solidFill>
              <a:latin typeface="Josefin Slab"/>
              <a:ea typeface="Josefin Slab"/>
              <a:cs typeface="Josefin Slab"/>
              <a:sym typeface="Josefin Slab"/>
            </a:endParaRPr>
          </a:p>
          <a:p>
            <a:pPr marL="342900" lvl="0" indent="-284480" rtl="0">
              <a:lnSpc>
                <a:spcPct val="90000"/>
              </a:lnSpc>
              <a:spcBef>
                <a:spcPts val="544"/>
              </a:spcBef>
              <a:spcAft>
                <a:spcPts val="0"/>
              </a:spcAft>
              <a:buClr>
                <a:srgbClr val="666666"/>
              </a:buClr>
              <a:buSzPts val="1800"/>
              <a:buChar char="•"/>
            </a:pPr>
            <a:r>
              <a:rPr lang="en-US" sz="1800" b="1">
                <a:solidFill>
                  <a:srgbClr val="666666"/>
                </a:solidFill>
                <a:latin typeface="Josefin Slab"/>
                <a:ea typeface="Josefin Slab"/>
                <a:cs typeface="Josefin Slab"/>
                <a:sym typeface="Josefin Slab"/>
              </a:rPr>
              <a:t>Condensation:  </a:t>
            </a:r>
            <a:r>
              <a:rPr lang="en-US" sz="1800">
                <a:solidFill>
                  <a:srgbClr val="666666"/>
                </a:solidFill>
                <a:latin typeface="Josefin Slab"/>
                <a:ea typeface="Josefin Slab"/>
                <a:cs typeface="Josefin Slab"/>
                <a:sym typeface="Josefin Slab"/>
              </a:rPr>
              <a:t>water vapor cools and condenses to form water droplets that make clouds</a:t>
            </a:r>
            <a:endParaRPr sz="1800">
              <a:solidFill>
                <a:srgbClr val="666666"/>
              </a:solidFill>
              <a:latin typeface="Josefin Slab"/>
              <a:ea typeface="Josefin Slab"/>
              <a:cs typeface="Josefin Slab"/>
              <a:sym typeface="Josefin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666666"/>
                </a:solidFill>
                <a:latin typeface="Josefin Slab"/>
                <a:ea typeface="Josefin Slab"/>
                <a:cs typeface="Josefin Slab"/>
                <a:sym typeface="Josefin Slab"/>
              </a:rPr>
              <a:t>CARBON CYCLE</a:t>
            </a:r>
            <a:endParaRPr>
              <a:solidFill>
                <a:srgbClr val="666666"/>
              </a:solidFill>
              <a:latin typeface="Josefin Slab"/>
              <a:ea typeface="Josefin Slab"/>
              <a:cs typeface="Josefin Slab"/>
              <a:sym typeface="Josefin Slab"/>
            </a:endParaRPr>
          </a:p>
        </p:txBody>
      </p:sp>
      <p:sp>
        <p:nvSpPr>
          <p:cNvPr id="262" name="Shape 262"/>
          <p:cNvSpPr txBox="1">
            <a:spLocks noGrp="1"/>
          </p:cNvSpPr>
          <p:nvPr>
            <p:ph type="body" idx="1"/>
          </p:nvPr>
        </p:nvSpPr>
        <p:spPr>
          <a:xfrm>
            <a:off x="457200" y="1600200"/>
            <a:ext cx="4038600" cy="3700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
        <p:nvSpPr>
          <p:cNvPr id="263" name="Shape 263"/>
          <p:cNvSpPr txBox="1">
            <a:spLocks noGrp="1"/>
          </p:cNvSpPr>
          <p:nvPr>
            <p:ph type="body" idx="2"/>
          </p:nvPr>
        </p:nvSpPr>
        <p:spPr>
          <a:xfrm>
            <a:off x="4648200" y="1600200"/>
            <a:ext cx="4038600" cy="3700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264" name="Shape 264" descr="03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 y="1307025"/>
            <a:ext cx="8229600" cy="5231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Comic Sans MS"/>
              <a:buNone/>
            </a:pPr>
            <a:r>
              <a:rPr lang="en-US" sz="4000">
                <a:solidFill>
                  <a:srgbClr val="666666"/>
                </a:solidFill>
                <a:latin typeface="Josefin Slab"/>
                <a:ea typeface="Josefin Slab"/>
                <a:cs typeface="Josefin Slab"/>
                <a:sym typeface="Josefin Slab"/>
              </a:rPr>
              <a:t>CARBON CYCLE</a:t>
            </a:r>
            <a:endParaRPr>
              <a:solidFill>
                <a:srgbClr val="666666"/>
              </a:solidFill>
              <a:latin typeface="Josefin Slab"/>
              <a:ea typeface="Josefin Slab"/>
              <a:cs typeface="Josefin Slab"/>
              <a:sym typeface="Josefin Slab"/>
            </a:endParaRPr>
          </a:p>
        </p:txBody>
      </p:sp>
      <p:sp>
        <p:nvSpPr>
          <p:cNvPr id="270" name="Shape 270"/>
          <p:cNvSpPr txBox="1">
            <a:spLocks noGrp="1"/>
          </p:cNvSpPr>
          <p:nvPr>
            <p:ph type="body" idx="1"/>
          </p:nvPr>
        </p:nvSpPr>
        <p:spPr>
          <a:xfrm>
            <a:off x="5212700" y="1417625"/>
            <a:ext cx="3931500" cy="5254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70000"/>
              </a:lnSpc>
              <a:spcBef>
                <a:spcPts val="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Carbon exists in air, water, and living organisms.</a:t>
            </a:r>
            <a:endParaRPr sz="2400" i="0" u="none" strike="noStrike" cap="none">
              <a:solidFill>
                <a:srgbClr val="666666"/>
              </a:solidFill>
              <a:latin typeface="Josefin Slab"/>
              <a:ea typeface="Josefin Slab"/>
              <a:cs typeface="Josefin Slab"/>
              <a:sym typeface="Josefin Slab"/>
            </a:endParaRPr>
          </a:p>
          <a:p>
            <a:pPr marL="342900" marR="0" lvl="0" indent="-342900" algn="l" rtl="0">
              <a:lnSpc>
                <a:spcPct val="60000"/>
              </a:lnSpc>
              <a:spcBef>
                <a:spcPts val="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Organisms use carbon to make </a:t>
            </a:r>
            <a:r>
              <a:rPr lang="en-US" sz="2400" i="0" strike="noStrike" cap="none">
                <a:solidFill>
                  <a:srgbClr val="666666"/>
                </a:solidFill>
                <a:latin typeface="Josefin Slab"/>
                <a:ea typeface="Josefin Slab"/>
                <a:cs typeface="Josefin Slab"/>
                <a:sym typeface="Josefin Slab"/>
              </a:rPr>
              <a:t>organic compounds</a:t>
            </a:r>
            <a:endParaRPr sz="2400" i="0" strike="noStrike" cap="none">
              <a:solidFill>
                <a:srgbClr val="666666"/>
              </a:solidFill>
              <a:latin typeface="Josefin Slab"/>
              <a:ea typeface="Josefin Slab"/>
              <a:cs typeface="Josefin Slab"/>
              <a:sym typeface="Josefin Slab"/>
            </a:endParaRPr>
          </a:p>
          <a:p>
            <a:pPr marL="342900" marR="0" lvl="0" indent="-342900" algn="l" rtl="0">
              <a:lnSpc>
                <a:spcPct val="60000"/>
              </a:lnSpc>
              <a:spcBef>
                <a:spcPts val="0"/>
              </a:spcBef>
              <a:spcAft>
                <a:spcPts val="0"/>
              </a:spcAft>
              <a:buClr>
                <a:schemeClr val="lt1"/>
              </a:buClr>
              <a:buSzPts val="2400"/>
              <a:buFont typeface="Comic Sans MS"/>
              <a:buNone/>
            </a:pPr>
            <a:r>
              <a:rPr lang="en-US" sz="2400" i="0" u="none" strike="noStrike" cap="none">
                <a:solidFill>
                  <a:srgbClr val="666666"/>
                </a:solidFill>
                <a:latin typeface="Josefin Slab"/>
                <a:ea typeface="Josefin Slab"/>
                <a:cs typeface="Josefin Slab"/>
                <a:sym typeface="Josefin Slab"/>
              </a:rPr>
              <a:t>   (carbohydrates, lipids, proteins, and nucleic acids).</a:t>
            </a:r>
            <a:endParaRPr sz="2400" i="0" u="none" strike="noStrike" cap="none">
              <a:solidFill>
                <a:srgbClr val="666666"/>
              </a:solidFill>
              <a:latin typeface="Josefin Slab"/>
              <a:ea typeface="Josefin Slab"/>
              <a:cs typeface="Josefin Slab"/>
              <a:sym typeface="Josefin Slab"/>
            </a:endParaRPr>
          </a:p>
          <a:p>
            <a:pPr marL="342900" marR="0" lvl="0" indent="-342900" algn="l" rtl="0">
              <a:lnSpc>
                <a:spcPct val="80000"/>
              </a:lnSpc>
              <a:spcBef>
                <a:spcPts val="480"/>
              </a:spcBef>
              <a:spcAft>
                <a:spcPts val="0"/>
              </a:spcAft>
              <a:buClr>
                <a:srgbClr val="666666"/>
              </a:buClr>
              <a:buSzPts val="2400"/>
              <a:buFont typeface="Comic Sans MS"/>
              <a:buChar char="•"/>
            </a:pPr>
            <a:r>
              <a:rPr lang="en-US" sz="2400" i="0" u="none" strike="noStrike" cap="none">
                <a:solidFill>
                  <a:srgbClr val="666666"/>
                </a:solidFill>
                <a:latin typeface="Josefin Slab"/>
                <a:ea typeface="Josefin Slab"/>
                <a:cs typeface="Josefin Slab"/>
                <a:sym typeface="Josefin Slab"/>
              </a:rPr>
              <a:t>Carbon stored in the bodies of organisms as fat, oils, or other molecules, may be </a:t>
            </a:r>
            <a:r>
              <a:rPr lang="en-US" sz="2400" b="1" i="1" u="none" strike="noStrike" cap="none">
                <a:solidFill>
                  <a:srgbClr val="666666"/>
                </a:solidFill>
                <a:latin typeface="Josefin Slab"/>
                <a:ea typeface="Josefin Slab"/>
                <a:cs typeface="Josefin Slab"/>
                <a:sym typeface="Josefin Slab"/>
              </a:rPr>
              <a:t>RELEASED</a:t>
            </a:r>
            <a:r>
              <a:rPr lang="en-US" sz="2400" i="0" u="none" strike="noStrike" cap="none">
                <a:solidFill>
                  <a:srgbClr val="666666"/>
                </a:solidFill>
                <a:latin typeface="Josefin Slab"/>
                <a:ea typeface="Josefin Slab"/>
                <a:cs typeface="Josefin Slab"/>
                <a:sym typeface="Josefin Slab"/>
              </a:rPr>
              <a:t> into the soil or air when the organisms dies.</a:t>
            </a:r>
            <a:endParaRPr>
              <a:solidFill>
                <a:srgbClr val="666666"/>
              </a:solidFill>
              <a:latin typeface="Josefin Slab"/>
              <a:ea typeface="Josefin Slab"/>
              <a:cs typeface="Josefin Slab"/>
              <a:sym typeface="Josefin Slab"/>
            </a:endParaRPr>
          </a:p>
          <a:p>
            <a:pPr marL="342900" marR="0" lvl="0" indent="-190500" algn="l" rtl="0">
              <a:lnSpc>
                <a:spcPct val="60000"/>
              </a:lnSpc>
              <a:spcBef>
                <a:spcPts val="0"/>
              </a:spcBef>
              <a:spcAft>
                <a:spcPts val="0"/>
              </a:spcAft>
              <a:buClr>
                <a:schemeClr val="lt1"/>
              </a:buClr>
              <a:buSzPts val="2400"/>
              <a:buFont typeface="Arial"/>
              <a:buNone/>
            </a:pPr>
            <a:endParaRPr sz="2400" b="0" i="0" u="none" strike="noStrike" cap="none">
              <a:solidFill>
                <a:schemeClr val="lt1"/>
              </a:solidFill>
              <a:latin typeface="Comic Sans MS"/>
              <a:ea typeface="Comic Sans MS"/>
              <a:cs typeface="Comic Sans MS"/>
              <a:sym typeface="Comic Sans MS"/>
            </a:endParaRPr>
          </a:p>
          <a:p>
            <a:pPr marL="342900" marR="0" lvl="0" indent="-342900" algn="l" rtl="0">
              <a:lnSpc>
                <a:spcPct val="60000"/>
              </a:lnSpc>
              <a:spcBef>
                <a:spcPts val="0"/>
              </a:spcBef>
              <a:spcAft>
                <a:spcPts val="0"/>
              </a:spcAft>
              <a:buClr>
                <a:schemeClr val="lt1"/>
              </a:buClr>
              <a:buSzPts val="2400"/>
              <a:buFont typeface="Arial"/>
              <a:buNone/>
            </a:pPr>
            <a:endParaRPr sz="2400" b="0" i="0" u="none" strike="noStrike" cap="none">
              <a:solidFill>
                <a:schemeClr val="lt1"/>
              </a:solidFill>
              <a:latin typeface="Comic Sans MS"/>
              <a:ea typeface="Comic Sans MS"/>
              <a:cs typeface="Comic Sans MS"/>
              <a:sym typeface="Comic Sans MS"/>
            </a:endParaRPr>
          </a:p>
          <a:p>
            <a:pPr marL="342900" marR="0" lvl="0" indent="-342900" algn="l" rtl="0">
              <a:lnSpc>
                <a:spcPct val="70000"/>
              </a:lnSpc>
              <a:spcBef>
                <a:spcPts val="0"/>
              </a:spcBef>
              <a:spcAft>
                <a:spcPts val="0"/>
              </a:spcAft>
              <a:buClr>
                <a:schemeClr val="lt1"/>
              </a:buClr>
              <a:buSzPts val="2400"/>
              <a:buFont typeface="Arial"/>
              <a:buNone/>
            </a:pPr>
            <a:endParaRPr sz="2400" b="0" i="0" u="none" strike="noStrike" cap="none">
              <a:solidFill>
                <a:schemeClr val="lt1"/>
              </a:solidFill>
              <a:latin typeface="Comic Sans MS"/>
              <a:ea typeface="Comic Sans MS"/>
              <a:cs typeface="Comic Sans MS"/>
              <a:sym typeface="Comic Sans MS"/>
            </a:endParaRPr>
          </a:p>
          <a:p>
            <a:pPr marL="342900" marR="0" lvl="0" indent="-190500" algn="l" rtl="0">
              <a:spcBef>
                <a:spcPts val="480"/>
              </a:spcBef>
              <a:spcAft>
                <a:spcPts val="0"/>
              </a:spcAft>
              <a:buClr>
                <a:schemeClr val="lt1"/>
              </a:buClr>
              <a:buSzPts val="2400"/>
              <a:buFont typeface="Arial"/>
              <a:buNone/>
            </a:pPr>
            <a:endParaRPr sz="2400" b="0" i="0" u="none">
              <a:solidFill>
                <a:schemeClr val="lt1"/>
              </a:solidFill>
              <a:latin typeface="Comic Sans MS"/>
              <a:ea typeface="Comic Sans MS"/>
              <a:cs typeface="Comic Sans MS"/>
              <a:sym typeface="Comic Sans MS"/>
            </a:endParaRPr>
          </a:p>
        </p:txBody>
      </p:sp>
      <p:pic>
        <p:nvPicPr>
          <p:cNvPr id="271" name="Shape 271"/>
          <p:cNvPicPr preferRelativeResize="0"/>
          <p:nvPr/>
        </p:nvPicPr>
        <p:blipFill>
          <a:blip r:embed="rId3">
            <a:alphaModFix/>
          </a:blip>
          <a:stretch>
            <a:fillRect/>
          </a:stretch>
        </p:blipFill>
        <p:spPr>
          <a:xfrm>
            <a:off x="292725" y="1417625"/>
            <a:ext cx="4829875" cy="514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75"/>
        <p:cNvGrpSpPr/>
        <p:nvPr/>
      </p:nvGrpSpPr>
      <p:grpSpPr>
        <a:xfrm>
          <a:off x="0" y="0"/>
          <a:ext cx="0" cy="0"/>
          <a:chOff x="0" y="0"/>
          <a:chExt cx="0" cy="0"/>
        </a:xfrm>
      </p:grpSpPr>
      <p:sp>
        <p:nvSpPr>
          <p:cNvPr id="276" name="Shape 276"/>
          <p:cNvSpPr txBox="1">
            <a:spLocks noGrp="1"/>
          </p:cNvSpPr>
          <p:nvPr>
            <p:ph type="title" idx="4294967295"/>
          </p:nvPr>
        </p:nvSpPr>
        <p:spPr>
          <a:xfrm>
            <a:off x="2963700" y="274637"/>
            <a:ext cx="487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Comic Sans MS"/>
              <a:buNone/>
            </a:pPr>
            <a:r>
              <a:rPr lang="en-US" sz="4000">
                <a:solidFill>
                  <a:srgbClr val="666666"/>
                </a:solidFill>
                <a:latin typeface="Josefin Slab"/>
                <a:ea typeface="Josefin Slab"/>
                <a:cs typeface="Josefin Slab"/>
                <a:sym typeface="Josefin Slab"/>
              </a:rPr>
              <a:t>CARBON CYCLE</a:t>
            </a:r>
            <a:endParaRPr>
              <a:solidFill>
                <a:srgbClr val="666666"/>
              </a:solidFill>
              <a:latin typeface="Josefin Slab"/>
              <a:ea typeface="Josefin Slab"/>
              <a:cs typeface="Josefin Slab"/>
              <a:sym typeface="Josefin Slab"/>
            </a:endParaRPr>
          </a:p>
        </p:txBody>
      </p:sp>
      <p:sp>
        <p:nvSpPr>
          <p:cNvPr id="277" name="Shape 277"/>
          <p:cNvSpPr txBox="1">
            <a:spLocks noGrp="1"/>
          </p:cNvSpPr>
          <p:nvPr>
            <p:ph type="body" idx="4294967295"/>
          </p:nvPr>
        </p:nvSpPr>
        <p:spPr>
          <a:xfrm>
            <a:off x="457200" y="1600200"/>
            <a:ext cx="8229600" cy="37004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Plants (</a:t>
            </a:r>
            <a:r>
              <a:rPr lang="en-US" sz="2400">
                <a:solidFill>
                  <a:srgbClr val="666666"/>
                </a:solidFill>
                <a:latin typeface="Josefin Slab"/>
                <a:ea typeface="Josefin Slab"/>
                <a:cs typeface="Josefin Slab"/>
                <a:sym typeface="Josefin Slab"/>
              </a:rPr>
              <a:t>photosynthesis) </a:t>
            </a:r>
            <a:r>
              <a:rPr lang="en-US" sz="2400" i="0" u="none">
                <a:solidFill>
                  <a:srgbClr val="666666"/>
                </a:solidFill>
                <a:latin typeface="Josefin Slab"/>
                <a:ea typeface="Josefin Slab"/>
                <a:cs typeface="Josefin Slab"/>
                <a:sym typeface="Josefin Slab"/>
              </a:rPr>
              <a:t>and the ocean help </a:t>
            </a:r>
            <a:r>
              <a:rPr lang="en-US" sz="2400" b="1" i="1" u="none">
                <a:solidFill>
                  <a:srgbClr val="666666"/>
                </a:solidFill>
                <a:latin typeface="Josefin Slab"/>
                <a:ea typeface="Josefin Slab"/>
                <a:cs typeface="Josefin Slab"/>
                <a:sym typeface="Josefin Slab"/>
              </a:rPr>
              <a:t>DECREASE</a:t>
            </a:r>
            <a:r>
              <a:rPr lang="en-US" sz="2400" i="0" u="none">
                <a:solidFill>
                  <a:srgbClr val="666666"/>
                </a:solidFill>
                <a:latin typeface="Josefin Slab"/>
                <a:ea typeface="Josefin Slab"/>
                <a:cs typeface="Josefin Slab"/>
                <a:sym typeface="Josefin Slab"/>
              </a:rPr>
              <a:t> the amount of carbon in the atmosphere. </a:t>
            </a:r>
            <a:endParaRPr sz="2400">
              <a:solidFill>
                <a:srgbClr val="666666"/>
              </a:solidFill>
              <a:latin typeface="Josefin Slab"/>
              <a:ea typeface="Josefin Slab"/>
              <a:cs typeface="Josefin Slab"/>
              <a:sym typeface="Josefin Slab"/>
            </a:endParaRPr>
          </a:p>
          <a:p>
            <a:pPr marL="342900" marR="0" lvl="0" indent="-342900" algn="l" rtl="0">
              <a:lnSpc>
                <a:spcPct val="90000"/>
              </a:lnSpc>
              <a:spcBef>
                <a:spcPts val="48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Cellular respiration, decomposition, combustion (burning of fossil fuels), </a:t>
            </a:r>
            <a:r>
              <a:rPr lang="en-US" sz="2400" i="0">
                <a:solidFill>
                  <a:srgbClr val="666666"/>
                </a:solidFill>
                <a:latin typeface="Josefin Slab"/>
                <a:ea typeface="Josefin Slab"/>
                <a:cs typeface="Josefin Slab"/>
                <a:sym typeface="Josefin Slab"/>
              </a:rPr>
              <a:t>volcanic activity,</a:t>
            </a:r>
            <a:r>
              <a:rPr lang="en-US" sz="2400" i="0" u="none">
                <a:solidFill>
                  <a:srgbClr val="666666"/>
                </a:solidFill>
                <a:latin typeface="Josefin Slab"/>
                <a:ea typeface="Josefin Slab"/>
                <a:cs typeface="Josefin Slab"/>
                <a:sym typeface="Josefin Slab"/>
              </a:rPr>
              <a:t> deforestation, and erosion </a:t>
            </a:r>
            <a:r>
              <a:rPr lang="en-US" sz="2400" b="1" i="1" u="none">
                <a:solidFill>
                  <a:srgbClr val="666666"/>
                </a:solidFill>
                <a:latin typeface="Josefin Slab"/>
                <a:ea typeface="Josefin Slab"/>
                <a:cs typeface="Josefin Slab"/>
                <a:sym typeface="Josefin Slab"/>
              </a:rPr>
              <a:t>RELEASE</a:t>
            </a:r>
            <a:r>
              <a:rPr lang="en-US" sz="2400" b="1" i="0" u="none">
                <a:solidFill>
                  <a:srgbClr val="666666"/>
                </a:solidFill>
                <a:latin typeface="Josefin Slab"/>
                <a:ea typeface="Josefin Slab"/>
                <a:cs typeface="Josefin Slab"/>
                <a:sym typeface="Josefin Slab"/>
              </a:rPr>
              <a:t> </a:t>
            </a:r>
            <a:r>
              <a:rPr lang="en-US" sz="2400" i="0" u="none">
                <a:solidFill>
                  <a:srgbClr val="666666"/>
                </a:solidFill>
                <a:latin typeface="Josefin Slab"/>
                <a:ea typeface="Josefin Slab"/>
                <a:cs typeface="Josefin Slab"/>
                <a:sym typeface="Josefin Slab"/>
              </a:rPr>
              <a:t>carbon dioxide.</a:t>
            </a:r>
            <a:endParaRPr sz="2400">
              <a:solidFill>
                <a:srgbClr val="666666"/>
              </a:solidFill>
              <a:latin typeface="Josefin Slab"/>
              <a:ea typeface="Josefin Slab"/>
              <a:cs typeface="Josefin Slab"/>
              <a:sym typeface="Josefin Slab"/>
            </a:endParaRPr>
          </a:p>
          <a:p>
            <a:pPr marL="342900" lvl="0" indent="-342900" rtl="0">
              <a:spcBef>
                <a:spcPts val="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Burning of fossil fuels leads to increased levels of carbon dioxide in the atmosphere. Carbon dioxide is a greenhouse gas, which effectively retains heat, increasing global temperatures.</a:t>
            </a:r>
            <a:endParaRPr sz="2400">
              <a:solidFill>
                <a:srgbClr val="666666"/>
              </a:solidFill>
              <a:latin typeface="Josefin Slab"/>
              <a:ea typeface="Josefin Slab"/>
              <a:cs typeface="Josefin Slab"/>
              <a:sym typeface="Josefin Slab"/>
            </a:endParaRPr>
          </a:p>
          <a:p>
            <a:pPr marL="342900" lvl="0" indent="-342900" rtl="0">
              <a:spcBef>
                <a:spcPts val="64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Therefore, </a:t>
            </a:r>
            <a:r>
              <a:rPr lang="en-US" sz="2400" b="1" i="1">
                <a:solidFill>
                  <a:srgbClr val="666666"/>
                </a:solidFill>
                <a:latin typeface="Josefin Slab"/>
                <a:ea typeface="Josefin Slab"/>
                <a:cs typeface="Josefin Slab"/>
                <a:sym typeface="Josefin Slab"/>
              </a:rPr>
              <a:t>BURNING FOSSIL FUELS</a:t>
            </a:r>
            <a:r>
              <a:rPr lang="en-US" sz="2400" i="1">
                <a:solidFill>
                  <a:srgbClr val="666666"/>
                </a:solidFill>
                <a:latin typeface="Josefin Slab"/>
                <a:ea typeface="Josefin Slab"/>
                <a:cs typeface="Josefin Slab"/>
                <a:sym typeface="Josefin Slab"/>
              </a:rPr>
              <a:t> </a:t>
            </a:r>
            <a:r>
              <a:rPr lang="en-US" sz="2400">
                <a:solidFill>
                  <a:srgbClr val="666666"/>
                </a:solidFill>
                <a:latin typeface="Josefin Slab"/>
                <a:ea typeface="Josefin Slab"/>
                <a:cs typeface="Josefin Slab"/>
                <a:sym typeface="Josefin Slab"/>
              </a:rPr>
              <a:t>contributes to </a:t>
            </a:r>
            <a:r>
              <a:rPr lang="en-US" sz="2400" b="1" i="1">
                <a:solidFill>
                  <a:srgbClr val="666666"/>
                </a:solidFill>
                <a:latin typeface="Josefin Slab"/>
                <a:ea typeface="Josefin Slab"/>
                <a:cs typeface="Josefin Slab"/>
                <a:sym typeface="Josefin Slab"/>
              </a:rPr>
              <a:t>GLOBAL CLIMATE CHANGE</a:t>
            </a:r>
            <a:r>
              <a:rPr lang="en-US" sz="2400" i="1">
                <a:solidFill>
                  <a:srgbClr val="666666"/>
                </a:solidFill>
                <a:latin typeface="Josefin Slab"/>
                <a:ea typeface="Josefin Slab"/>
                <a:cs typeface="Josefin Slab"/>
                <a:sym typeface="Josefin Slab"/>
              </a:rPr>
              <a:t> </a:t>
            </a:r>
            <a:r>
              <a:rPr lang="en-US" sz="2400">
                <a:solidFill>
                  <a:srgbClr val="666666"/>
                </a:solidFill>
                <a:latin typeface="Josefin Slab"/>
                <a:ea typeface="Josefin Slab"/>
                <a:cs typeface="Josefin Slab"/>
                <a:sym typeface="Josefin Slab"/>
              </a:rPr>
              <a:t>by increasing levels of carbon dioxide</a:t>
            </a:r>
            <a:endParaRPr sz="2400" i="1">
              <a:solidFill>
                <a:srgbClr val="666666"/>
              </a:solidFill>
              <a:latin typeface="Josefin Slab"/>
              <a:ea typeface="Josefin Slab"/>
              <a:cs typeface="Josefin Slab"/>
              <a:sym typeface="Josefin Slab"/>
            </a:endParaRPr>
          </a:p>
          <a:p>
            <a:pPr marL="342900" marR="0" lvl="0" indent="-190500" algn="l" rtl="0">
              <a:spcBef>
                <a:spcPts val="480"/>
              </a:spcBef>
              <a:spcAft>
                <a:spcPts val="0"/>
              </a:spcAft>
              <a:buClr>
                <a:schemeClr val="lt1"/>
              </a:buClr>
              <a:buSzPts val="2400"/>
              <a:buFont typeface="Arial"/>
              <a:buNone/>
            </a:pPr>
            <a:endParaRPr sz="2400">
              <a:solidFill>
                <a:srgbClr val="666666"/>
              </a:solidFill>
              <a:latin typeface="Josefin Slab"/>
              <a:ea typeface="Josefin Slab"/>
              <a:cs typeface="Josefin Slab"/>
              <a:sym typeface="Josefin Slab"/>
            </a:endParaRPr>
          </a:p>
        </p:txBody>
      </p:sp>
      <p:pic>
        <p:nvPicPr>
          <p:cNvPr id="278" name="Shape 278" descr="MC90001453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40512" y="5592837"/>
            <a:ext cx="1206499" cy="1141412"/>
          </a:xfrm>
          <a:prstGeom prst="rect">
            <a:avLst/>
          </a:prstGeom>
          <a:noFill/>
          <a:ln>
            <a:noFill/>
          </a:ln>
        </p:spPr>
      </p:pic>
      <p:pic>
        <p:nvPicPr>
          <p:cNvPr id="279" name="Shape 279" descr="C:\Users\Latonia\AppData\Local\Microsoft\Windows\Temporary Internet Files\Content.IE5\4DQXQTXT\MC900437367[1].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9387" y="274637"/>
            <a:ext cx="2516187" cy="114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lt2"/>
              </a:solidFill>
              <a:latin typeface="Arial"/>
              <a:ea typeface="Arial"/>
              <a:cs typeface="Arial"/>
              <a:sym typeface="Arial"/>
            </a:endParaRPr>
          </a:p>
        </p:txBody>
      </p:sp>
      <p:pic>
        <p:nvPicPr>
          <p:cNvPr id="285" name="Shape 285" descr="8009763_orig"/>
          <p:cNvPicPr preferRelativeResize="0">
            <a:picLocks noGrp="1"/>
          </p:cNvPicPr>
          <p:nvPr>
            <p:ph type="body" idx="1"/>
          </p:nvPr>
        </p:nvPicPr>
        <p:blipFill rotWithShape="1">
          <a:blip r:embed="rId3">
            <a:alphaModFix/>
          </a:blip>
          <a:srcRect/>
          <a:stretch/>
        </p:blipFill>
        <p:spPr>
          <a:xfrm>
            <a:off x="130175" y="274625"/>
            <a:ext cx="8865300" cy="624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153773"/>
            <a:ext cx="8229600" cy="569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4400"/>
              <a:buFont typeface="Arial"/>
              <a:buNone/>
            </a:pPr>
            <a:r>
              <a:rPr lang="en-US" sz="3600">
                <a:solidFill>
                  <a:srgbClr val="666666"/>
                </a:solidFill>
                <a:latin typeface="Josefin Slab"/>
                <a:ea typeface="Josefin Slab"/>
                <a:cs typeface="Josefin Slab"/>
                <a:sym typeface="Josefin Slab"/>
              </a:rPr>
              <a:t>NITROGEN CYCLE</a:t>
            </a:r>
            <a:endParaRPr sz="3600">
              <a:solidFill>
                <a:srgbClr val="666666"/>
              </a:solidFill>
              <a:latin typeface="Josefin Slab"/>
              <a:ea typeface="Josefin Slab"/>
              <a:cs typeface="Josefin Slab"/>
              <a:sym typeface="Josefin Slab"/>
            </a:endParaRPr>
          </a:p>
        </p:txBody>
      </p:sp>
      <p:sp>
        <p:nvSpPr>
          <p:cNvPr id="291" name="Shape 291"/>
          <p:cNvSpPr txBox="1">
            <a:spLocks noGrp="1"/>
          </p:cNvSpPr>
          <p:nvPr>
            <p:ph type="body" idx="1"/>
          </p:nvPr>
        </p:nvSpPr>
        <p:spPr>
          <a:xfrm>
            <a:off x="4736025" y="799575"/>
            <a:ext cx="4407900" cy="5005800"/>
          </a:xfrm>
          <a:prstGeom prst="rect">
            <a:avLst/>
          </a:prstGeom>
          <a:noFill/>
          <a:ln>
            <a:noFill/>
          </a:ln>
        </p:spPr>
        <p:txBody>
          <a:bodyPr spcFirstLastPara="1" wrap="square" lIns="91425" tIns="45700" rIns="91425" bIns="45700" anchor="t" anchorCtr="0">
            <a:noAutofit/>
          </a:bodyPr>
          <a:lstStyle/>
          <a:p>
            <a:pPr marL="342900" lvl="0" indent="-368300" rtl="0">
              <a:lnSpc>
                <a:spcPct val="90000"/>
              </a:lnSpc>
              <a:spcBef>
                <a:spcPts val="0"/>
              </a:spcBef>
              <a:spcAft>
                <a:spcPts val="0"/>
              </a:spcAft>
              <a:buClr>
                <a:srgbClr val="666666"/>
              </a:buClr>
              <a:buSzPts val="2400"/>
              <a:buFont typeface="Arial"/>
              <a:buChar char="•"/>
            </a:pPr>
            <a:r>
              <a:rPr lang="en-US" sz="2400" b="1">
                <a:solidFill>
                  <a:srgbClr val="666666"/>
                </a:solidFill>
                <a:latin typeface="Josefin Slab"/>
                <a:ea typeface="Josefin Slab"/>
                <a:cs typeface="Josefin Slab"/>
                <a:sym typeface="Josefin Slab"/>
              </a:rPr>
              <a:t>Nitrogen fixation</a:t>
            </a:r>
            <a:r>
              <a:rPr lang="en-US" sz="2400">
                <a:solidFill>
                  <a:srgbClr val="666666"/>
                </a:solidFill>
                <a:latin typeface="Josefin Slab"/>
                <a:ea typeface="Josefin Slab"/>
                <a:cs typeface="Josefin Slab"/>
                <a:sym typeface="Josefin Slab"/>
              </a:rPr>
              <a:t>: bacteria, algae or lightning convert nitrogen gas into ammonia</a:t>
            </a:r>
            <a:endParaRPr sz="2400">
              <a:solidFill>
                <a:srgbClr val="666666"/>
              </a:solidFill>
              <a:latin typeface="Josefin Slab"/>
              <a:ea typeface="Josefin Slab"/>
              <a:cs typeface="Josefin Slab"/>
              <a:sym typeface="Josefin Slab"/>
            </a:endParaRPr>
          </a:p>
          <a:p>
            <a:pPr marL="342900" lvl="0" indent="-368300" rtl="0">
              <a:lnSpc>
                <a:spcPct val="90000"/>
              </a:lnSpc>
              <a:spcBef>
                <a:spcPts val="592"/>
              </a:spcBef>
              <a:spcAft>
                <a:spcPts val="0"/>
              </a:spcAft>
              <a:buClr>
                <a:srgbClr val="666666"/>
              </a:buClr>
              <a:buSzPts val="2400"/>
              <a:buFont typeface="Arial"/>
              <a:buChar char="•"/>
            </a:pPr>
            <a:r>
              <a:rPr lang="en-US" sz="2400" b="1">
                <a:solidFill>
                  <a:srgbClr val="666666"/>
                </a:solidFill>
                <a:latin typeface="Josefin Slab"/>
                <a:ea typeface="Josefin Slab"/>
                <a:cs typeface="Josefin Slab"/>
                <a:sym typeface="Josefin Slab"/>
              </a:rPr>
              <a:t>Nitrification</a:t>
            </a:r>
            <a:r>
              <a:rPr lang="en-US" sz="2400">
                <a:solidFill>
                  <a:srgbClr val="666666"/>
                </a:solidFill>
                <a:latin typeface="Josefin Slab"/>
                <a:ea typeface="Josefin Slab"/>
                <a:cs typeface="Josefin Slab"/>
                <a:sym typeface="Josefin Slab"/>
              </a:rPr>
              <a:t>: bacteria convert ammonia to nitrates</a:t>
            </a:r>
            <a:endParaRPr sz="2400">
              <a:solidFill>
                <a:srgbClr val="666666"/>
              </a:solidFill>
              <a:latin typeface="Josefin Slab"/>
              <a:ea typeface="Josefin Slab"/>
              <a:cs typeface="Josefin Slab"/>
              <a:sym typeface="Josefin Slab"/>
            </a:endParaRPr>
          </a:p>
          <a:p>
            <a:pPr marL="342900" lvl="0" indent="-368300" rtl="0">
              <a:lnSpc>
                <a:spcPct val="90000"/>
              </a:lnSpc>
              <a:spcBef>
                <a:spcPts val="592"/>
              </a:spcBef>
              <a:spcAft>
                <a:spcPts val="0"/>
              </a:spcAft>
              <a:buClr>
                <a:srgbClr val="666666"/>
              </a:buClr>
              <a:buSzPts val="2400"/>
              <a:buFont typeface="Arial"/>
              <a:buChar char="•"/>
            </a:pPr>
            <a:r>
              <a:rPr lang="en-US" sz="2400" b="1">
                <a:solidFill>
                  <a:srgbClr val="666666"/>
                </a:solidFill>
                <a:latin typeface="Josefin Slab"/>
                <a:ea typeface="Josefin Slab"/>
                <a:cs typeface="Josefin Slab"/>
                <a:sym typeface="Josefin Slab"/>
              </a:rPr>
              <a:t>Nitrogen uptake</a:t>
            </a:r>
            <a:r>
              <a:rPr lang="en-US" sz="2400">
                <a:solidFill>
                  <a:srgbClr val="666666"/>
                </a:solidFill>
                <a:latin typeface="Josefin Slab"/>
                <a:ea typeface="Josefin Slab"/>
                <a:cs typeface="Josefin Slab"/>
                <a:sym typeface="Josefin Slab"/>
              </a:rPr>
              <a:t>: plants absorb nitrogen (nitrates) from the soil to make </a:t>
            </a:r>
            <a:r>
              <a:rPr lang="en-US" sz="2400" b="1">
                <a:solidFill>
                  <a:srgbClr val="666666"/>
                </a:solidFill>
                <a:latin typeface="Josefin Slab"/>
                <a:ea typeface="Josefin Slab"/>
                <a:cs typeface="Josefin Slab"/>
                <a:sym typeface="Josefin Slab"/>
              </a:rPr>
              <a:t>Decomposition</a:t>
            </a:r>
            <a:r>
              <a:rPr lang="en-US" sz="2400">
                <a:solidFill>
                  <a:srgbClr val="666666"/>
                </a:solidFill>
                <a:latin typeface="Josefin Slab"/>
                <a:ea typeface="Josefin Slab"/>
                <a:cs typeface="Josefin Slab"/>
                <a:sym typeface="Josefin Slab"/>
              </a:rPr>
              <a:t>: removes nitrogen from dead organisms and returns it to the soil</a:t>
            </a:r>
            <a:endParaRPr sz="2400">
              <a:solidFill>
                <a:srgbClr val="666666"/>
              </a:solidFill>
              <a:latin typeface="Josefin Slab"/>
              <a:ea typeface="Josefin Slab"/>
              <a:cs typeface="Josefin Slab"/>
              <a:sym typeface="Josefin Slab"/>
            </a:endParaRPr>
          </a:p>
          <a:p>
            <a:pPr marL="342900" lvl="0" indent="-368300" rtl="0">
              <a:lnSpc>
                <a:spcPct val="90000"/>
              </a:lnSpc>
              <a:spcBef>
                <a:spcPts val="592"/>
              </a:spcBef>
              <a:spcAft>
                <a:spcPts val="0"/>
              </a:spcAft>
              <a:buClr>
                <a:srgbClr val="666666"/>
              </a:buClr>
              <a:buSzPts val="2400"/>
              <a:buFont typeface="Arial"/>
              <a:buChar char="•"/>
            </a:pPr>
            <a:r>
              <a:rPr lang="en-US" sz="2400" b="1">
                <a:solidFill>
                  <a:srgbClr val="666666"/>
                </a:solidFill>
                <a:latin typeface="Josefin Slab"/>
                <a:ea typeface="Josefin Slab"/>
                <a:cs typeface="Josefin Slab"/>
                <a:sym typeface="Josefin Slab"/>
              </a:rPr>
              <a:t>Denitrification</a:t>
            </a:r>
            <a:r>
              <a:rPr lang="en-US" sz="2400">
                <a:solidFill>
                  <a:srgbClr val="666666"/>
                </a:solidFill>
                <a:latin typeface="Josefin Slab"/>
                <a:ea typeface="Josefin Slab"/>
                <a:cs typeface="Josefin Slab"/>
                <a:sym typeface="Josefin Slab"/>
              </a:rPr>
              <a:t>: bacteria transfer nitrogen from soil to atmosphere</a:t>
            </a:r>
            <a:endParaRPr sz="2400">
              <a:solidFill>
                <a:srgbClr val="666666"/>
              </a:solidFill>
              <a:latin typeface="Josefin Slab"/>
              <a:ea typeface="Josefin Slab"/>
              <a:cs typeface="Josefin Slab"/>
              <a:sym typeface="Josefin Slab"/>
            </a:endParaRPr>
          </a:p>
          <a:p>
            <a:pPr marL="342900" lvl="0" indent="-154940" rtl="0">
              <a:lnSpc>
                <a:spcPct val="90000"/>
              </a:lnSpc>
              <a:spcBef>
                <a:spcPts val="592"/>
              </a:spcBef>
              <a:spcAft>
                <a:spcPts val="0"/>
              </a:spcAft>
              <a:buClr>
                <a:srgbClr val="000000"/>
              </a:buClr>
              <a:buSzPts val="1100"/>
              <a:buFont typeface="Arial"/>
              <a:buNone/>
            </a:pPr>
            <a:endParaRPr sz="2960">
              <a:solidFill>
                <a:srgbClr val="666666"/>
              </a:solidFill>
              <a:latin typeface="Josefin Slab"/>
              <a:ea typeface="Josefin Slab"/>
              <a:cs typeface="Josefin Slab"/>
              <a:sym typeface="Josefin Slab"/>
            </a:endParaRPr>
          </a:p>
          <a:p>
            <a:pPr marL="342900" marR="0" lvl="0" indent="-342900" algn="l" rtl="0">
              <a:lnSpc>
                <a:spcPct val="80000"/>
              </a:lnSpc>
              <a:spcBef>
                <a:spcPts val="400"/>
              </a:spcBef>
              <a:spcAft>
                <a:spcPts val="0"/>
              </a:spcAft>
              <a:buClr>
                <a:schemeClr val="lt1"/>
              </a:buClr>
              <a:buSzPts val="2000"/>
              <a:buFont typeface="Comic Sans MS"/>
              <a:buChar char="•"/>
            </a:pPr>
            <a:endParaRPr sz="2000">
              <a:latin typeface="Comic Sans MS"/>
              <a:ea typeface="Comic Sans MS"/>
              <a:cs typeface="Comic Sans MS"/>
              <a:sym typeface="Comic Sans MS"/>
            </a:endParaRPr>
          </a:p>
        </p:txBody>
      </p:sp>
      <p:pic>
        <p:nvPicPr>
          <p:cNvPr id="292" name="Shape 29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61400" y="2156150"/>
            <a:ext cx="4407900" cy="4455825"/>
          </a:xfrm>
          <a:prstGeom prst="rect">
            <a:avLst/>
          </a:prstGeom>
          <a:noFill/>
          <a:ln>
            <a:noFill/>
          </a:ln>
        </p:spPr>
      </p:pic>
      <p:sp>
        <p:nvSpPr>
          <p:cNvPr id="293" name="Shape 293"/>
          <p:cNvSpPr txBox="1"/>
          <p:nvPr/>
        </p:nvSpPr>
        <p:spPr>
          <a:xfrm>
            <a:off x="261400" y="937975"/>
            <a:ext cx="2983200" cy="78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b="1">
                <a:solidFill>
                  <a:srgbClr val="666666"/>
                </a:solidFill>
                <a:latin typeface="Josefin Slab"/>
                <a:ea typeface="Josefin Slab"/>
                <a:cs typeface="Josefin Slab"/>
                <a:sym typeface="Josefin Slab"/>
              </a:rPr>
              <a:t>NITROGEN PLAYS A KEY ROLE IN THE MAKING OF PROTEINS.</a:t>
            </a:r>
            <a:endParaRPr sz="1800" b="1">
              <a:solidFill>
                <a:srgbClr val="666666"/>
              </a:solidFill>
              <a:latin typeface="Josefin Slab"/>
              <a:ea typeface="Josefin Slab"/>
              <a:cs typeface="Josefin Slab"/>
              <a:sym typeface="Josefin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txBox="1">
            <a:spLocks noGrp="1"/>
          </p:cNvSpPr>
          <p:nvPr>
            <p:ph type="body" idx="1"/>
          </p:nvPr>
        </p:nvSpPr>
        <p:spPr>
          <a:xfrm>
            <a:off x="457200" y="1600200"/>
            <a:ext cx="8229600" cy="3700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666666"/>
                </a:solidFill>
                <a:latin typeface="Josefin Slab"/>
                <a:ea typeface="Josefin Slab"/>
                <a:cs typeface="Josefin Slab"/>
                <a:sym typeface="Josefin Slab"/>
              </a:rPr>
              <a:t>Bio 2.1.3 Explain various ways organisms interact with each other (including predation, competition, parasitism, mutualism) and with their environments resulting in stability within ecosystems.</a:t>
            </a:r>
            <a:endParaRPr>
              <a:solidFill>
                <a:srgbClr val="666666"/>
              </a:solidFill>
              <a:latin typeface="Josefin Slab"/>
              <a:ea typeface="Josefin Slab"/>
              <a:cs typeface="Josefin Slab"/>
              <a:sym typeface="Josefin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Comic Sans MS"/>
              <a:buNone/>
            </a:pPr>
            <a:r>
              <a:rPr lang="en-US" sz="4400" i="0" u="none" strike="noStrike" cap="none">
                <a:solidFill>
                  <a:srgbClr val="666666"/>
                </a:solidFill>
                <a:latin typeface="Josefin Slab"/>
                <a:ea typeface="Josefin Slab"/>
                <a:cs typeface="Josefin Slab"/>
                <a:sym typeface="Josefin Slab"/>
              </a:rPr>
              <a:t>S</a:t>
            </a:r>
            <a:r>
              <a:rPr lang="en-US">
                <a:solidFill>
                  <a:srgbClr val="666666"/>
                </a:solidFill>
                <a:latin typeface="Josefin Slab"/>
                <a:ea typeface="Josefin Slab"/>
                <a:cs typeface="Josefin Slab"/>
                <a:sym typeface="Josefin Slab"/>
              </a:rPr>
              <a:t>HAPING AN ECOSYSTEM</a:t>
            </a:r>
            <a:endParaRPr>
              <a:solidFill>
                <a:srgbClr val="666666"/>
              </a:solidFill>
              <a:latin typeface="Josefin Slab"/>
              <a:ea typeface="Josefin Slab"/>
              <a:cs typeface="Josefin Slab"/>
              <a:sym typeface="Josefin Slab"/>
            </a:endParaRPr>
          </a:p>
        </p:txBody>
      </p:sp>
      <p:sp>
        <p:nvSpPr>
          <p:cNvPr id="306" name="Shape 306"/>
          <p:cNvSpPr txBox="1">
            <a:spLocks noGrp="1"/>
          </p:cNvSpPr>
          <p:nvPr>
            <p:ph type="body" idx="1"/>
          </p:nvPr>
        </p:nvSpPr>
        <p:spPr>
          <a:xfrm>
            <a:off x="457200" y="1417637"/>
            <a:ext cx="8229600" cy="4459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3200"/>
              <a:buFont typeface="Josefin Slab"/>
              <a:buChar char="•"/>
            </a:pPr>
            <a:r>
              <a:rPr lang="en-US" sz="3200" i="0" u="none">
                <a:solidFill>
                  <a:srgbClr val="666666"/>
                </a:solidFill>
                <a:latin typeface="Josefin Slab"/>
                <a:ea typeface="Josefin Slab"/>
                <a:cs typeface="Josefin Slab"/>
                <a:sym typeface="Josefin Slab"/>
              </a:rPr>
              <a:t>Biotic and Abiotic Factors</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640"/>
              </a:spcBef>
              <a:spcAft>
                <a:spcPts val="0"/>
              </a:spcAft>
              <a:buClr>
                <a:srgbClr val="666666"/>
              </a:buClr>
              <a:buSzPts val="3200"/>
              <a:buFont typeface="Josefin Slab"/>
              <a:buChar char="•"/>
            </a:pPr>
            <a:r>
              <a:rPr lang="en-US" sz="3200" i="0" u="none">
                <a:solidFill>
                  <a:srgbClr val="666666"/>
                </a:solidFill>
                <a:latin typeface="Josefin Slab"/>
                <a:ea typeface="Josefin Slab"/>
                <a:cs typeface="Josefin Slab"/>
                <a:sym typeface="Josefin Slab"/>
              </a:rPr>
              <a:t>Climate</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640"/>
              </a:spcBef>
              <a:spcAft>
                <a:spcPts val="0"/>
              </a:spcAft>
              <a:buClr>
                <a:srgbClr val="666666"/>
              </a:buClr>
              <a:buSzPts val="3200"/>
              <a:buFont typeface="Josefin Slab"/>
              <a:buChar char="•"/>
            </a:pPr>
            <a:r>
              <a:rPr lang="en-US" sz="3200" i="0" u="none">
                <a:solidFill>
                  <a:srgbClr val="666666"/>
                </a:solidFill>
                <a:latin typeface="Josefin Slab"/>
                <a:ea typeface="Josefin Slab"/>
                <a:cs typeface="Josefin Slab"/>
                <a:sym typeface="Josefin Slab"/>
              </a:rPr>
              <a:t>Habitat and Niche</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640"/>
              </a:spcBef>
              <a:spcAft>
                <a:spcPts val="0"/>
              </a:spcAft>
              <a:buClr>
                <a:srgbClr val="666666"/>
              </a:buClr>
              <a:buSzPts val="3200"/>
              <a:buFont typeface="Josefin Slab"/>
              <a:buChar char="•"/>
            </a:pPr>
            <a:r>
              <a:rPr lang="en-US" sz="3200" i="0" u="none">
                <a:solidFill>
                  <a:srgbClr val="666666"/>
                </a:solidFill>
                <a:latin typeface="Josefin Slab"/>
                <a:ea typeface="Josefin Slab"/>
                <a:cs typeface="Josefin Slab"/>
                <a:sym typeface="Josefin Slab"/>
              </a:rPr>
              <a:t>Community Interactions</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560"/>
              </a:spcBef>
              <a:spcAft>
                <a:spcPts val="0"/>
              </a:spcAft>
              <a:buClr>
                <a:srgbClr val="666666"/>
              </a:buClr>
              <a:buSzPts val="2800"/>
              <a:buFont typeface="Josefin Slab"/>
              <a:buChar char="–"/>
            </a:pPr>
            <a:r>
              <a:rPr lang="en-US" sz="2800" i="0" u="none" strike="noStrike" cap="none">
                <a:solidFill>
                  <a:srgbClr val="666666"/>
                </a:solidFill>
                <a:latin typeface="Josefin Slab"/>
                <a:ea typeface="Josefin Slab"/>
                <a:cs typeface="Josefin Slab"/>
                <a:sym typeface="Josefin Slab"/>
              </a:rPr>
              <a:t>Competition </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560"/>
              </a:spcBef>
              <a:spcAft>
                <a:spcPts val="0"/>
              </a:spcAft>
              <a:buClr>
                <a:srgbClr val="666666"/>
              </a:buClr>
              <a:buSzPts val="2800"/>
              <a:buFont typeface="Josefin Slab"/>
              <a:buChar char="–"/>
            </a:pPr>
            <a:r>
              <a:rPr lang="en-US" sz="2800" i="0" u="none" strike="noStrike" cap="none">
                <a:solidFill>
                  <a:srgbClr val="666666"/>
                </a:solidFill>
                <a:latin typeface="Josefin Slab"/>
                <a:ea typeface="Josefin Slab"/>
                <a:cs typeface="Josefin Slab"/>
                <a:sym typeface="Josefin Slab"/>
              </a:rPr>
              <a:t>Predation</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560"/>
              </a:spcBef>
              <a:spcAft>
                <a:spcPts val="0"/>
              </a:spcAft>
              <a:buClr>
                <a:srgbClr val="666666"/>
              </a:buClr>
              <a:buSzPts val="2800"/>
              <a:buFont typeface="Josefin Slab"/>
              <a:buChar char="–"/>
            </a:pPr>
            <a:r>
              <a:rPr lang="en-US" sz="2800" i="0" u="none" strike="noStrike" cap="none">
                <a:solidFill>
                  <a:srgbClr val="666666"/>
                </a:solidFill>
                <a:latin typeface="Josefin Slab"/>
                <a:ea typeface="Josefin Slab"/>
                <a:cs typeface="Josefin Slab"/>
                <a:sym typeface="Josefin Slab"/>
              </a:rPr>
              <a:t>Symbiotic Relationships</a:t>
            </a:r>
            <a:endParaRPr>
              <a:solidFill>
                <a:srgbClr val="666666"/>
              </a:solidFill>
              <a:latin typeface="Josefin Slab"/>
              <a:ea typeface="Josefin Slab"/>
              <a:cs typeface="Josefin Slab"/>
              <a:sym typeface="Josefin Slab"/>
            </a:endParaRPr>
          </a:p>
          <a:p>
            <a:pPr marL="342900" marR="0" lvl="0" indent="-165100" algn="l" rtl="0">
              <a:spcBef>
                <a:spcPts val="560"/>
              </a:spcBef>
              <a:spcAft>
                <a:spcPts val="0"/>
              </a:spcAft>
              <a:buClr>
                <a:schemeClr val="lt1"/>
              </a:buClr>
              <a:buSzPts val="2800"/>
              <a:buFont typeface="Arial"/>
              <a:buNone/>
            </a:pPr>
            <a:endParaRPr sz="2800" i="0" u="none" strike="noStrike" cap="none">
              <a:solidFill>
                <a:srgbClr val="666666"/>
              </a:solidFill>
              <a:latin typeface="Josefin Slab"/>
              <a:ea typeface="Josefin Slab"/>
              <a:cs typeface="Josefin Slab"/>
              <a:sym typeface="Josefin Slab"/>
            </a:endParaRPr>
          </a:p>
        </p:txBody>
      </p:sp>
      <p:pic>
        <p:nvPicPr>
          <p:cNvPr id="307" name="Shape 307" descr="poar_bears_all_ice.jpg"/>
          <p:cNvPicPr preferRelativeResize="0"/>
          <p:nvPr/>
        </p:nvPicPr>
        <p:blipFill rotWithShape="1">
          <a:blip r:embed="rId3">
            <a:alphaModFix/>
          </a:blip>
          <a:srcRect/>
          <a:stretch/>
        </p:blipFill>
        <p:spPr>
          <a:xfrm>
            <a:off x="6048375" y="1417637"/>
            <a:ext cx="2952750" cy="47101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11"/>
        <p:cNvGrpSpPr/>
        <p:nvPr/>
      </p:nvGrpSpPr>
      <p:grpSpPr>
        <a:xfrm>
          <a:off x="0" y="0"/>
          <a:ext cx="0" cy="0"/>
          <a:chOff x="0" y="0"/>
          <a:chExt cx="0" cy="0"/>
        </a:xfrm>
      </p:grpSpPr>
      <p:sp>
        <p:nvSpPr>
          <p:cNvPr id="312" name="Shape 312"/>
          <p:cNvSpPr txBox="1">
            <a:spLocks noGrp="1"/>
          </p:cNvSpPr>
          <p:nvPr>
            <p:ph type="title" idx="4294967295"/>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i="0" u="none" strike="noStrike" cap="none">
                <a:solidFill>
                  <a:srgbClr val="666666"/>
                </a:solidFill>
                <a:latin typeface="Josefin Slab"/>
                <a:ea typeface="Josefin Slab"/>
                <a:cs typeface="Josefin Slab"/>
                <a:sym typeface="Josefin Slab"/>
              </a:rPr>
              <a:t>B</a:t>
            </a:r>
            <a:r>
              <a:rPr lang="en-US">
                <a:solidFill>
                  <a:srgbClr val="666666"/>
                </a:solidFill>
                <a:latin typeface="Josefin Slab"/>
                <a:ea typeface="Josefin Slab"/>
                <a:cs typeface="Josefin Slab"/>
                <a:sym typeface="Josefin Slab"/>
              </a:rPr>
              <a:t>IOTIC FACTORS</a:t>
            </a:r>
            <a:endParaRPr>
              <a:solidFill>
                <a:srgbClr val="666666"/>
              </a:solidFill>
              <a:latin typeface="Josefin Slab"/>
              <a:ea typeface="Josefin Slab"/>
              <a:cs typeface="Josefin Slab"/>
              <a:sym typeface="Josefin Slab"/>
            </a:endParaRPr>
          </a:p>
        </p:txBody>
      </p:sp>
      <p:sp>
        <p:nvSpPr>
          <p:cNvPr id="313" name="Shape 313"/>
          <p:cNvSpPr txBox="1">
            <a:spLocks noGrp="1"/>
          </p:cNvSpPr>
          <p:nvPr>
            <p:ph type="body" idx="4294967295"/>
          </p:nvPr>
        </p:nvSpPr>
        <p:spPr>
          <a:xfrm>
            <a:off x="457200" y="1600200"/>
            <a:ext cx="8229600" cy="977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3200"/>
              <a:buFont typeface="Josefin Slab"/>
              <a:buChar char="•"/>
            </a:pPr>
            <a:r>
              <a:rPr lang="en-US" sz="3200" i="0">
                <a:solidFill>
                  <a:srgbClr val="666666"/>
                </a:solidFill>
                <a:latin typeface="Josefin Slab"/>
                <a:ea typeface="Josefin Slab"/>
                <a:cs typeface="Josefin Slab"/>
                <a:sym typeface="Josefin Slab"/>
              </a:rPr>
              <a:t>Biologica</a:t>
            </a:r>
            <a:r>
              <a:rPr lang="en-US">
                <a:solidFill>
                  <a:srgbClr val="666666"/>
                </a:solidFill>
                <a:latin typeface="Josefin Slab"/>
                <a:ea typeface="Josefin Slab"/>
                <a:cs typeface="Josefin Slab"/>
                <a:sym typeface="Josefin Slab"/>
              </a:rPr>
              <a:t>l</a:t>
            </a:r>
            <a:r>
              <a:rPr lang="en-US" sz="3200" i="0" u="none">
                <a:solidFill>
                  <a:srgbClr val="666666"/>
                </a:solidFill>
                <a:latin typeface="Josefin Slab"/>
                <a:ea typeface="Josefin Slab"/>
                <a:cs typeface="Josefin Slab"/>
                <a:sym typeface="Josefin Slab"/>
              </a:rPr>
              <a:t> influences on organisms are called </a:t>
            </a:r>
            <a:r>
              <a:rPr lang="en-US" sz="3200" b="1" i="0" u="none">
                <a:solidFill>
                  <a:srgbClr val="666666"/>
                </a:solidFill>
                <a:latin typeface="Josefin Slab"/>
                <a:ea typeface="Josefin Slab"/>
                <a:cs typeface="Josefin Slab"/>
                <a:sym typeface="Josefin Slab"/>
              </a:rPr>
              <a:t>biotic factors</a:t>
            </a:r>
            <a:r>
              <a:rPr lang="en-US" sz="3200" i="0" u="none">
                <a:solidFill>
                  <a:srgbClr val="666666"/>
                </a:solidFill>
                <a:latin typeface="Josefin Slab"/>
                <a:ea typeface="Josefin Slab"/>
                <a:cs typeface="Josefin Slab"/>
                <a:sym typeface="Josefin Slab"/>
              </a:rPr>
              <a:t> or biota.</a:t>
            </a:r>
            <a:endParaRPr>
              <a:solidFill>
                <a:srgbClr val="666666"/>
              </a:solidFill>
              <a:latin typeface="Josefin Slab"/>
              <a:ea typeface="Josefin Slab"/>
              <a:cs typeface="Josefin Slab"/>
              <a:sym typeface="Josefin Slab"/>
            </a:endParaRPr>
          </a:p>
        </p:txBody>
      </p:sp>
      <p:sp>
        <p:nvSpPr>
          <p:cNvPr id="314" name="Shape 314"/>
          <p:cNvSpPr txBox="1"/>
          <p:nvPr/>
        </p:nvSpPr>
        <p:spPr>
          <a:xfrm>
            <a:off x="784200" y="3044800"/>
            <a:ext cx="2949600" cy="298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C00"/>
              </a:buClr>
              <a:buSzPts val="2000"/>
              <a:buFont typeface="Comic Sans MS"/>
              <a:buNone/>
            </a:pPr>
            <a:r>
              <a:rPr lang="en-US" sz="2000" u="none" strike="noStrike" cap="none">
                <a:solidFill>
                  <a:srgbClr val="666666"/>
                </a:solidFill>
                <a:latin typeface="Josefin Slab"/>
                <a:ea typeface="Josefin Slab"/>
                <a:cs typeface="Josefin Slab"/>
                <a:sym typeface="Josefin Slab"/>
              </a:rPr>
              <a:t>Example</a:t>
            </a:r>
            <a:r>
              <a:rPr lang="en-US" sz="2000">
                <a:solidFill>
                  <a:srgbClr val="666666"/>
                </a:solidFill>
                <a:latin typeface="Josefin Slab"/>
                <a:ea typeface="Josefin Slab"/>
                <a:cs typeface="Josefin Slab"/>
                <a:sym typeface="Josefin Slab"/>
              </a:rPr>
              <a:t>s</a:t>
            </a:r>
            <a:r>
              <a:rPr lang="en-US" sz="2000" u="none" strike="noStrike" cap="none">
                <a:solidFill>
                  <a:srgbClr val="666666"/>
                </a:solidFill>
                <a:latin typeface="Josefin Slab"/>
                <a:ea typeface="Josefin Slab"/>
                <a:cs typeface="Josefin Slab"/>
                <a:sym typeface="Josefin Slab"/>
              </a:rPr>
              <a:t>:</a:t>
            </a:r>
            <a:endParaRPr>
              <a:solidFill>
                <a:srgbClr val="666666"/>
              </a:solidFill>
              <a:latin typeface="Josefin Slab"/>
              <a:ea typeface="Josefin Slab"/>
              <a:cs typeface="Josefin Slab"/>
              <a:sym typeface="Josefin Slab"/>
            </a:endParaRPr>
          </a:p>
          <a:p>
            <a:pPr marL="0" marR="0" lvl="0" indent="0" algn="l" rtl="0">
              <a:lnSpc>
                <a:spcPct val="100000"/>
              </a:lnSpc>
              <a:spcBef>
                <a:spcPts val="1000"/>
              </a:spcBef>
              <a:spcAft>
                <a:spcPts val="0"/>
              </a:spcAft>
              <a:buClr>
                <a:schemeClr val="lt1"/>
              </a:buClr>
              <a:buSzPts val="2000"/>
              <a:buFont typeface="Comic Sans MS"/>
              <a:buNone/>
            </a:pPr>
            <a:r>
              <a:rPr lang="en-US" sz="2000" u="none" strike="noStrike" cap="none">
                <a:solidFill>
                  <a:srgbClr val="666666"/>
                </a:solidFill>
                <a:latin typeface="Josefin Slab"/>
                <a:ea typeface="Josefin Slab"/>
                <a:cs typeface="Josefin Slab"/>
                <a:sym typeface="Josefin Slab"/>
              </a:rPr>
              <a:t>Plants</a:t>
            </a:r>
            <a:endParaRPr>
              <a:solidFill>
                <a:srgbClr val="666666"/>
              </a:solidFill>
              <a:latin typeface="Josefin Slab"/>
              <a:ea typeface="Josefin Slab"/>
              <a:cs typeface="Josefin Slab"/>
              <a:sym typeface="Josefin Slab"/>
            </a:endParaRPr>
          </a:p>
          <a:p>
            <a:pPr marL="0" marR="0" lvl="0" indent="0" algn="l" rtl="0">
              <a:lnSpc>
                <a:spcPct val="100000"/>
              </a:lnSpc>
              <a:spcBef>
                <a:spcPts val="1000"/>
              </a:spcBef>
              <a:spcAft>
                <a:spcPts val="0"/>
              </a:spcAft>
              <a:buClr>
                <a:schemeClr val="lt1"/>
              </a:buClr>
              <a:buSzPts val="2000"/>
              <a:buFont typeface="Comic Sans MS"/>
              <a:buNone/>
            </a:pPr>
            <a:r>
              <a:rPr lang="en-US" sz="2000" u="none" strike="noStrike" cap="none">
                <a:solidFill>
                  <a:srgbClr val="666666"/>
                </a:solidFill>
                <a:latin typeface="Josefin Slab"/>
                <a:ea typeface="Josefin Slab"/>
                <a:cs typeface="Josefin Slab"/>
                <a:sym typeface="Josefin Slab"/>
              </a:rPr>
              <a:t>Animals</a:t>
            </a:r>
            <a:endParaRPr>
              <a:solidFill>
                <a:srgbClr val="666666"/>
              </a:solidFill>
              <a:latin typeface="Josefin Slab"/>
              <a:ea typeface="Josefin Slab"/>
              <a:cs typeface="Josefin Slab"/>
              <a:sym typeface="Josefin Slab"/>
            </a:endParaRPr>
          </a:p>
          <a:p>
            <a:pPr marL="0" marR="0" lvl="0" indent="0" algn="l" rtl="0">
              <a:lnSpc>
                <a:spcPct val="100000"/>
              </a:lnSpc>
              <a:spcBef>
                <a:spcPts val="1000"/>
              </a:spcBef>
              <a:spcAft>
                <a:spcPts val="0"/>
              </a:spcAft>
              <a:buClr>
                <a:schemeClr val="lt1"/>
              </a:buClr>
              <a:buSzPts val="2000"/>
              <a:buFont typeface="Comic Sans MS"/>
              <a:buNone/>
            </a:pPr>
            <a:r>
              <a:rPr lang="en-US" sz="2000" u="none" strike="noStrike" cap="none">
                <a:solidFill>
                  <a:srgbClr val="666666"/>
                </a:solidFill>
                <a:latin typeface="Josefin Slab"/>
                <a:ea typeface="Josefin Slab"/>
                <a:cs typeface="Josefin Slab"/>
                <a:sym typeface="Josefin Slab"/>
              </a:rPr>
              <a:t>Fungi</a:t>
            </a:r>
            <a:endParaRPr>
              <a:solidFill>
                <a:srgbClr val="666666"/>
              </a:solidFill>
              <a:latin typeface="Josefin Slab"/>
              <a:ea typeface="Josefin Slab"/>
              <a:cs typeface="Josefin Slab"/>
              <a:sym typeface="Josefin Slab"/>
            </a:endParaRPr>
          </a:p>
          <a:p>
            <a:pPr marL="0" marR="0" lvl="0" indent="0" algn="l" rtl="0">
              <a:lnSpc>
                <a:spcPct val="100000"/>
              </a:lnSpc>
              <a:spcBef>
                <a:spcPts val="1000"/>
              </a:spcBef>
              <a:spcAft>
                <a:spcPts val="0"/>
              </a:spcAft>
              <a:buClr>
                <a:schemeClr val="lt1"/>
              </a:buClr>
              <a:buSzPts val="2000"/>
              <a:buFont typeface="Comic Sans MS"/>
              <a:buNone/>
            </a:pPr>
            <a:r>
              <a:rPr lang="en-US" sz="2000" u="none" strike="noStrike" cap="none">
                <a:solidFill>
                  <a:srgbClr val="666666"/>
                </a:solidFill>
                <a:latin typeface="Josefin Slab"/>
                <a:ea typeface="Josefin Slab"/>
                <a:cs typeface="Josefin Slab"/>
                <a:sym typeface="Josefin Slab"/>
              </a:rPr>
              <a:t>Bacteria</a:t>
            </a:r>
            <a:endParaRPr>
              <a:solidFill>
                <a:srgbClr val="666666"/>
              </a:solidFill>
              <a:latin typeface="Josefin Slab"/>
              <a:ea typeface="Josefin Slab"/>
              <a:cs typeface="Josefin Slab"/>
              <a:sym typeface="Josefin Slab"/>
            </a:endParaRPr>
          </a:p>
          <a:p>
            <a:pPr marL="0" marR="0" lvl="0" indent="0" algn="l" rtl="0">
              <a:lnSpc>
                <a:spcPct val="100000"/>
              </a:lnSpc>
              <a:spcBef>
                <a:spcPts val="1000"/>
              </a:spcBef>
              <a:spcAft>
                <a:spcPts val="0"/>
              </a:spcAft>
              <a:buClr>
                <a:schemeClr val="lt1"/>
              </a:buClr>
              <a:buSzPts val="2000"/>
              <a:buFont typeface="Comic Sans MS"/>
              <a:buNone/>
            </a:pPr>
            <a:r>
              <a:rPr lang="en-US" sz="2000" u="none" strike="noStrike" cap="none">
                <a:solidFill>
                  <a:srgbClr val="666666"/>
                </a:solidFill>
                <a:latin typeface="Josefin Slab"/>
                <a:ea typeface="Josefin Slab"/>
                <a:cs typeface="Josefin Slab"/>
                <a:sym typeface="Josefin Slab"/>
              </a:rPr>
              <a:t>Microorganisms</a:t>
            </a:r>
            <a:endParaRPr>
              <a:solidFill>
                <a:srgbClr val="666666"/>
              </a:solidFill>
              <a:latin typeface="Josefin Slab"/>
              <a:ea typeface="Josefin Slab"/>
              <a:cs typeface="Josefin Slab"/>
              <a:sym typeface="Josefin Slab"/>
            </a:endParaRPr>
          </a:p>
        </p:txBody>
      </p:sp>
      <p:pic>
        <p:nvPicPr>
          <p:cNvPr id="315" name="Shape 315" descr="bear-cubs-playing-in-water_w725_h4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95737" y="3044825"/>
            <a:ext cx="4029075" cy="2987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txBox="1">
            <a:spLocks noGrp="1"/>
          </p:cNvSpPr>
          <p:nvPr>
            <p:ph type="body" idx="1"/>
          </p:nvPr>
        </p:nvSpPr>
        <p:spPr>
          <a:xfrm>
            <a:off x="457200" y="1600200"/>
            <a:ext cx="8229600" cy="3700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666666"/>
                </a:solidFill>
                <a:latin typeface="Josefin Slab"/>
                <a:ea typeface="Josefin Slab"/>
                <a:cs typeface="Josefin Slab"/>
                <a:sym typeface="Josefin Slab"/>
              </a:rPr>
              <a:t>Bio. 2.1.1 Analyze the flow of energy and cycling of matter (such as water, carbon, nitrogen, and oxygen) through ecosystems relating the significance of each to maintaining the health and sustainability of an ecosystem.</a:t>
            </a:r>
            <a:endParaRPr>
              <a:solidFill>
                <a:srgbClr val="666666"/>
              </a:solidFill>
              <a:latin typeface="Josefin Slab"/>
              <a:ea typeface="Josefin Slab"/>
              <a:cs typeface="Josefin Slab"/>
              <a:sym typeface="Josefin Sla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369050"/>
            <a:ext cx="8229600" cy="1014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b="0" i="0" u="none" strike="noStrike" cap="none">
                <a:solidFill>
                  <a:schemeClr val="lt2"/>
                </a:solidFill>
                <a:latin typeface="Comic Sans MS"/>
                <a:ea typeface="Comic Sans MS"/>
                <a:cs typeface="Comic Sans MS"/>
                <a:sym typeface="Comic Sans MS"/>
              </a:rPr>
              <a:t/>
            </a:r>
            <a:br>
              <a:rPr lang="en-US" sz="4400" b="0" i="0" u="none" strike="noStrike" cap="none">
                <a:solidFill>
                  <a:schemeClr val="lt2"/>
                </a:solidFill>
                <a:latin typeface="Comic Sans MS"/>
                <a:ea typeface="Comic Sans MS"/>
                <a:cs typeface="Comic Sans MS"/>
                <a:sym typeface="Comic Sans MS"/>
              </a:rPr>
            </a:br>
            <a:r>
              <a:rPr lang="en-US" sz="4400" b="0" i="0" u="none" strike="noStrike" cap="none">
                <a:solidFill>
                  <a:schemeClr val="lt2"/>
                </a:solidFill>
                <a:latin typeface="Comic Sans MS"/>
                <a:ea typeface="Comic Sans MS"/>
                <a:cs typeface="Comic Sans MS"/>
                <a:sym typeface="Comic Sans MS"/>
              </a:rPr>
              <a:t/>
            </a:r>
            <a:br>
              <a:rPr lang="en-US" sz="4400" b="0" i="0" u="none" strike="noStrike" cap="none">
                <a:solidFill>
                  <a:schemeClr val="lt2"/>
                </a:solidFill>
                <a:latin typeface="Comic Sans MS"/>
                <a:ea typeface="Comic Sans MS"/>
                <a:cs typeface="Comic Sans MS"/>
                <a:sym typeface="Comic Sans MS"/>
              </a:rPr>
            </a:br>
            <a:r>
              <a:rPr lang="en-US" sz="4400" b="0" i="0" u="none" strike="noStrike" cap="none">
                <a:solidFill>
                  <a:schemeClr val="lt2"/>
                </a:solidFill>
                <a:latin typeface="Comic Sans MS"/>
                <a:ea typeface="Comic Sans MS"/>
                <a:cs typeface="Comic Sans MS"/>
                <a:sym typeface="Comic Sans MS"/>
              </a:rPr>
              <a:t/>
            </a:r>
            <a:br>
              <a:rPr lang="en-US" sz="4400" b="0" i="0" u="none" strike="noStrike" cap="none">
                <a:solidFill>
                  <a:schemeClr val="lt2"/>
                </a:solidFill>
                <a:latin typeface="Comic Sans MS"/>
                <a:ea typeface="Comic Sans MS"/>
                <a:cs typeface="Comic Sans MS"/>
                <a:sym typeface="Comic Sans MS"/>
              </a:rPr>
            </a:br>
            <a:r>
              <a:rPr lang="en-US" sz="4400" b="0" i="0" u="none" strike="noStrike" cap="none">
                <a:solidFill>
                  <a:schemeClr val="lt2"/>
                </a:solidFill>
                <a:latin typeface="Comic Sans MS"/>
                <a:ea typeface="Comic Sans MS"/>
                <a:cs typeface="Comic Sans MS"/>
                <a:sym typeface="Comic Sans MS"/>
              </a:rPr>
              <a:t/>
            </a:r>
            <a:br>
              <a:rPr lang="en-US" sz="4400" b="0" i="0" u="none" strike="noStrike" cap="none">
                <a:solidFill>
                  <a:schemeClr val="lt2"/>
                </a:solidFill>
                <a:latin typeface="Comic Sans MS"/>
                <a:ea typeface="Comic Sans MS"/>
                <a:cs typeface="Comic Sans MS"/>
                <a:sym typeface="Comic Sans MS"/>
              </a:rPr>
            </a:br>
            <a:r>
              <a:rPr lang="en-US" sz="4400" b="0" i="0" u="none" strike="noStrike" cap="none">
                <a:solidFill>
                  <a:schemeClr val="lt2"/>
                </a:solidFill>
                <a:latin typeface="Comic Sans MS"/>
                <a:ea typeface="Comic Sans MS"/>
                <a:cs typeface="Comic Sans MS"/>
                <a:sym typeface="Comic Sans MS"/>
              </a:rPr>
              <a:t/>
            </a:r>
            <a:br>
              <a:rPr lang="en-US" sz="4400" b="0" i="0" u="none" strike="noStrike" cap="none">
                <a:solidFill>
                  <a:schemeClr val="lt2"/>
                </a:solidFill>
                <a:latin typeface="Comic Sans MS"/>
                <a:ea typeface="Comic Sans MS"/>
                <a:cs typeface="Comic Sans MS"/>
                <a:sym typeface="Comic Sans MS"/>
              </a:rPr>
            </a:br>
            <a:r>
              <a:rPr lang="en-US" sz="4400" i="0" u="none" strike="noStrike" cap="none">
                <a:solidFill>
                  <a:srgbClr val="666666"/>
                </a:solidFill>
                <a:latin typeface="Josefin Slab"/>
                <a:ea typeface="Josefin Slab"/>
                <a:cs typeface="Josefin Slab"/>
                <a:sym typeface="Josefin Slab"/>
              </a:rPr>
              <a:t>A</a:t>
            </a:r>
            <a:r>
              <a:rPr lang="en-US">
                <a:solidFill>
                  <a:srgbClr val="666666"/>
                </a:solidFill>
                <a:latin typeface="Josefin Slab"/>
                <a:ea typeface="Josefin Slab"/>
                <a:cs typeface="Josefin Slab"/>
                <a:sym typeface="Josefin Slab"/>
              </a:rPr>
              <a:t>BIOTIC FACTORS</a:t>
            </a:r>
            <a:r>
              <a:rPr lang="en-US" sz="4400" b="0" i="0" u="none" strike="noStrike" cap="none">
                <a:solidFill>
                  <a:schemeClr val="lt2"/>
                </a:solidFill>
                <a:latin typeface="Comic Sans MS"/>
                <a:ea typeface="Comic Sans MS"/>
                <a:cs typeface="Comic Sans MS"/>
                <a:sym typeface="Comic Sans MS"/>
              </a:rPr>
              <a:t/>
            </a:r>
            <a:br>
              <a:rPr lang="en-US" sz="4400" b="0" i="0" u="none" strike="noStrike" cap="none">
                <a:solidFill>
                  <a:schemeClr val="lt2"/>
                </a:solidFill>
                <a:latin typeface="Comic Sans MS"/>
                <a:ea typeface="Comic Sans MS"/>
                <a:cs typeface="Comic Sans MS"/>
                <a:sym typeface="Comic Sans MS"/>
              </a:rPr>
            </a:br>
            <a:r>
              <a:rPr lang="en-US" sz="4400" b="0" i="0" u="none" strike="noStrike" cap="none">
                <a:solidFill>
                  <a:schemeClr val="lt2"/>
                </a:solidFill>
                <a:latin typeface="Comic Sans MS"/>
                <a:ea typeface="Comic Sans MS"/>
                <a:cs typeface="Comic Sans MS"/>
                <a:sym typeface="Comic Sans MS"/>
              </a:rPr>
              <a:t/>
            </a:r>
            <a:br>
              <a:rPr lang="en-US" sz="4400" b="0" i="0" u="none" strike="noStrike" cap="none">
                <a:solidFill>
                  <a:schemeClr val="lt2"/>
                </a:solidFill>
                <a:latin typeface="Comic Sans MS"/>
                <a:ea typeface="Comic Sans MS"/>
                <a:cs typeface="Comic Sans MS"/>
                <a:sym typeface="Comic Sans MS"/>
              </a:rPr>
            </a:br>
            <a:r>
              <a:rPr lang="en-US" sz="2800" i="0" u="none" strike="noStrike" cap="none">
                <a:solidFill>
                  <a:srgbClr val="666666"/>
                </a:solidFill>
                <a:latin typeface="Josefin Slab"/>
                <a:ea typeface="Josefin Slab"/>
                <a:cs typeface="Josefin Slab"/>
                <a:sym typeface="Josefin Slab"/>
              </a:rPr>
              <a:t>Physical, or </a:t>
            </a:r>
            <a:r>
              <a:rPr lang="en-US" sz="2800" i="0" strike="noStrike" cap="none">
                <a:solidFill>
                  <a:srgbClr val="666666"/>
                </a:solidFill>
                <a:latin typeface="Josefin Slab"/>
                <a:ea typeface="Josefin Slab"/>
                <a:cs typeface="Josefin Slab"/>
                <a:sym typeface="Josefin Slab"/>
              </a:rPr>
              <a:t>nonliving</a:t>
            </a:r>
            <a:r>
              <a:rPr lang="en-US" sz="2800" i="0" u="none" strike="noStrike" cap="none">
                <a:solidFill>
                  <a:srgbClr val="666666"/>
                </a:solidFill>
                <a:latin typeface="Josefin Slab"/>
                <a:ea typeface="Josefin Slab"/>
                <a:cs typeface="Josefin Slab"/>
                <a:sym typeface="Josefin Slab"/>
              </a:rPr>
              <a:t>, factors that shape ecosystems.</a:t>
            </a:r>
            <a:r>
              <a:rPr lang="en-US" sz="4400" b="1" i="0" u="none" strike="noStrike" cap="none">
                <a:solidFill>
                  <a:srgbClr val="666666"/>
                </a:solidFill>
                <a:latin typeface="Josefin Slab"/>
                <a:ea typeface="Josefin Slab"/>
                <a:cs typeface="Josefin Slab"/>
                <a:sym typeface="Josefin Slab"/>
              </a:rPr>
              <a:t/>
            </a:r>
            <a:br>
              <a:rPr lang="en-US" sz="4400" b="1" i="0" u="none" strike="noStrike" cap="none">
                <a:solidFill>
                  <a:srgbClr val="666666"/>
                </a:solidFill>
                <a:latin typeface="Josefin Slab"/>
                <a:ea typeface="Josefin Slab"/>
                <a:cs typeface="Josefin Slab"/>
                <a:sym typeface="Josefin Slab"/>
              </a:rPr>
            </a:br>
            <a:r>
              <a:rPr lang="en-US" sz="4400" b="0" i="0" u="none" strike="noStrike" cap="none">
                <a:solidFill>
                  <a:schemeClr val="lt2"/>
                </a:solidFill>
                <a:latin typeface="Comic Sans MS"/>
                <a:ea typeface="Comic Sans MS"/>
                <a:cs typeface="Comic Sans MS"/>
                <a:sym typeface="Comic Sans MS"/>
              </a:rPr>
              <a:t/>
            </a:r>
            <a:br>
              <a:rPr lang="en-US" sz="4400" b="0" i="0" u="none" strike="noStrike" cap="none">
                <a:solidFill>
                  <a:schemeClr val="lt2"/>
                </a:solidFill>
                <a:latin typeface="Comic Sans MS"/>
                <a:ea typeface="Comic Sans MS"/>
                <a:cs typeface="Comic Sans MS"/>
                <a:sym typeface="Comic Sans MS"/>
              </a:rPr>
            </a:br>
            <a:r>
              <a:rPr lang="en-US" sz="4400" b="0" i="0" u="none" strike="noStrike" cap="none">
                <a:solidFill>
                  <a:schemeClr val="lt2"/>
                </a:solidFill>
                <a:latin typeface="Comic Sans MS"/>
                <a:ea typeface="Comic Sans MS"/>
                <a:cs typeface="Comic Sans MS"/>
                <a:sym typeface="Comic Sans MS"/>
              </a:rPr>
              <a:t/>
            </a:r>
            <a:br>
              <a:rPr lang="en-US" sz="4400" b="0" i="0" u="none" strike="noStrike" cap="none">
                <a:solidFill>
                  <a:schemeClr val="lt2"/>
                </a:solidFill>
                <a:latin typeface="Comic Sans MS"/>
                <a:ea typeface="Comic Sans MS"/>
                <a:cs typeface="Comic Sans MS"/>
                <a:sym typeface="Comic Sans MS"/>
              </a:rPr>
            </a:br>
            <a:endParaRPr/>
          </a:p>
        </p:txBody>
      </p:sp>
      <p:sp>
        <p:nvSpPr>
          <p:cNvPr id="321" name="Shape 321"/>
          <p:cNvSpPr txBox="1">
            <a:spLocks noGrp="1"/>
          </p:cNvSpPr>
          <p:nvPr>
            <p:ph type="body" idx="1"/>
          </p:nvPr>
        </p:nvSpPr>
        <p:spPr>
          <a:xfrm>
            <a:off x="457200" y="2673350"/>
            <a:ext cx="4040187" cy="6111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i="0" u="none" strike="noStrike" cap="none">
                <a:solidFill>
                  <a:srgbClr val="666666"/>
                </a:solidFill>
                <a:latin typeface="Josefin Slab"/>
                <a:ea typeface="Josefin Slab"/>
                <a:cs typeface="Josefin Slab"/>
                <a:sym typeface="Josefin Slab"/>
              </a:rPr>
              <a:t>Aquatic Life Zones</a:t>
            </a:r>
            <a:endParaRPr>
              <a:solidFill>
                <a:srgbClr val="666666"/>
              </a:solidFill>
              <a:latin typeface="Josefin Slab"/>
              <a:ea typeface="Josefin Slab"/>
              <a:cs typeface="Josefin Slab"/>
              <a:sym typeface="Josefin Slab"/>
            </a:endParaRPr>
          </a:p>
        </p:txBody>
      </p:sp>
      <p:sp>
        <p:nvSpPr>
          <p:cNvPr id="322" name="Shape 322"/>
          <p:cNvSpPr txBox="1">
            <a:spLocks noGrp="1"/>
          </p:cNvSpPr>
          <p:nvPr>
            <p:ph type="body" idx="1"/>
          </p:nvPr>
        </p:nvSpPr>
        <p:spPr>
          <a:xfrm>
            <a:off x="457200" y="3284537"/>
            <a:ext cx="4040187" cy="28416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Light penetration </a:t>
            </a:r>
            <a:endParaRPr>
              <a:solidFill>
                <a:srgbClr val="666666"/>
              </a:solidFill>
              <a:latin typeface="Josefin Slab"/>
              <a:ea typeface="Josefin Slab"/>
              <a:cs typeface="Josefin Slab"/>
              <a:sym typeface="Josefin Slab"/>
            </a:endParaRPr>
          </a:p>
          <a:p>
            <a:pPr marL="342900" marR="0" lvl="0" indent="-342900" algn="l" rtl="0">
              <a:lnSpc>
                <a:spcPct val="90000"/>
              </a:lnSpc>
              <a:spcBef>
                <a:spcPts val="48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Water currents</a:t>
            </a:r>
            <a:endParaRPr>
              <a:solidFill>
                <a:srgbClr val="666666"/>
              </a:solidFill>
              <a:latin typeface="Josefin Slab"/>
              <a:ea typeface="Josefin Slab"/>
              <a:cs typeface="Josefin Slab"/>
              <a:sym typeface="Josefin Slab"/>
            </a:endParaRPr>
          </a:p>
          <a:p>
            <a:pPr marL="342900" marR="0" lvl="0" indent="-342900" algn="l" rtl="0">
              <a:lnSpc>
                <a:spcPct val="90000"/>
              </a:lnSpc>
              <a:spcBef>
                <a:spcPts val="48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Dissolved nutrient concentrations (nitrogen and phosphorus)</a:t>
            </a:r>
            <a:endParaRPr>
              <a:solidFill>
                <a:srgbClr val="666666"/>
              </a:solidFill>
              <a:latin typeface="Josefin Slab"/>
              <a:ea typeface="Josefin Slab"/>
              <a:cs typeface="Josefin Slab"/>
              <a:sym typeface="Josefin Slab"/>
            </a:endParaRPr>
          </a:p>
        </p:txBody>
      </p:sp>
      <p:sp>
        <p:nvSpPr>
          <p:cNvPr id="323" name="Shape 323"/>
          <p:cNvSpPr txBox="1">
            <a:spLocks noGrp="1"/>
          </p:cNvSpPr>
          <p:nvPr>
            <p:ph type="body" idx="1"/>
          </p:nvPr>
        </p:nvSpPr>
        <p:spPr>
          <a:xfrm>
            <a:off x="4645025" y="2457450"/>
            <a:ext cx="4041775" cy="8270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i="0" u="none" strike="noStrike" cap="none">
                <a:solidFill>
                  <a:srgbClr val="666666"/>
                </a:solidFill>
                <a:latin typeface="Josefin Slab"/>
                <a:ea typeface="Josefin Slab"/>
                <a:cs typeface="Josefin Slab"/>
                <a:sym typeface="Josefin Slab"/>
              </a:rPr>
              <a:t>Terrestrial Ecosystems</a:t>
            </a:r>
            <a:endParaRPr>
              <a:solidFill>
                <a:srgbClr val="666666"/>
              </a:solidFill>
              <a:latin typeface="Josefin Slab"/>
              <a:ea typeface="Josefin Slab"/>
              <a:cs typeface="Josefin Slab"/>
              <a:sym typeface="Josefin Slab"/>
            </a:endParaRPr>
          </a:p>
        </p:txBody>
      </p:sp>
      <p:sp>
        <p:nvSpPr>
          <p:cNvPr id="324" name="Shape 324"/>
          <p:cNvSpPr txBox="1">
            <a:spLocks noGrp="1"/>
          </p:cNvSpPr>
          <p:nvPr>
            <p:ph type="body" idx="2"/>
          </p:nvPr>
        </p:nvSpPr>
        <p:spPr>
          <a:xfrm>
            <a:off x="4645025" y="3284537"/>
            <a:ext cx="4041775" cy="28416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2000"/>
              <a:buFont typeface="Josefin Slab"/>
              <a:buChar char="•"/>
            </a:pPr>
            <a:r>
              <a:rPr lang="en-US" sz="2000" b="1" i="0" u="none" strike="noStrike" cap="none">
                <a:solidFill>
                  <a:srgbClr val="666666"/>
                </a:solidFill>
                <a:latin typeface="Josefin Slab"/>
                <a:ea typeface="Josefin Slab"/>
                <a:cs typeface="Josefin Slab"/>
                <a:sym typeface="Josefin Slab"/>
              </a:rPr>
              <a:t>Sunlight</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400"/>
              </a:spcBef>
              <a:spcAft>
                <a:spcPts val="0"/>
              </a:spcAft>
              <a:buClr>
                <a:srgbClr val="666666"/>
              </a:buClr>
              <a:buSzPts val="2000"/>
              <a:buFont typeface="Josefin Slab"/>
              <a:buChar char="•"/>
            </a:pPr>
            <a:r>
              <a:rPr lang="en-US" sz="2000" b="1" i="0" u="none" strike="noStrike" cap="none">
                <a:solidFill>
                  <a:srgbClr val="666666"/>
                </a:solidFill>
                <a:latin typeface="Josefin Slab"/>
                <a:ea typeface="Josefin Slab"/>
                <a:cs typeface="Josefin Slab"/>
                <a:sym typeface="Josefin Slab"/>
              </a:rPr>
              <a:t>Temperature</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400"/>
              </a:spcBef>
              <a:spcAft>
                <a:spcPts val="0"/>
              </a:spcAft>
              <a:buClr>
                <a:srgbClr val="666666"/>
              </a:buClr>
              <a:buSzPts val="2000"/>
              <a:buFont typeface="Josefin Slab"/>
              <a:buChar char="•"/>
            </a:pPr>
            <a:r>
              <a:rPr lang="en-US" sz="2000" b="1" i="0" u="none" strike="noStrike" cap="none">
                <a:solidFill>
                  <a:srgbClr val="666666"/>
                </a:solidFill>
                <a:latin typeface="Josefin Slab"/>
                <a:ea typeface="Josefin Slab"/>
                <a:cs typeface="Josefin Slab"/>
                <a:sym typeface="Josefin Slab"/>
              </a:rPr>
              <a:t>Precipitation </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400"/>
              </a:spcBef>
              <a:spcAft>
                <a:spcPts val="0"/>
              </a:spcAft>
              <a:buClr>
                <a:srgbClr val="666666"/>
              </a:buClr>
              <a:buSzPts val="2000"/>
              <a:buFont typeface="Josefin Slab"/>
              <a:buChar char="•"/>
            </a:pPr>
            <a:r>
              <a:rPr lang="en-US" sz="2000" b="1" i="0" u="none" strike="noStrike" cap="none">
                <a:solidFill>
                  <a:srgbClr val="666666"/>
                </a:solidFill>
                <a:latin typeface="Josefin Slab"/>
                <a:ea typeface="Josefin Slab"/>
                <a:cs typeface="Josefin Slab"/>
                <a:sym typeface="Josefin Slab"/>
              </a:rPr>
              <a:t>Wind</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400"/>
              </a:spcBef>
              <a:spcAft>
                <a:spcPts val="0"/>
              </a:spcAft>
              <a:buClr>
                <a:srgbClr val="666666"/>
              </a:buClr>
              <a:buSzPts val="2000"/>
              <a:buFont typeface="Josefin Slab"/>
              <a:buChar char="•"/>
            </a:pPr>
            <a:r>
              <a:rPr lang="en-US" sz="2000" b="1" i="0" u="none" strike="noStrike" cap="none">
                <a:solidFill>
                  <a:srgbClr val="666666"/>
                </a:solidFill>
                <a:latin typeface="Josefin Slab"/>
                <a:ea typeface="Josefin Slab"/>
                <a:cs typeface="Josefin Slab"/>
                <a:sym typeface="Josefin Slab"/>
              </a:rPr>
              <a:t>Latitude</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400"/>
              </a:spcBef>
              <a:spcAft>
                <a:spcPts val="0"/>
              </a:spcAft>
              <a:buClr>
                <a:srgbClr val="666666"/>
              </a:buClr>
              <a:buSzPts val="2000"/>
              <a:buFont typeface="Josefin Slab"/>
              <a:buChar char="•"/>
            </a:pPr>
            <a:r>
              <a:rPr lang="en-US" sz="2000" b="1" i="0" u="none" strike="noStrike" cap="none">
                <a:solidFill>
                  <a:srgbClr val="666666"/>
                </a:solidFill>
                <a:latin typeface="Josefin Slab"/>
                <a:ea typeface="Josefin Slab"/>
                <a:cs typeface="Josefin Slab"/>
                <a:sym typeface="Josefin Slab"/>
              </a:rPr>
              <a:t>Altitude</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400"/>
              </a:spcBef>
              <a:spcAft>
                <a:spcPts val="0"/>
              </a:spcAft>
              <a:buClr>
                <a:srgbClr val="666666"/>
              </a:buClr>
              <a:buSzPts val="2000"/>
              <a:buFont typeface="Josefin Slab"/>
              <a:buChar char="•"/>
            </a:pPr>
            <a:r>
              <a:rPr lang="en-US" sz="2000" b="1" i="0" u="none" strike="noStrike" cap="none">
                <a:solidFill>
                  <a:srgbClr val="666666"/>
                </a:solidFill>
                <a:latin typeface="Josefin Slab"/>
                <a:ea typeface="Josefin Slab"/>
                <a:cs typeface="Josefin Slab"/>
                <a:sym typeface="Josefin Slab"/>
              </a:rPr>
              <a:t>Soil</a:t>
            </a:r>
            <a:endParaRPr>
              <a:solidFill>
                <a:srgbClr val="666666"/>
              </a:solidFill>
              <a:latin typeface="Josefin Slab"/>
              <a:ea typeface="Josefin Slab"/>
              <a:cs typeface="Josefin Slab"/>
              <a:sym typeface="Josefin Slab"/>
            </a:endParaRPr>
          </a:p>
          <a:p>
            <a:pPr marL="342900" marR="0" lvl="0" indent="-215900" algn="l" rtl="0">
              <a:spcBef>
                <a:spcPts val="400"/>
              </a:spcBef>
              <a:spcAft>
                <a:spcPts val="0"/>
              </a:spcAft>
              <a:buClr>
                <a:schemeClr val="lt1"/>
              </a:buClr>
              <a:buSzPts val="2000"/>
              <a:buFont typeface="Arial"/>
              <a:buNone/>
            </a:pPr>
            <a:endParaRPr sz="2000" b="1" i="0" u="none">
              <a:solidFill>
                <a:schemeClr val="lt1"/>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omic Sans MS"/>
              <a:buNone/>
            </a:pPr>
            <a:r>
              <a:rPr lang="en-US" sz="4400" i="0" u="none" strike="noStrike" cap="none">
                <a:solidFill>
                  <a:srgbClr val="666666"/>
                </a:solidFill>
                <a:latin typeface="Josefin Slab"/>
                <a:ea typeface="Josefin Slab"/>
                <a:cs typeface="Josefin Slab"/>
                <a:sym typeface="Josefin Slab"/>
              </a:rPr>
              <a:t>H</a:t>
            </a:r>
            <a:r>
              <a:rPr lang="en-US">
                <a:solidFill>
                  <a:srgbClr val="666666"/>
                </a:solidFill>
                <a:latin typeface="Josefin Slab"/>
                <a:ea typeface="Josefin Slab"/>
                <a:cs typeface="Josefin Slab"/>
                <a:sym typeface="Josefin Slab"/>
              </a:rPr>
              <a:t>ABITAT AND NICHE</a:t>
            </a:r>
            <a:endParaRPr>
              <a:solidFill>
                <a:srgbClr val="666666"/>
              </a:solidFill>
              <a:latin typeface="Josefin Slab"/>
              <a:ea typeface="Josefin Slab"/>
              <a:cs typeface="Josefin Slab"/>
              <a:sym typeface="Josefin Slab"/>
            </a:endParaRPr>
          </a:p>
        </p:txBody>
      </p:sp>
      <p:sp>
        <p:nvSpPr>
          <p:cNvPr id="331" name="Shape 331"/>
          <p:cNvSpPr txBox="1">
            <a:spLocks noGrp="1"/>
          </p:cNvSpPr>
          <p:nvPr>
            <p:ph type="body" idx="1"/>
          </p:nvPr>
        </p:nvSpPr>
        <p:spPr>
          <a:xfrm>
            <a:off x="457200" y="1600200"/>
            <a:ext cx="4038600" cy="370046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lt1"/>
              </a:buClr>
              <a:buSzPts val="3200"/>
              <a:buFont typeface="Arial"/>
              <a:buNone/>
            </a:pPr>
            <a:endParaRPr sz="3200">
              <a:solidFill>
                <a:schemeClr val="lt1"/>
              </a:solidFill>
              <a:latin typeface="Arial"/>
              <a:ea typeface="Arial"/>
              <a:cs typeface="Arial"/>
              <a:sym typeface="Arial"/>
            </a:endParaRPr>
          </a:p>
        </p:txBody>
      </p:sp>
      <p:sp>
        <p:nvSpPr>
          <p:cNvPr id="332" name="Shape 332"/>
          <p:cNvSpPr txBox="1">
            <a:spLocks noGrp="1"/>
          </p:cNvSpPr>
          <p:nvPr>
            <p:ph type="body" idx="1"/>
          </p:nvPr>
        </p:nvSpPr>
        <p:spPr>
          <a:xfrm>
            <a:off x="4648200" y="1233487"/>
            <a:ext cx="4038600" cy="40671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2800"/>
              <a:buFont typeface="Josefin Slab"/>
              <a:buChar char="•"/>
            </a:pPr>
            <a:r>
              <a:rPr lang="en-US" sz="2800" b="1" i="0" u="none">
                <a:solidFill>
                  <a:srgbClr val="666666"/>
                </a:solidFill>
                <a:latin typeface="Josefin Slab"/>
                <a:ea typeface="Josefin Slab"/>
                <a:cs typeface="Josefin Slab"/>
                <a:sym typeface="Josefin Slab"/>
              </a:rPr>
              <a:t>Habitat</a:t>
            </a:r>
            <a:r>
              <a:rPr lang="en-US" sz="2800" i="0" u="none">
                <a:solidFill>
                  <a:srgbClr val="666666"/>
                </a:solidFill>
                <a:latin typeface="Josefin Slab"/>
                <a:ea typeface="Josefin Slab"/>
                <a:cs typeface="Josefin Slab"/>
                <a:sym typeface="Josefin Slab"/>
              </a:rPr>
              <a:t> – area where an organism </a:t>
            </a:r>
            <a:r>
              <a:rPr lang="en-US" sz="2800" i="0">
                <a:solidFill>
                  <a:srgbClr val="666666"/>
                </a:solidFill>
                <a:latin typeface="Josefin Slab"/>
                <a:ea typeface="Josefin Slab"/>
                <a:cs typeface="Josefin Slab"/>
                <a:sym typeface="Josefin Slab"/>
              </a:rPr>
              <a:t>lives</a:t>
            </a:r>
            <a:endParaRPr>
              <a:solidFill>
                <a:srgbClr val="666666"/>
              </a:solidFill>
              <a:latin typeface="Josefin Slab"/>
              <a:ea typeface="Josefin Slab"/>
              <a:cs typeface="Josefin Slab"/>
              <a:sym typeface="Josefin Slab"/>
            </a:endParaRPr>
          </a:p>
          <a:p>
            <a:pPr marL="342900" marR="0" lvl="0" indent="-165100" algn="l" rtl="0">
              <a:lnSpc>
                <a:spcPct val="100000"/>
              </a:lnSpc>
              <a:spcBef>
                <a:spcPts val="560"/>
              </a:spcBef>
              <a:spcAft>
                <a:spcPts val="0"/>
              </a:spcAft>
              <a:buClr>
                <a:schemeClr val="lt1"/>
              </a:buClr>
              <a:buSzPts val="2800"/>
              <a:buFont typeface="Arial"/>
              <a:buNone/>
            </a:pPr>
            <a:endParaRPr sz="2800" i="0" u="none">
              <a:solidFill>
                <a:srgbClr val="666666"/>
              </a:solidFill>
              <a:latin typeface="Josefin Slab"/>
              <a:ea typeface="Josefin Slab"/>
              <a:cs typeface="Josefin Slab"/>
              <a:sym typeface="Josefin Slab"/>
            </a:endParaRPr>
          </a:p>
          <a:p>
            <a:pPr marL="342900" marR="0" lvl="0" indent="-342900" algn="l" rtl="0">
              <a:lnSpc>
                <a:spcPct val="100000"/>
              </a:lnSpc>
              <a:spcBef>
                <a:spcPts val="560"/>
              </a:spcBef>
              <a:spcAft>
                <a:spcPts val="0"/>
              </a:spcAft>
              <a:buClr>
                <a:srgbClr val="666666"/>
              </a:buClr>
              <a:buSzPts val="2800"/>
              <a:buFont typeface="Josefin Slab"/>
              <a:buChar char="•"/>
            </a:pPr>
            <a:r>
              <a:rPr lang="en-US" sz="2800" b="1" i="0">
                <a:solidFill>
                  <a:srgbClr val="666666"/>
                </a:solidFill>
                <a:latin typeface="Josefin Slab"/>
                <a:ea typeface="Josefin Slab"/>
                <a:cs typeface="Josefin Slab"/>
                <a:sym typeface="Josefin Slab"/>
              </a:rPr>
              <a:t>Ecological niche</a:t>
            </a:r>
            <a:r>
              <a:rPr lang="en-US" sz="2800" i="0">
                <a:solidFill>
                  <a:srgbClr val="666666"/>
                </a:solidFill>
                <a:latin typeface="Josefin Slab"/>
                <a:ea typeface="Josefin Slab"/>
                <a:cs typeface="Josefin Slab"/>
                <a:sym typeface="Josefin Slab"/>
              </a:rPr>
              <a:t> </a:t>
            </a:r>
            <a:r>
              <a:rPr lang="en-US" sz="2800" i="0" u="none">
                <a:solidFill>
                  <a:srgbClr val="666666"/>
                </a:solidFill>
                <a:latin typeface="Josefin Slab"/>
                <a:ea typeface="Josefin Slab"/>
                <a:cs typeface="Josefin Slab"/>
                <a:sym typeface="Josefin Slab"/>
              </a:rPr>
              <a:t>–it is the organism’s “job”</a:t>
            </a:r>
            <a:endParaRPr>
              <a:solidFill>
                <a:srgbClr val="666666"/>
              </a:solidFill>
              <a:latin typeface="Josefin Slab"/>
              <a:ea typeface="Josefin Slab"/>
              <a:cs typeface="Josefin Slab"/>
              <a:sym typeface="Josefin Slab"/>
            </a:endParaRPr>
          </a:p>
          <a:p>
            <a:pPr marL="342900" marR="0" lvl="0" indent="-165100" algn="l" rtl="0">
              <a:lnSpc>
                <a:spcPct val="100000"/>
              </a:lnSpc>
              <a:spcBef>
                <a:spcPts val="560"/>
              </a:spcBef>
              <a:spcAft>
                <a:spcPts val="0"/>
              </a:spcAft>
              <a:buClr>
                <a:schemeClr val="lt1"/>
              </a:buClr>
              <a:buSzPts val="2800"/>
              <a:buFont typeface="Arial"/>
              <a:buNone/>
            </a:pPr>
            <a:endParaRPr sz="2800" b="1" i="0" u="sng">
              <a:solidFill>
                <a:srgbClr val="666666"/>
              </a:solidFill>
              <a:latin typeface="Josefin Slab"/>
              <a:ea typeface="Josefin Slab"/>
              <a:cs typeface="Josefin Slab"/>
              <a:sym typeface="Josefin Slab"/>
            </a:endParaRPr>
          </a:p>
          <a:p>
            <a:pPr marL="342900" marR="0" lvl="0" indent="-342900" algn="l" rtl="0">
              <a:lnSpc>
                <a:spcPct val="100000"/>
              </a:lnSpc>
              <a:spcBef>
                <a:spcPts val="560"/>
              </a:spcBef>
              <a:spcAft>
                <a:spcPts val="0"/>
              </a:spcAft>
              <a:buClr>
                <a:srgbClr val="666666"/>
              </a:buClr>
              <a:buSzPts val="2800"/>
              <a:buFont typeface="Comic Sans MS"/>
              <a:buChar char="•"/>
            </a:pPr>
            <a:r>
              <a:rPr lang="en-US" sz="2800" b="1" i="0">
                <a:solidFill>
                  <a:srgbClr val="666666"/>
                </a:solidFill>
                <a:latin typeface="Josefin Slab"/>
                <a:ea typeface="Josefin Slab"/>
                <a:cs typeface="Josefin Slab"/>
                <a:sym typeface="Josefin Slab"/>
              </a:rPr>
              <a:t>Competitive Exclusion Principle </a:t>
            </a:r>
            <a:r>
              <a:rPr lang="en-US" sz="2800" i="0" u="none">
                <a:solidFill>
                  <a:srgbClr val="666666"/>
                </a:solidFill>
                <a:latin typeface="Josefin Slab"/>
                <a:ea typeface="Josefin Slab"/>
                <a:cs typeface="Josefin Slab"/>
                <a:sym typeface="Josefin Slab"/>
              </a:rPr>
              <a:t>- 2 species can’t occupy same niche at same time.</a:t>
            </a:r>
            <a:endParaRPr>
              <a:solidFill>
                <a:srgbClr val="666666"/>
              </a:solidFill>
              <a:latin typeface="Josefin Slab"/>
              <a:ea typeface="Josefin Slab"/>
              <a:cs typeface="Josefin Slab"/>
              <a:sym typeface="Josefin Slab"/>
            </a:endParaRPr>
          </a:p>
          <a:p>
            <a:pPr marL="342900" marR="0" lvl="0" indent="-165100" algn="l" rtl="0">
              <a:spcBef>
                <a:spcPts val="560"/>
              </a:spcBef>
              <a:spcAft>
                <a:spcPts val="0"/>
              </a:spcAft>
              <a:buClr>
                <a:schemeClr val="lt1"/>
              </a:buClr>
              <a:buSzPts val="2800"/>
              <a:buFont typeface="Arial"/>
              <a:buNone/>
            </a:pPr>
            <a:endParaRPr sz="2800" i="0" u="none">
              <a:solidFill>
                <a:schemeClr val="lt1"/>
              </a:solidFill>
              <a:latin typeface="Josefin Slab"/>
              <a:ea typeface="Josefin Slab"/>
              <a:cs typeface="Josefin Slab"/>
              <a:sym typeface="Josefin Slab"/>
            </a:endParaRPr>
          </a:p>
        </p:txBody>
      </p:sp>
      <p:pic>
        <p:nvPicPr>
          <p:cNvPr id="333" name="Shape 333" descr="three%20juvies%20in%20tree%20stump.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0825" y="1233487"/>
            <a:ext cx="4244975" cy="52435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37"/>
        <p:cNvGrpSpPr/>
        <p:nvPr/>
      </p:nvGrpSpPr>
      <p:grpSpPr>
        <a:xfrm>
          <a:off x="0" y="0"/>
          <a:ext cx="0" cy="0"/>
          <a:chOff x="0" y="0"/>
          <a:chExt cx="0" cy="0"/>
        </a:xfrm>
      </p:grpSpPr>
      <p:sp>
        <p:nvSpPr>
          <p:cNvPr id="338" name="Shape 338"/>
          <p:cNvSpPr txBox="1">
            <a:spLocks noGrp="1"/>
          </p:cNvSpPr>
          <p:nvPr>
            <p:ph type="title" idx="4294967295"/>
          </p:nvPr>
        </p:nvSpPr>
        <p:spPr>
          <a:xfrm>
            <a:off x="744537" y="9048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800"/>
              <a:buFont typeface="Comic Sans MS"/>
              <a:buNone/>
            </a:pPr>
            <a:r>
              <a:rPr lang="en-US" sz="4800" i="0" u="none" strike="noStrike" cap="none">
                <a:solidFill>
                  <a:srgbClr val="666666"/>
                </a:solidFill>
                <a:latin typeface="Josefin Slab"/>
                <a:ea typeface="Josefin Slab"/>
                <a:cs typeface="Josefin Slab"/>
                <a:sym typeface="Josefin Slab"/>
              </a:rPr>
              <a:t>C</a:t>
            </a:r>
            <a:r>
              <a:rPr lang="en-US" sz="4800">
                <a:solidFill>
                  <a:srgbClr val="666666"/>
                </a:solidFill>
                <a:latin typeface="Josefin Slab"/>
                <a:ea typeface="Josefin Slab"/>
                <a:cs typeface="Josefin Slab"/>
                <a:sym typeface="Josefin Slab"/>
              </a:rPr>
              <a:t>LIMATIC FACTORS</a:t>
            </a:r>
            <a:endParaRPr>
              <a:solidFill>
                <a:srgbClr val="666666"/>
              </a:solidFill>
              <a:latin typeface="Josefin Slab"/>
              <a:ea typeface="Josefin Slab"/>
              <a:cs typeface="Josefin Slab"/>
              <a:sym typeface="Josefin Slab"/>
            </a:endParaRPr>
          </a:p>
        </p:txBody>
      </p:sp>
      <p:sp>
        <p:nvSpPr>
          <p:cNvPr id="339" name="Shape 339"/>
          <p:cNvSpPr txBox="1">
            <a:spLocks noGrp="1"/>
          </p:cNvSpPr>
          <p:nvPr>
            <p:ph type="body" idx="4294967295"/>
          </p:nvPr>
        </p:nvSpPr>
        <p:spPr>
          <a:xfrm>
            <a:off x="457200" y="1233487"/>
            <a:ext cx="8229600" cy="40671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666666"/>
              </a:buClr>
              <a:buSzPts val="2000"/>
              <a:buFont typeface="Josefin Slab"/>
              <a:buChar char="•"/>
            </a:pPr>
            <a:r>
              <a:rPr lang="en-US" sz="2000" i="0" u="none">
                <a:solidFill>
                  <a:srgbClr val="666666"/>
                </a:solidFill>
                <a:latin typeface="Josefin Slab"/>
                <a:ea typeface="Josefin Slab"/>
                <a:cs typeface="Josefin Slab"/>
                <a:sym typeface="Josefin Slab"/>
              </a:rPr>
              <a:t>Climate is the most important factor in determining where an organism can live.</a:t>
            </a:r>
            <a:endParaRPr>
              <a:solidFill>
                <a:srgbClr val="666666"/>
              </a:solidFill>
              <a:latin typeface="Josefin Slab"/>
              <a:ea typeface="Josefin Slab"/>
              <a:cs typeface="Josefin Slab"/>
              <a:sym typeface="Josefin Slab"/>
            </a:endParaRPr>
          </a:p>
          <a:p>
            <a:pPr marL="742950" marR="0" lvl="1" indent="-285750" algn="l" rtl="0">
              <a:lnSpc>
                <a:spcPct val="90000"/>
              </a:lnSpc>
              <a:spcBef>
                <a:spcPts val="400"/>
              </a:spcBef>
              <a:spcAft>
                <a:spcPts val="0"/>
              </a:spcAft>
              <a:buClr>
                <a:srgbClr val="666666"/>
              </a:buClr>
              <a:buSzPts val="2000"/>
              <a:buFont typeface="Josefin Slab"/>
              <a:buChar char="–"/>
            </a:pPr>
            <a:r>
              <a:rPr lang="en-US" sz="2000" i="0" strike="noStrike" cap="none">
                <a:solidFill>
                  <a:srgbClr val="666666"/>
                </a:solidFill>
                <a:latin typeface="Josefin Slab"/>
                <a:ea typeface="Josefin Slab"/>
                <a:cs typeface="Josefin Slab"/>
                <a:sym typeface="Josefin Slab"/>
              </a:rPr>
              <a:t>Climate</a:t>
            </a:r>
            <a:r>
              <a:rPr lang="en-US" sz="2000" i="0" u="none" strike="noStrike" cap="none">
                <a:solidFill>
                  <a:srgbClr val="666666"/>
                </a:solidFill>
                <a:latin typeface="Josefin Slab"/>
                <a:ea typeface="Josefin Slab"/>
                <a:cs typeface="Josefin Slab"/>
                <a:sym typeface="Josefin Slab"/>
              </a:rPr>
              <a:t> is the average, year-after-year conditions of temperature and precipitation in a particular area</a:t>
            </a:r>
            <a:endParaRPr sz="2000" i="0" u="sng" strike="noStrike" cap="none">
              <a:solidFill>
                <a:srgbClr val="666666"/>
              </a:solidFill>
              <a:latin typeface="Josefin Slab"/>
              <a:ea typeface="Josefin Slab"/>
              <a:cs typeface="Josefin Slab"/>
              <a:sym typeface="Josefin Slab"/>
            </a:endParaRPr>
          </a:p>
          <a:p>
            <a:pPr marL="342900" marR="0" lvl="0" indent="-215900" algn="l" rtl="0">
              <a:lnSpc>
                <a:spcPct val="90000"/>
              </a:lnSpc>
              <a:spcBef>
                <a:spcPts val="400"/>
              </a:spcBef>
              <a:spcAft>
                <a:spcPts val="0"/>
              </a:spcAft>
              <a:buClr>
                <a:schemeClr val="lt1"/>
              </a:buClr>
              <a:buSzPts val="2000"/>
              <a:buFont typeface="Arial"/>
              <a:buNone/>
            </a:pPr>
            <a:endParaRPr sz="2000" i="0" u="none">
              <a:solidFill>
                <a:srgbClr val="666666"/>
              </a:solidFill>
              <a:latin typeface="Josefin Slab"/>
              <a:ea typeface="Josefin Slab"/>
              <a:cs typeface="Josefin Slab"/>
              <a:sym typeface="Josefin Slab"/>
            </a:endParaRPr>
          </a:p>
          <a:p>
            <a:pPr marL="342900" marR="0" lvl="0" indent="-342900" algn="l" rtl="0">
              <a:lnSpc>
                <a:spcPct val="90000"/>
              </a:lnSpc>
              <a:spcBef>
                <a:spcPts val="400"/>
              </a:spcBef>
              <a:spcAft>
                <a:spcPts val="0"/>
              </a:spcAft>
              <a:buClr>
                <a:srgbClr val="666666"/>
              </a:buClr>
              <a:buSzPts val="2000"/>
              <a:buFont typeface="Josefin Slab"/>
              <a:buChar char="•"/>
            </a:pPr>
            <a:r>
              <a:rPr lang="en-US" sz="2000" i="0" u="none">
                <a:solidFill>
                  <a:srgbClr val="666666"/>
                </a:solidFill>
                <a:latin typeface="Josefin Slab"/>
                <a:ea typeface="Josefin Slab"/>
                <a:cs typeface="Josefin Slab"/>
                <a:sym typeface="Josefin Slab"/>
              </a:rPr>
              <a:t>Climate factors that must be considered are:</a:t>
            </a:r>
            <a:endParaRPr>
              <a:solidFill>
                <a:srgbClr val="666666"/>
              </a:solidFill>
              <a:latin typeface="Josefin Slab"/>
              <a:ea typeface="Josefin Slab"/>
              <a:cs typeface="Josefin Slab"/>
              <a:sym typeface="Josefin Slab"/>
            </a:endParaRPr>
          </a:p>
          <a:p>
            <a:pPr marL="742950" marR="0" lvl="1" indent="-285750" algn="l" rtl="0">
              <a:lnSpc>
                <a:spcPct val="90000"/>
              </a:lnSpc>
              <a:spcBef>
                <a:spcPts val="400"/>
              </a:spcBef>
              <a:spcAft>
                <a:spcPts val="0"/>
              </a:spcAft>
              <a:buClr>
                <a:srgbClr val="666666"/>
              </a:buClr>
              <a:buSzPts val="2000"/>
              <a:buFont typeface="Josefin Slab"/>
              <a:buChar char="–"/>
            </a:pPr>
            <a:r>
              <a:rPr lang="en-US" sz="2000" i="0" u="none" strike="noStrike" cap="none">
                <a:solidFill>
                  <a:srgbClr val="666666"/>
                </a:solidFill>
                <a:latin typeface="Josefin Slab"/>
                <a:ea typeface="Josefin Slab"/>
                <a:cs typeface="Josefin Slab"/>
                <a:sym typeface="Josefin Slab"/>
              </a:rPr>
              <a:t>Sunlight</a:t>
            </a:r>
            <a:endParaRPr>
              <a:solidFill>
                <a:srgbClr val="666666"/>
              </a:solidFill>
              <a:latin typeface="Josefin Slab"/>
              <a:ea typeface="Josefin Slab"/>
              <a:cs typeface="Josefin Slab"/>
              <a:sym typeface="Josefin Slab"/>
            </a:endParaRPr>
          </a:p>
          <a:p>
            <a:pPr marL="742950" marR="0" lvl="1" indent="-285750" algn="l" rtl="0">
              <a:lnSpc>
                <a:spcPct val="90000"/>
              </a:lnSpc>
              <a:spcBef>
                <a:spcPts val="400"/>
              </a:spcBef>
              <a:spcAft>
                <a:spcPts val="0"/>
              </a:spcAft>
              <a:buClr>
                <a:srgbClr val="666666"/>
              </a:buClr>
              <a:buSzPts val="2000"/>
              <a:buFont typeface="Josefin Slab"/>
              <a:buChar char="–"/>
            </a:pPr>
            <a:r>
              <a:rPr lang="en-US" sz="2000" i="0" strike="noStrike" cap="none">
                <a:solidFill>
                  <a:srgbClr val="666666"/>
                </a:solidFill>
                <a:latin typeface="Josefin Slab"/>
                <a:ea typeface="Josefin Slab"/>
                <a:cs typeface="Josefin Slab"/>
                <a:sym typeface="Josefin Slab"/>
              </a:rPr>
              <a:t>Temperature</a:t>
            </a:r>
            <a:endParaRPr>
              <a:solidFill>
                <a:srgbClr val="666666"/>
              </a:solidFill>
              <a:latin typeface="Josefin Slab"/>
              <a:ea typeface="Josefin Slab"/>
              <a:cs typeface="Josefin Slab"/>
              <a:sym typeface="Josefin Slab"/>
            </a:endParaRPr>
          </a:p>
          <a:p>
            <a:pPr marL="742950" marR="0" lvl="1" indent="-285750" algn="l" rtl="0">
              <a:lnSpc>
                <a:spcPct val="90000"/>
              </a:lnSpc>
              <a:spcBef>
                <a:spcPts val="400"/>
              </a:spcBef>
              <a:spcAft>
                <a:spcPts val="0"/>
              </a:spcAft>
              <a:buClr>
                <a:srgbClr val="666666"/>
              </a:buClr>
              <a:buSzPts val="2000"/>
              <a:buFont typeface="Josefin Slab"/>
              <a:buChar char="–"/>
            </a:pPr>
            <a:r>
              <a:rPr lang="en-US" sz="2000" i="0" u="none" strike="noStrike" cap="none">
                <a:solidFill>
                  <a:srgbClr val="666666"/>
                </a:solidFill>
                <a:latin typeface="Josefin Slab"/>
                <a:ea typeface="Josefin Slab"/>
                <a:cs typeface="Josefin Slab"/>
                <a:sym typeface="Josefin Slab"/>
              </a:rPr>
              <a:t>Precipitation</a:t>
            </a:r>
            <a:endParaRPr>
              <a:solidFill>
                <a:srgbClr val="666666"/>
              </a:solidFill>
              <a:latin typeface="Josefin Slab"/>
              <a:ea typeface="Josefin Slab"/>
              <a:cs typeface="Josefin Slab"/>
              <a:sym typeface="Josefin Slab"/>
            </a:endParaRPr>
          </a:p>
          <a:p>
            <a:pPr marL="742950" marR="0" lvl="1" indent="-285750" algn="l" rtl="0">
              <a:lnSpc>
                <a:spcPct val="90000"/>
              </a:lnSpc>
              <a:spcBef>
                <a:spcPts val="400"/>
              </a:spcBef>
              <a:spcAft>
                <a:spcPts val="0"/>
              </a:spcAft>
              <a:buClr>
                <a:srgbClr val="666666"/>
              </a:buClr>
              <a:buSzPts val="2000"/>
              <a:buFont typeface="Josefin Slab"/>
              <a:buChar char="–"/>
            </a:pPr>
            <a:r>
              <a:rPr lang="en-US" sz="2000" i="0" u="none" strike="noStrike" cap="none">
                <a:solidFill>
                  <a:srgbClr val="666666"/>
                </a:solidFill>
                <a:latin typeface="Josefin Slab"/>
                <a:ea typeface="Josefin Slab"/>
                <a:cs typeface="Josefin Slab"/>
                <a:sym typeface="Josefin Slab"/>
              </a:rPr>
              <a:t>Wind currents</a:t>
            </a:r>
            <a:endParaRPr>
              <a:solidFill>
                <a:srgbClr val="666666"/>
              </a:solidFill>
              <a:latin typeface="Josefin Slab"/>
              <a:ea typeface="Josefin Slab"/>
              <a:cs typeface="Josefin Slab"/>
              <a:sym typeface="Josefin Slab"/>
            </a:endParaRPr>
          </a:p>
          <a:p>
            <a:pPr marL="742950" marR="0" lvl="1" indent="-285750" algn="l" rtl="0">
              <a:lnSpc>
                <a:spcPct val="90000"/>
              </a:lnSpc>
              <a:spcBef>
                <a:spcPts val="400"/>
              </a:spcBef>
              <a:spcAft>
                <a:spcPts val="0"/>
              </a:spcAft>
              <a:buClr>
                <a:srgbClr val="666666"/>
              </a:buClr>
              <a:buSzPts val="2000"/>
              <a:buFont typeface="Josefin Slab"/>
              <a:buChar char="–"/>
            </a:pPr>
            <a:r>
              <a:rPr lang="en-US" sz="2000" i="0" strike="noStrike" cap="none">
                <a:solidFill>
                  <a:srgbClr val="666666"/>
                </a:solidFill>
                <a:latin typeface="Josefin Slab"/>
                <a:ea typeface="Josefin Slab"/>
                <a:cs typeface="Josefin Slab"/>
                <a:sym typeface="Josefin Slab"/>
              </a:rPr>
              <a:t>Latitude</a:t>
            </a:r>
            <a:endParaRPr sz="1800" i="0" strike="noStrike" cap="none">
              <a:solidFill>
                <a:srgbClr val="666666"/>
              </a:solidFill>
              <a:latin typeface="Josefin Slab"/>
              <a:ea typeface="Josefin Slab"/>
              <a:cs typeface="Josefin Slab"/>
              <a:sym typeface="Josefin Slab"/>
            </a:endParaRPr>
          </a:p>
          <a:p>
            <a:pPr marL="342900" marR="0" lvl="0" indent="-215900" algn="l" rtl="0">
              <a:lnSpc>
                <a:spcPct val="90000"/>
              </a:lnSpc>
              <a:spcBef>
                <a:spcPts val="400"/>
              </a:spcBef>
              <a:spcAft>
                <a:spcPts val="0"/>
              </a:spcAft>
              <a:buClr>
                <a:schemeClr val="lt1"/>
              </a:buClr>
              <a:buSzPts val="2000"/>
              <a:buFont typeface="Arial"/>
              <a:buNone/>
            </a:pPr>
            <a:endParaRPr sz="2000" i="0" u="none">
              <a:solidFill>
                <a:srgbClr val="666666"/>
              </a:solidFill>
              <a:latin typeface="Josefin Slab"/>
              <a:ea typeface="Josefin Slab"/>
              <a:cs typeface="Josefin Slab"/>
              <a:sym typeface="Josefin Slab"/>
            </a:endParaRPr>
          </a:p>
          <a:p>
            <a:pPr marL="342900" marR="0" lvl="0" indent="-342900" algn="l" rtl="0">
              <a:lnSpc>
                <a:spcPct val="90000"/>
              </a:lnSpc>
              <a:spcBef>
                <a:spcPts val="400"/>
              </a:spcBef>
              <a:spcAft>
                <a:spcPts val="0"/>
              </a:spcAft>
              <a:buClr>
                <a:srgbClr val="666666"/>
              </a:buClr>
              <a:buSzPts val="2000"/>
              <a:buFont typeface="Josefin Slab"/>
              <a:buChar char="•"/>
            </a:pPr>
            <a:r>
              <a:rPr lang="en-US" sz="2000" i="0" u="none">
                <a:solidFill>
                  <a:srgbClr val="666666"/>
                </a:solidFill>
                <a:latin typeface="Josefin Slab"/>
                <a:ea typeface="Josefin Slab"/>
                <a:cs typeface="Josefin Slab"/>
                <a:sym typeface="Josefin Slab"/>
              </a:rPr>
              <a:t>Climate can be influenced by both human activity (global warming) and natural processes such as volcanic activity.</a:t>
            </a:r>
            <a:endParaRPr>
              <a:solidFill>
                <a:srgbClr val="666666"/>
              </a:solidFill>
              <a:latin typeface="Josefin Slab"/>
              <a:ea typeface="Josefin Slab"/>
              <a:cs typeface="Josefin Slab"/>
              <a:sym typeface="Josefin Slab"/>
            </a:endParaRPr>
          </a:p>
        </p:txBody>
      </p:sp>
      <p:pic>
        <p:nvPicPr>
          <p:cNvPr id="340" name="Shape 340" descr="C:\Users\Latonia\AppData\Local\Microsoft\Windows\Temporary Internet Files\Content.IE5\ZWBF86HK\MC900440405[1].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11862" y="2889250"/>
            <a:ext cx="2011362" cy="20113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74629"/>
            <a:ext cx="8229600" cy="74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a:solidFill>
                  <a:srgbClr val="666666"/>
                </a:solidFill>
                <a:latin typeface="Josefin Slab"/>
                <a:ea typeface="Josefin Slab"/>
                <a:cs typeface="Josefin Slab"/>
                <a:sym typeface="Josefin Slab"/>
              </a:rPr>
              <a:t>COMPETITION</a:t>
            </a:r>
            <a:endParaRPr>
              <a:solidFill>
                <a:srgbClr val="666666"/>
              </a:solidFill>
              <a:latin typeface="Josefin Slab"/>
              <a:ea typeface="Josefin Slab"/>
              <a:cs typeface="Josefin Slab"/>
              <a:sym typeface="Josefin Slab"/>
            </a:endParaRPr>
          </a:p>
        </p:txBody>
      </p:sp>
      <p:sp>
        <p:nvSpPr>
          <p:cNvPr id="346" name="Shape 346"/>
          <p:cNvSpPr txBox="1">
            <a:spLocks noGrp="1"/>
          </p:cNvSpPr>
          <p:nvPr>
            <p:ph type="body" idx="1"/>
          </p:nvPr>
        </p:nvSpPr>
        <p:spPr>
          <a:xfrm>
            <a:off x="179375" y="1152575"/>
            <a:ext cx="4968900" cy="36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2800"/>
              <a:buFont typeface="Josefin Slab"/>
              <a:buChar char="•"/>
            </a:pPr>
            <a:r>
              <a:rPr lang="en-US" sz="2800" b="1" i="0" strike="noStrike" cap="none">
                <a:solidFill>
                  <a:srgbClr val="666666"/>
                </a:solidFill>
                <a:latin typeface="Josefin Slab"/>
                <a:ea typeface="Josefin Slab"/>
                <a:cs typeface="Josefin Slab"/>
                <a:sym typeface="Josefin Slab"/>
              </a:rPr>
              <a:t>Competition</a:t>
            </a:r>
            <a:r>
              <a:rPr lang="en-US" sz="2800" i="0" u="none" strike="noStrike" cap="none">
                <a:solidFill>
                  <a:srgbClr val="666666"/>
                </a:solidFill>
                <a:latin typeface="Josefin Slab"/>
                <a:ea typeface="Josefin Slab"/>
                <a:cs typeface="Josefin Slab"/>
                <a:sym typeface="Josefin Slab"/>
              </a:rPr>
              <a:t> occurs when organisms of the same or different species attempt to use the same resource:</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48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Food, water, nutrients, shelter, space, or sunlight</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560"/>
              </a:spcBef>
              <a:spcAft>
                <a:spcPts val="0"/>
              </a:spcAft>
              <a:buClr>
                <a:schemeClr val="lt1"/>
              </a:buClr>
              <a:buSzPts val="2800"/>
              <a:buFont typeface="Comic Sans MS"/>
              <a:buNone/>
            </a:pPr>
            <a:r>
              <a:rPr lang="en-US" sz="2800" i="0" u="none" strike="noStrike" cap="none">
                <a:solidFill>
                  <a:srgbClr val="666666"/>
                </a:solidFill>
                <a:latin typeface="Josefin Slab"/>
                <a:ea typeface="Josefin Slab"/>
                <a:cs typeface="Josefin Slab"/>
                <a:sym typeface="Josefin Slab"/>
              </a:rPr>
              <a:t>May exhibit behaviors such as:</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48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Aggression (snarl, bark, hiss)</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48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Territorial (protect and guard)</a:t>
            </a:r>
            <a:endParaRPr>
              <a:solidFill>
                <a:srgbClr val="666666"/>
              </a:solidFill>
              <a:latin typeface="Josefin Slab"/>
              <a:ea typeface="Josefin Slab"/>
              <a:cs typeface="Josefin Slab"/>
              <a:sym typeface="Josefin Slab"/>
            </a:endParaRPr>
          </a:p>
          <a:p>
            <a:pPr marL="342900" marR="0" lvl="0" indent="-190500" algn="l" rtl="0">
              <a:spcBef>
                <a:spcPts val="480"/>
              </a:spcBef>
              <a:spcAft>
                <a:spcPts val="0"/>
              </a:spcAft>
              <a:buClr>
                <a:schemeClr val="lt1"/>
              </a:buClr>
              <a:buSzPts val="2400"/>
              <a:buFont typeface="Arial"/>
              <a:buNone/>
            </a:pPr>
            <a:endParaRPr sz="2400" b="0" i="0" u="none" strike="noStrike" cap="none">
              <a:solidFill>
                <a:schemeClr val="lt1"/>
              </a:solidFill>
              <a:latin typeface="Comic Sans MS"/>
              <a:ea typeface="Comic Sans MS"/>
              <a:cs typeface="Comic Sans MS"/>
              <a:sym typeface="Comic Sans MS"/>
            </a:endParaRPr>
          </a:p>
        </p:txBody>
      </p:sp>
      <p:sp>
        <p:nvSpPr>
          <p:cNvPr id="347" name="Shape 347"/>
          <p:cNvSpPr txBox="1">
            <a:spLocks noGrp="1"/>
          </p:cNvSpPr>
          <p:nvPr>
            <p:ph type="body" idx="2"/>
          </p:nvPr>
        </p:nvSpPr>
        <p:spPr>
          <a:xfrm>
            <a:off x="4648200" y="1600200"/>
            <a:ext cx="4038600" cy="370046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lt1"/>
              </a:buClr>
              <a:buSzPts val="3200"/>
              <a:buFont typeface="Arial"/>
              <a:buNone/>
            </a:pPr>
            <a:endParaRPr sz="3200">
              <a:solidFill>
                <a:schemeClr val="lt1"/>
              </a:solidFill>
              <a:latin typeface="Arial"/>
              <a:ea typeface="Arial"/>
              <a:cs typeface="Arial"/>
              <a:sym typeface="Arial"/>
            </a:endParaRPr>
          </a:p>
        </p:txBody>
      </p:sp>
      <p:pic>
        <p:nvPicPr>
          <p:cNvPr id="348" name="Shape 348" descr="lionsrh_450x300.jpg"/>
          <p:cNvPicPr preferRelativeResize="0"/>
          <p:nvPr/>
        </p:nvPicPr>
        <p:blipFill rotWithShape="1">
          <a:blip r:embed="rId3">
            <a:alphaModFix/>
          </a:blip>
          <a:srcRect/>
          <a:stretch/>
        </p:blipFill>
        <p:spPr>
          <a:xfrm>
            <a:off x="5048250" y="1317625"/>
            <a:ext cx="3638550" cy="4248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74629"/>
            <a:ext cx="8229600" cy="755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30000"/>
              </a:buClr>
              <a:buSzPts val="4400"/>
              <a:buFont typeface="Comic Sans MS"/>
              <a:buNone/>
            </a:pPr>
            <a:r>
              <a:rPr lang="en-US">
                <a:solidFill>
                  <a:srgbClr val="666666"/>
                </a:solidFill>
                <a:latin typeface="Josefin Slab"/>
                <a:ea typeface="Josefin Slab"/>
                <a:cs typeface="Josefin Slab"/>
                <a:sym typeface="Josefin Slab"/>
              </a:rPr>
              <a:t>PREDATION</a:t>
            </a:r>
            <a:endParaRPr>
              <a:solidFill>
                <a:srgbClr val="666666"/>
              </a:solidFill>
              <a:latin typeface="Josefin Slab"/>
              <a:ea typeface="Josefin Slab"/>
              <a:cs typeface="Josefin Slab"/>
              <a:sym typeface="Josefin Slab"/>
            </a:endParaRPr>
          </a:p>
        </p:txBody>
      </p:sp>
      <p:sp>
        <p:nvSpPr>
          <p:cNvPr id="354" name="Shape 354"/>
          <p:cNvSpPr txBox="1">
            <a:spLocks noGrp="1"/>
          </p:cNvSpPr>
          <p:nvPr>
            <p:ph type="body" idx="1"/>
          </p:nvPr>
        </p:nvSpPr>
        <p:spPr>
          <a:xfrm>
            <a:off x="457200" y="1122499"/>
            <a:ext cx="8229600" cy="401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0">
                <a:solidFill>
                  <a:srgbClr val="666666"/>
                </a:solidFill>
                <a:latin typeface="Josefin Slab"/>
                <a:ea typeface="Josefin Slab"/>
                <a:cs typeface="Josefin Slab"/>
                <a:sym typeface="Josefin Slab"/>
              </a:rPr>
              <a:t>Predation is the consumption of one species (the prey) by another (the predator).</a:t>
            </a:r>
            <a:endParaRPr>
              <a:solidFill>
                <a:srgbClr val="666666"/>
              </a:solidFill>
              <a:latin typeface="Josefin Slab"/>
              <a:ea typeface="Josefin Slab"/>
              <a:cs typeface="Josefin Slab"/>
              <a:sym typeface="Josefin Slab"/>
            </a:endParaRPr>
          </a:p>
          <a:p>
            <a:pPr marL="342900" marR="0" lvl="0" indent="-139700" algn="l" rtl="0">
              <a:spcBef>
                <a:spcPts val="640"/>
              </a:spcBef>
              <a:spcAft>
                <a:spcPts val="0"/>
              </a:spcAft>
              <a:buClr>
                <a:schemeClr val="lt1"/>
              </a:buClr>
              <a:buSzPts val="3200"/>
              <a:buFont typeface="Arial"/>
              <a:buNone/>
            </a:pPr>
            <a:endParaRPr sz="3200" i="0">
              <a:solidFill>
                <a:srgbClr val="666666"/>
              </a:solidFill>
              <a:latin typeface="Josefin Slab"/>
              <a:ea typeface="Josefin Slab"/>
              <a:cs typeface="Josefin Slab"/>
              <a:sym typeface="Josefin Slab"/>
            </a:endParaRPr>
          </a:p>
        </p:txBody>
      </p:sp>
      <p:pic>
        <p:nvPicPr>
          <p:cNvPr id="355" name="Shape 355" descr="male-lion-cub-eating-ox-bloody-carcass-ribs-mane-tail-chitwa-south-africa-wildlife-animal-predator-photo.jpg"/>
          <p:cNvPicPr preferRelativeResize="0"/>
          <p:nvPr/>
        </p:nvPicPr>
        <p:blipFill rotWithShape="1">
          <a:blip r:embed="rId3">
            <a:alphaModFix/>
          </a:blip>
          <a:srcRect/>
          <a:stretch/>
        </p:blipFill>
        <p:spPr>
          <a:xfrm>
            <a:off x="1676075" y="2291125"/>
            <a:ext cx="5408625" cy="4290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199900"/>
            <a:ext cx="8229600" cy="88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i="0" u="none" strike="noStrike" cap="none">
                <a:solidFill>
                  <a:srgbClr val="666666"/>
                </a:solidFill>
                <a:latin typeface="Josefin Slab"/>
                <a:ea typeface="Josefin Slab"/>
                <a:cs typeface="Josefin Slab"/>
                <a:sym typeface="Josefin Slab"/>
              </a:rPr>
              <a:t>S</a:t>
            </a:r>
            <a:r>
              <a:rPr lang="en-US">
                <a:solidFill>
                  <a:srgbClr val="666666"/>
                </a:solidFill>
                <a:latin typeface="Josefin Slab"/>
                <a:ea typeface="Josefin Slab"/>
                <a:cs typeface="Josefin Slab"/>
                <a:sym typeface="Josefin Slab"/>
              </a:rPr>
              <a:t>YMBIOTIC RELATIONSHIPS</a:t>
            </a:r>
            <a:endParaRPr>
              <a:solidFill>
                <a:srgbClr val="666666"/>
              </a:solidFill>
              <a:latin typeface="Josefin Slab"/>
              <a:ea typeface="Josefin Slab"/>
              <a:cs typeface="Josefin Slab"/>
              <a:sym typeface="Josefin Slab"/>
            </a:endParaRPr>
          </a:p>
        </p:txBody>
      </p:sp>
      <p:sp>
        <p:nvSpPr>
          <p:cNvPr id="361" name="Shape 361"/>
          <p:cNvSpPr txBox="1">
            <a:spLocks noGrp="1"/>
          </p:cNvSpPr>
          <p:nvPr>
            <p:ph type="body" idx="1"/>
          </p:nvPr>
        </p:nvSpPr>
        <p:spPr>
          <a:xfrm>
            <a:off x="457200" y="1089025"/>
            <a:ext cx="8229600" cy="51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None/>
            </a:pPr>
            <a:r>
              <a:rPr lang="en-US" sz="2400" i="0">
                <a:solidFill>
                  <a:schemeClr val="dk2"/>
                </a:solidFill>
                <a:latin typeface="Josefin Slab"/>
                <a:ea typeface="Josefin Slab"/>
                <a:cs typeface="Josefin Slab"/>
                <a:sym typeface="Josefin Slab"/>
              </a:rPr>
              <a:t>S</a:t>
            </a:r>
            <a:r>
              <a:rPr lang="en-US" sz="2400" i="0">
                <a:solidFill>
                  <a:srgbClr val="666666"/>
                </a:solidFill>
                <a:latin typeface="Josefin Slab"/>
                <a:ea typeface="Josefin Slab"/>
                <a:cs typeface="Josefin Slab"/>
                <a:sym typeface="Josefin Slab"/>
              </a:rPr>
              <a:t>ymbiotic relationships - two species live closely together. </a:t>
            </a:r>
            <a:endParaRPr sz="2400" i="0">
              <a:solidFill>
                <a:srgbClr val="666666"/>
              </a:solidFill>
              <a:latin typeface="Josefin Slab"/>
              <a:ea typeface="Josefin Slab"/>
              <a:cs typeface="Josefin Slab"/>
              <a:sym typeface="Josefin Slab"/>
            </a:endParaRPr>
          </a:p>
          <a:p>
            <a:pPr marL="742950" marR="0" lvl="1" indent="-311150" algn="l" rtl="0">
              <a:lnSpc>
                <a:spcPct val="100000"/>
              </a:lnSpc>
              <a:spcBef>
                <a:spcPts val="40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Mutualism </a:t>
            </a:r>
            <a:endParaRPr sz="2400">
              <a:solidFill>
                <a:srgbClr val="666666"/>
              </a:solidFill>
              <a:latin typeface="Josefin Slab"/>
              <a:ea typeface="Josefin Slab"/>
              <a:cs typeface="Josefin Slab"/>
              <a:sym typeface="Josefin Slab"/>
            </a:endParaRPr>
          </a:p>
          <a:p>
            <a:pPr marL="1143000" marR="0" lvl="2" indent="-254000" algn="l" rtl="0">
              <a:lnSpc>
                <a:spcPct val="100000"/>
              </a:lnSpc>
              <a:spcBef>
                <a:spcPts val="400"/>
              </a:spcBef>
              <a:spcAft>
                <a:spcPts val="0"/>
              </a:spcAft>
              <a:buClr>
                <a:srgbClr val="666666"/>
              </a:buClr>
              <a:buSzPts val="2400"/>
              <a:buFont typeface="Josefin Slab"/>
              <a:buChar char="•"/>
            </a:pPr>
            <a:r>
              <a:rPr lang="en-US" i="0" strike="noStrike" cap="none">
                <a:solidFill>
                  <a:srgbClr val="666666"/>
                </a:solidFill>
                <a:latin typeface="Josefin Slab"/>
                <a:ea typeface="Josefin Slab"/>
                <a:cs typeface="Josefin Slab"/>
                <a:sym typeface="Josefin Slab"/>
              </a:rPr>
              <a:t>Both partners benefit</a:t>
            </a:r>
            <a:endParaRPr>
              <a:solidFill>
                <a:srgbClr val="666666"/>
              </a:solidFill>
              <a:latin typeface="Josefin Slab"/>
              <a:ea typeface="Josefin Slab"/>
              <a:cs typeface="Josefin Slab"/>
              <a:sym typeface="Josefin Slab"/>
            </a:endParaRPr>
          </a:p>
          <a:p>
            <a:pPr marL="1143000" marR="0" lvl="2" indent="-254000" algn="l" rtl="0">
              <a:lnSpc>
                <a:spcPct val="100000"/>
              </a:lnSpc>
              <a:spcBef>
                <a:spcPts val="400"/>
              </a:spcBef>
              <a:spcAft>
                <a:spcPts val="0"/>
              </a:spcAft>
              <a:buClr>
                <a:srgbClr val="666666"/>
              </a:buClr>
              <a:buSzPts val="2400"/>
              <a:buFont typeface="Josefin Slab"/>
              <a:buChar char="•"/>
            </a:pPr>
            <a:r>
              <a:rPr lang="en-US" i="0" strike="noStrike" cap="none">
                <a:solidFill>
                  <a:srgbClr val="666666"/>
                </a:solidFill>
                <a:latin typeface="Josefin Slab"/>
                <a:ea typeface="Josefin Slab"/>
                <a:cs typeface="Josefin Slab"/>
                <a:sym typeface="Josefin Slab"/>
              </a:rPr>
              <a:t>Insects and flowers</a:t>
            </a:r>
            <a:endParaRPr>
              <a:solidFill>
                <a:srgbClr val="666666"/>
              </a:solidFill>
              <a:latin typeface="Josefin Slab"/>
              <a:ea typeface="Josefin Slab"/>
              <a:cs typeface="Josefin Slab"/>
              <a:sym typeface="Josefin Slab"/>
            </a:endParaRPr>
          </a:p>
          <a:p>
            <a:pPr marL="742950" marR="0" lvl="1" indent="-311150" algn="l" rtl="0">
              <a:lnSpc>
                <a:spcPct val="100000"/>
              </a:lnSpc>
              <a:spcBef>
                <a:spcPts val="40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Commensalism</a:t>
            </a:r>
            <a:endParaRPr sz="2400">
              <a:solidFill>
                <a:srgbClr val="666666"/>
              </a:solidFill>
              <a:latin typeface="Josefin Slab"/>
              <a:ea typeface="Josefin Slab"/>
              <a:cs typeface="Josefin Slab"/>
              <a:sym typeface="Josefin Slab"/>
            </a:endParaRPr>
          </a:p>
          <a:p>
            <a:pPr marL="1143000" marR="0" lvl="2" indent="-254000" algn="l" rtl="0">
              <a:lnSpc>
                <a:spcPct val="100000"/>
              </a:lnSpc>
              <a:spcBef>
                <a:spcPts val="400"/>
              </a:spcBef>
              <a:spcAft>
                <a:spcPts val="0"/>
              </a:spcAft>
              <a:buClr>
                <a:srgbClr val="666666"/>
              </a:buClr>
              <a:buSzPts val="2400"/>
              <a:buFont typeface="Josefin Slab"/>
              <a:buChar char="•"/>
            </a:pPr>
            <a:r>
              <a:rPr lang="en-US" i="0" strike="noStrike" cap="none">
                <a:solidFill>
                  <a:srgbClr val="666666"/>
                </a:solidFill>
                <a:latin typeface="Josefin Slab"/>
                <a:ea typeface="Josefin Slab"/>
                <a:cs typeface="Josefin Slab"/>
                <a:sym typeface="Josefin Slab"/>
              </a:rPr>
              <a:t>One partner benefits and the other is unaffected</a:t>
            </a:r>
            <a:endParaRPr>
              <a:solidFill>
                <a:srgbClr val="666666"/>
              </a:solidFill>
              <a:latin typeface="Josefin Slab"/>
              <a:ea typeface="Josefin Slab"/>
              <a:cs typeface="Josefin Slab"/>
              <a:sym typeface="Josefin Slab"/>
            </a:endParaRPr>
          </a:p>
          <a:p>
            <a:pPr marL="1143000" marR="0" lvl="2" indent="-254000" algn="l" rtl="0">
              <a:lnSpc>
                <a:spcPct val="100000"/>
              </a:lnSpc>
              <a:spcBef>
                <a:spcPts val="400"/>
              </a:spcBef>
              <a:spcAft>
                <a:spcPts val="0"/>
              </a:spcAft>
              <a:buClr>
                <a:srgbClr val="666666"/>
              </a:buClr>
              <a:buSzPts val="2400"/>
              <a:buFont typeface="Josefin Slab"/>
              <a:buChar char="•"/>
            </a:pPr>
            <a:r>
              <a:rPr lang="en-US" i="0" strike="noStrike" cap="none">
                <a:solidFill>
                  <a:srgbClr val="666666"/>
                </a:solidFill>
                <a:latin typeface="Josefin Slab"/>
                <a:ea typeface="Josefin Slab"/>
                <a:cs typeface="Josefin Slab"/>
                <a:sym typeface="Josefin Slab"/>
              </a:rPr>
              <a:t>Barnacles attached to a whale’s skin</a:t>
            </a:r>
            <a:endParaRPr>
              <a:solidFill>
                <a:srgbClr val="666666"/>
              </a:solidFill>
              <a:latin typeface="Josefin Slab"/>
              <a:ea typeface="Josefin Slab"/>
              <a:cs typeface="Josefin Slab"/>
              <a:sym typeface="Josefin Slab"/>
            </a:endParaRPr>
          </a:p>
          <a:p>
            <a:pPr marL="742950" marR="0" lvl="1" indent="-311150" algn="l" rtl="0">
              <a:lnSpc>
                <a:spcPct val="100000"/>
              </a:lnSpc>
              <a:spcBef>
                <a:spcPts val="40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Parasitism</a:t>
            </a:r>
            <a:endParaRPr sz="2400">
              <a:solidFill>
                <a:srgbClr val="666666"/>
              </a:solidFill>
              <a:latin typeface="Josefin Slab"/>
              <a:ea typeface="Josefin Slab"/>
              <a:cs typeface="Josefin Slab"/>
              <a:sym typeface="Josefin Slab"/>
            </a:endParaRPr>
          </a:p>
          <a:p>
            <a:pPr marL="1143000" marR="0" lvl="2" indent="-254000" algn="l" rtl="0">
              <a:lnSpc>
                <a:spcPct val="100000"/>
              </a:lnSpc>
              <a:spcBef>
                <a:spcPts val="400"/>
              </a:spcBef>
              <a:spcAft>
                <a:spcPts val="0"/>
              </a:spcAft>
              <a:buClr>
                <a:srgbClr val="666666"/>
              </a:buClr>
              <a:buSzPts val="2400"/>
              <a:buFont typeface="Josefin Slab"/>
              <a:buChar char="•"/>
            </a:pPr>
            <a:r>
              <a:rPr lang="en-US" i="0" strike="noStrike" cap="none">
                <a:solidFill>
                  <a:srgbClr val="666666"/>
                </a:solidFill>
                <a:latin typeface="Josefin Slab"/>
                <a:ea typeface="Josefin Slab"/>
                <a:cs typeface="Josefin Slab"/>
                <a:sym typeface="Josefin Slab"/>
              </a:rPr>
              <a:t>One partner benefits (parasite) while the other is harmed (host)</a:t>
            </a:r>
            <a:endParaRPr>
              <a:solidFill>
                <a:srgbClr val="666666"/>
              </a:solidFill>
              <a:latin typeface="Josefin Slab"/>
              <a:ea typeface="Josefin Slab"/>
              <a:cs typeface="Josefin Slab"/>
              <a:sym typeface="Josefin Slab"/>
            </a:endParaRPr>
          </a:p>
          <a:p>
            <a:pPr marL="1143000" marR="0" lvl="2" indent="-254000" algn="l" rtl="0">
              <a:lnSpc>
                <a:spcPct val="100000"/>
              </a:lnSpc>
              <a:spcBef>
                <a:spcPts val="400"/>
              </a:spcBef>
              <a:spcAft>
                <a:spcPts val="0"/>
              </a:spcAft>
              <a:buClr>
                <a:srgbClr val="666666"/>
              </a:buClr>
              <a:buSzPts val="2400"/>
              <a:buFont typeface="Josefin Slab"/>
              <a:buChar char="•"/>
            </a:pPr>
            <a:r>
              <a:rPr lang="en-US" i="0" strike="noStrike" cap="none">
                <a:solidFill>
                  <a:srgbClr val="666666"/>
                </a:solidFill>
                <a:latin typeface="Josefin Slab"/>
                <a:ea typeface="Josefin Slab"/>
                <a:cs typeface="Josefin Slab"/>
                <a:sym typeface="Josefin Slab"/>
              </a:rPr>
              <a:t>Fleas, ticks, and lice</a:t>
            </a:r>
            <a:endParaRPr>
              <a:solidFill>
                <a:srgbClr val="666666"/>
              </a:solidFill>
              <a:latin typeface="Josefin Slab"/>
              <a:ea typeface="Josefin Slab"/>
              <a:cs typeface="Josefin Slab"/>
              <a:sym typeface="Josefin Slab"/>
            </a:endParaRPr>
          </a:p>
          <a:p>
            <a:pPr marL="1143000" marR="0" lvl="2" indent="-228600" algn="l" rtl="0">
              <a:lnSpc>
                <a:spcPct val="100000"/>
              </a:lnSpc>
              <a:spcBef>
                <a:spcPts val="400"/>
              </a:spcBef>
              <a:spcAft>
                <a:spcPts val="0"/>
              </a:spcAft>
              <a:buClr>
                <a:schemeClr val="lt1"/>
              </a:buClr>
              <a:buSzPts val="2000"/>
              <a:buFont typeface="Arial"/>
              <a:buNone/>
            </a:pPr>
            <a:endParaRPr i="0" strike="noStrike" cap="none">
              <a:solidFill>
                <a:schemeClr val="dk2"/>
              </a:solidFill>
              <a:latin typeface="Josefin Slab"/>
              <a:ea typeface="Josefin Slab"/>
              <a:cs typeface="Josefin Slab"/>
              <a:sym typeface="Josefin Slab"/>
            </a:endParaRPr>
          </a:p>
          <a:p>
            <a:pPr marL="342900" marR="0" lvl="0" indent="-215900" algn="l" rtl="0">
              <a:spcBef>
                <a:spcPts val="400"/>
              </a:spcBef>
              <a:spcAft>
                <a:spcPts val="0"/>
              </a:spcAft>
              <a:buClr>
                <a:schemeClr val="lt1"/>
              </a:buClr>
              <a:buSzPts val="2000"/>
              <a:buFont typeface="Arial"/>
              <a:buNone/>
            </a:pPr>
            <a:endParaRPr sz="2000" b="0" i="0" u="none" strike="noStrike" cap="none">
              <a:solidFill>
                <a:schemeClr val="dk2"/>
              </a:solidFill>
              <a:latin typeface="Comic Sans MS"/>
              <a:ea typeface="Comic Sans MS"/>
              <a:cs typeface="Comic Sans MS"/>
              <a:sym typeface="Comic Sans MS"/>
            </a:endParaRPr>
          </a:p>
        </p:txBody>
      </p:sp>
      <p:pic>
        <p:nvPicPr>
          <p:cNvPr id="362" name="Shape 362" descr="C:\Users\Latonia\AppData\Local\Microsoft\Windows\Temporary Internet Files\Content.IE5\I4TXT0JK\MC900353875[1].wmf"/>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12" y="1922800"/>
            <a:ext cx="2125660" cy="1152524"/>
          </a:xfrm>
          <a:prstGeom prst="rect">
            <a:avLst/>
          </a:prstGeom>
          <a:noFill/>
          <a:ln>
            <a:noFill/>
          </a:ln>
        </p:spPr>
      </p:pic>
      <p:pic>
        <p:nvPicPr>
          <p:cNvPr id="363" name="Shape 363" descr="C:\Users\Latonia\AppData\Local\Microsoft\Windows\Temporary Internet Files\Content.IE5\ZWBF86HK\MC900052587[1].wm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03627" y="3170075"/>
            <a:ext cx="1146876" cy="1408125"/>
          </a:xfrm>
          <a:prstGeom prst="rect">
            <a:avLst/>
          </a:prstGeom>
          <a:noFill/>
          <a:ln>
            <a:noFill/>
          </a:ln>
        </p:spPr>
      </p:pic>
      <p:pic>
        <p:nvPicPr>
          <p:cNvPr id="364" name="Shape 364" descr="C:\Users\Latonia\AppData\Local\Microsoft\Windows\Temporary Internet Files\Content.IE5\4DQXQTXT\MC900221581[1].wm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16450" y="5441962"/>
            <a:ext cx="1293813" cy="6842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txBox="1">
            <a:spLocks noGrp="1"/>
          </p:cNvSpPr>
          <p:nvPr>
            <p:ph type="body" idx="1"/>
          </p:nvPr>
        </p:nvSpPr>
        <p:spPr>
          <a:xfrm>
            <a:off x="457200" y="1600200"/>
            <a:ext cx="8229600" cy="3700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666666"/>
                </a:solidFill>
                <a:latin typeface="Josefin Slab"/>
                <a:ea typeface="Josefin Slab"/>
                <a:cs typeface="Josefin Slab"/>
                <a:sym typeface="Josefin Slab"/>
              </a:rPr>
              <a:t>Bio. 2.1.4 Explain why ecosystems can be relatively stable over hundreds or thousands of years, even though populations may fluctuate (emphasizing availability of food, availability of shelter, number of predators and disease).</a:t>
            </a:r>
            <a:endParaRPr>
              <a:solidFill>
                <a:srgbClr val="666666"/>
              </a:solidFill>
              <a:latin typeface="Josefin Slab"/>
              <a:ea typeface="Josefin Slab"/>
              <a:cs typeface="Josefin Slab"/>
              <a:sym typeface="Josefin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Comic Sans MS"/>
              <a:buNone/>
            </a:pPr>
            <a:r>
              <a:rPr lang="en-US" sz="4000" i="0" u="none" strike="noStrike" cap="none">
                <a:solidFill>
                  <a:srgbClr val="666666"/>
                </a:solidFill>
                <a:latin typeface="Josefin Slab"/>
                <a:ea typeface="Josefin Slab"/>
                <a:cs typeface="Josefin Slab"/>
                <a:sym typeface="Josefin Slab"/>
              </a:rPr>
              <a:t>P</a:t>
            </a:r>
            <a:r>
              <a:rPr lang="en-US" sz="4000">
                <a:solidFill>
                  <a:srgbClr val="666666"/>
                </a:solidFill>
                <a:latin typeface="Josefin Slab"/>
                <a:ea typeface="Josefin Slab"/>
                <a:cs typeface="Josefin Slab"/>
                <a:sym typeface="Josefin Slab"/>
              </a:rPr>
              <a:t>OPULATION DYNAMICS</a:t>
            </a:r>
            <a:endParaRPr>
              <a:solidFill>
                <a:srgbClr val="666666"/>
              </a:solidFill>
              <a:latin typeface="Josefin Slab"/>
              <a:ea typeface="Josefin Slab"/>
              <a:cs typeface="Josefin Slab"/>
              <a:sym typeface="Josefin Slab"/>
            </a:endParaRPr>
          </a:p>
        </p:txBody>
      </p:sp>
      <p:sp>
        <p:nvSpPr>
          <p:cNvPr id="377" name="Shape 377"/>
          <p:cNvSpPr txBox="1">
            <a:spLocks noGrp="1"/>
          </p:cNvSpPr>
          <p:nvPr>
            <p:ph type="body" idx="1"/>
          </p:nvPr>
        </p:nvSpPr>
        <p:spPr>
          <a:xfrm>
            <a:off x="457200" y="1600200"/>
            <a:ext cx="4038600" cy="370046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lt1"/>
              </a:buClr>
              <a:buSzPts val="3200"/>
              <a:buFont typeface="Arial"/>
              <a:buNone/>
            </a:pPr>
            <a:endParaRPr sz="3200">
              <a:solidFill>
                <a:schemeClr val="lt1"/>
              </a:solidFill>
              <a:latin typeface="Arial"/>
              <a:ea typeface="Arial"/>
              <a:cs typeface="Arial"/>
              <a:sym typeface="Arial"/>
            </a:endParaRPr>
          </a:p>
        </p:txBody>
      </p:sp>
      <p:sp>
        <p:nvSpPr>
          <p:cNvPr id="378" name="Shape 378"/>
          <p:cNvSpPr txBox="1">
            <a:spLocks noGrp="1"/>
          </p:cNvSpPr>
          <p:nvPr>
            <p:ph type="body" idx="1"/>
          </p:nvPr>
        </p:nvSpPr>
        <p:spPr>
          <a:xfrm>
            <a:off x="4648200" y="1600200"/>
            <a:ext cx="4038600" cy="435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i="0">
                <a:solidFill>
                  <a:srgbClr val="666666"/>
                </a:solidFill>
                <a:latin typeface="Josefin Slab"/>
                <a:ea typeface="Josefin Slab"/>
                <a:cs typeface="Josefin Slab"/>
                <a:sym typeface="Josefin Slab"/>
              </a:rPr>
              <a:t>A </a:t>
            </a:r>
            <a:r>
              <a:rPr lang="en-US" sz="2800" b="1" i="0">
                <a:solidFill>
                  <a:srgbClr val="666666"/>
                </a:solidFill>
                <a:latin typeface="Josefin Slab"/>
                <a:ea typeface="Josefin Slab"/>
                <a:cs typeface="Josefin Slab"/>
                <a:sym typeface="Josefin Slab"/>
              </a:rPr>
              <a:t>population</a:t>
            </a:r>
            <a:r>
              <a:rPr lang="en-US" sz="2800" i="0">
                <a:solidFill>
                  <a:srgbClr val="666666"/>
                </a:solidFill>
                <a:latin typeface="Josefin Slab"/>
                <a:ea typeface="Josefin Slab"/>
                <a:cs typeface="Josefin Slab"/>
                <a:sym typeface="Josefin Slab"/>
              </a:rPr>
              <a:t> is a group of members of the same species, living in a defined area at the a specific time</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48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Examples: the human population, the dog population, the bacterial population</a:t>
            </a:r>
            <a:endParaRPr>
              <a:solidFill>
                <a:srgbClr val="666666"/>
              </a:solidFill>
              <a:latin typeface="Josefin Slab"/>
              <a:ea typeface="Josefin Slab"/>
              <a:cs typeface="Josefin Slab"/>
              <a:sym typeface="Josefin Slab"/>
            </a:endParaRPr>
          </a:p>
        </p:txBody>
      </p:sp>
      <p:pic>
        <p:nvPicPr>
          <p:cNvPr id="379" name="Shape 379" descr="Children"/>
          <p:cNvPicPr preferRelativeResize="0"/>
          <p:nvPr/>
        </p:nvPicPr>
        <p:blipFill rotWithShape="1">
          <a:blip r:embed="rId3">
            <a:alphaModFix/>
          </a:blip>
          <a:srcRect/>
          <a:stretch/>
        </p:blipFill>
        <p:spPr>
          <a:xfrm>
            <a:off x="457200" y="1600200"/>
            <a:ext cx="4038600" cy="42052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319800" y="223325"/>
            <a:ext cx="8504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4400"/>
              <a:buFont typeface="Comic Sans MS"/>
              <a:buNone/>
            </a:pPr>
            <a:r>
              <a:rPr lang="en-US" sz="3000">
                <a:solidFill>
                  <a:srgbClr val="666666"/>
                </a:solidFill>
                <a:latin typeface="Josefin Slab"/>
                <a:ea typeface="Josefin Slab"/>
                <a:cs typeface="Josefin Slab"/>
                <a:sym typeface="Josefin Slab"/>
              </a:rPr>
              <a:t> FACTORS THAT CHANGE POPULATION SIZE</a:t>
            </a:r>
            <a:endParaRPr sz="3000">
              <a:solidFill>
                <a:srgbClr val="666666"/>
              </a:solidFill>
              <a:latin typeface="Josefin Slab"/>
              <a:ea typeface="Josefin Slab"/>
              <a:cs typeface="Josefin Slab"/>
              <a:sym typeface="Josefin Slab"/>
            </a:endParaRPr>
          </a:p>
        </p:txBody>
      </p:sp>
      <p:sp>
        <p:nvSpPr>
          <p:cNvPr id="385" name="Shape 385"/>
          <p:cNvSpPr txBox="1">
            <a:spLocks noGrp="1"/>
          </p:cNvSpPr>
          <p:nvPr>
            <p:ph type="body" idx="1"/>
          </p:nvPr>
        </p:nvSpPr>
        <p:spPr>
          <a:xfrm>
            <a:off x="457200" y="1184000"/>
            <a:ext cx="8229600" cy="504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i="0">
                <a:solidFill>
                  <a:srgbClr val="666666"/>
                </a:solidFill>
                <a:latin typeface="Josefin Slab"/>
                <a:ea typeface="Josefin Slab"/>
                <a:cs typeface="Josefin Slab"/>
                <a:sym typeface="Josefin Slab"/>
              </a:rPr>
              <a:t>There are four factors that produce changes in population size:</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480"/>
              </a:spcBef>
              <a:spcAft>
                <a:spcPts val="0"/>
              </a:spcAft>
              <a:buClr>
                <a:srgbClr val="666666"/>
              </a:buClr>
              <a:buSzPts val="2400"/>
              <a:buFont typeface="Josefin Slab"/>
              <a:buChar char="–"/>
            </a:pPr>
            <a:r>
              <a:rPr lang="en-US" sz="2400" b="1" i="0" strike="noStrike" cap="none">
                <a:solidFill>
                  <a:srgbClr val="666666"/>
                </a:solidFill>
                <a:latin typeface="Josefin Slab"/>
                <a:ea typeface="Josefin Slab"/>
                <a:cs typeface="Josefin Slab"/>
                <a:sym typeface="Josefin Slab"/>
              </a:rPr>
              <a:t>Natality</a:t>
            </a:r>
            <a:r>
              <a:rPr lang="en-US" sz="2400" i="0" strike="noStrike" cap="none">
                <a:solidFill>
                  <a:srgbClr val="666666"/>
                </a:solidFill>
                <a:latin typeface="Josefin Slab"/>
                <a:ea typeface="Josefin Slab"/>
                <a:cs typeface="Josefin Slab"/>
                <a:sym typeface="Josefin Slab"/>
              </a:rPr>
              <a:t> – birth rate</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480"/>
              </a:spcBef>
              <a:spcAft>
                <a:spcPts val="0"/>
              </a:spcAft>
              <a:buClr>
                <a:srgbClr val="666666"/>
              </a:buClr>
              <a:buSzPts val="2400"/>
              <a:buFont typeface="Josefin Slab"/>
              <a:buChar char="–"/>
            </a:pPr>
            <a:r>
              <a:rPr lang="en-US" sz="2400" b="1" i="0" strike="noStrike" cap="none">
                <a:solidFill>
                  <a:srgbClr val="666666"/>
                </a:solidFill>
                <a:latin typeface="Josefin Slab"/>
                <a:ea typeface="Josefin Slab"/>
                <a:cs typeface="Josefin Slab"/>
                <a:sym typeface="Josefin Slab"/>
              </a:rPr>
              <a:t>Mortality</a:t>
            </a:r>
            <a:r>
              <a:rPr lang="en-US" sz="2400" i="0" strike="noStrike" cap="none">
                <a:solidFill>
                  <a:srgbClr val="666666"/>
                </a:solidFill>
                <a:latin typeface="Josefin Slab"/>
                <a:ea typeface="Josefin Slab"/>
                <a:cs typeface="Josefin Slab"/>
                <a:sym typeface="Josefin Slab"/>
              </a:rPr>
              <a:t> – death rate</a:t>
            </a:r>
            <a:endParaRPr>
              <a:solidFill>
                <a:srgbClr val="666666"/>
              </a:solidFill>
              <a:latin typeface="Josefin Slab"/>
              <a:ea typeface="Josefin Slab"/>
              <a:cs typeface="Josefin Slab"/>
              <a:sym typeface="Josefin Slab"/>
            </a:endParaRPr>
          </a:p>
          <a:p>
            <a:pPr marL="1143000" marR="0" lvl="2" indent="-228600" algn="l" rtl="0">
              <a:lnSpc>
                <a:spcPct val="100000"/>
              </a:lnSpc>
              <a:spcBef>
                <a:spcPts val="440"/>
              </a:spcBef>
              <a:spcAft>
                <a:spcPts val="0"/>
              </a:spcAft>
              <a:buClr>
                <a:srgbClr val="666666"/>
              </a:buClr>
              <a:buSzPts val="2200"/>
              <a:buFont typeface="Josefin Slab"/>
              <a:buChar char="•"/>
            </a:pPr>
            <a:r>
              <a:rPr lang="en-US" sz="2200" i="0" strike="noStrike" cap="none">
                <a:solidFill>
                  <a:srgbClr val="666666"/>
                </a:solidFill>
                <a:latin typeface="Josefin Slab"/>
                <a:ea typeface="Josefin Slab"/>
                <a:cs typeface="Josefin Slab"/>
                <a:sym typeface="Josefin Slab"/>
              </a:rPr>
              <a:t>Growth rate (r) is the rate of change of a population over a specific time</a:t>
            </a:r>
            <a:endParaRPr>
              <a:solidFill>
                <a:srgbClr val="666666"/>
              </a:solidFill>
              <a:latin typeface="Josefin Slab"/>
              <a:ea typeface="Josefin Slab"/>
              <a:cs typeface="Josefin Slab"/>
              <a:sym typeface="Josefin Slab"/>
            </a:endParaRPr>
          </a:p>
          <a:p>
            <a:pPr marL="1600200" marR="0" lvl="3" indent="-228600" algn="l" rtl="0">
              <a:lnSpc>
                <a:spcPct val="100000"/>
              </a:lnSpc>
              <a:spcBef>
                <a:spcPts val="360"/>
              </a:spcBef>
              <a:spcAft>
                <a:spcPts val="0"/>
              </a:spcAft>
              <a:buClr>
                <a:schemeClr val="dk1"/>
              </a:buClr>
              <a:buSzPts val="1800"/>
              <a:buFont typeface="Comic Sans MS"/>
              <a:buNone/>
            </a:pPr>
            <a:r>
              <a:rPr lang="en-US" sz="1800" i="0" strike="noStrike" cap="none">
                <a:solidFill>
                  <a:srgbClr val="666666"/>
                </a:solidFill>
                <a:latin typeface="Josefin Slab"/>
                <a:ea typeface="Josefin Slab"/>
                <a:cs typeface="Josefin Slab"/>
                <a:sym typeface="Josefin Slab"/>
              </a:rPr>
              <a:t>	r = b – d (growth rate = natality – mortality)</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480"/>
              </a:spcBef>
              <a:spcAft>
                <a:spcPts val="0"/>
              </a:spcAft>
              <a:buClr>
                <a:srgbClr val="666666"/>
              </a:buClr>
              <a:buSzPts val="2400"/>
              <a:buFont typeface="Josefin Slab"/>
              <a:buChar char="–"/>
            </a:pPr>
            <a:r>
              <a:rPr lang="en-US" sz="2400" b="1" i="0" strike="noStrike" cap="none">
                <a:solidFill>
                  <a:srgbClr val="666666"/>
                </a:solidFill>
                <a:latin typeface="Josefin Slab"/>
                <a:ea typeface="Josefin Slab"/>
                <a:cs typeface="Josefin Slab"/>
                <a:sym typeface="Josefin Slab"/>
              </a:rPr>
              <a:t>Immigration</a:t>
            </a:r>
            <a:r>
              <a:rPr lang="en-US" sz="2400" i="0" strike="noStrike" cap="none">
                <a:solidFill>
                  <a:srgbClr val="666666"/>
                </a:solidFill>
                <a:latin typeface="Josefin Slab"/>
                <a:ea typeface="Josefin Slab"/>
                <a:cs typeface="Josefin Slab"/>
                <a:sym typeface="Josefin Slab"/>
              </a:rPr>
              <a:t> – an individual </a:t>
            </a:r>
            <a:r>
              <a:rPr lang="en-US" sz="2400" i="1" strike="noStrike" cap="none">
                <a:solidFill>
                  <a:srgbClr val="666666"/>
                </a:solidFill>
                <a:latin typeface="Josefin Slab"/>
                <a:ea typeface="Josefin Slab"/>
                <a:cs typeface="Josefin Slab"/>
                <a:sym typeface="Josefin Slab"/>
              </a:rPr>
              <a:t>enters</a:t>
            </a:r>
            <a:r>
              <a:rPr lang="en-US" sz="2400" i="0" strike="noStrike" cap="none">
                <a:solidFill>
                  <a:srgbClr val="666666"/>
                </a:solidFill>
                <a:latin typeface="Josefin Slab"/>
                <a:ea typeface="Josefin Slab"/>
                <a:cs typeface="Josefin Slab"/>
                <a:sym typeface="Josefin Slab"/>
              </a:rPr>
              <a:t> the population</a:t>
            </a:r>
            <a:endParaRPr>
              <a:solidFill>
                <a:srgbClr val="666666"/>
              </a:solidFill>
              <a:latin typeface="Josefin Slab"/>
              <a:ea typeface="Josefin Slab"/>
              <a:cs typeface="Josefin Slab"/>
              <a:sym typeface="Josefin Slab"/>
            </a:endParaRPr>
          </a:p>
          <a:p>
            <a:pPr marL="742950" marR="0" lvl="1" indent="-285750" algn="l" rtl="0">
              <a:lnSpc>
                <a:spcPct val="100000"/>
              </a:lnSpc>
              <a:spcBef>
                <a:spcPts val="480"/>
              </a:spcBef>
              <a:spcAft>
                <a:spcPts val="0"/>
              </a:spcAft>
              <a:buClr>
                <a:srgbClr val="666666"/>
              </a:buClr>
              <a:buSzPts val="2400"/>
              <a:buFont typeface="Josefin Slab"/>
              <a:buChar char="–"/>
            </a:pPr>
            <a:r>
              <a:rPr lang="en-US" sz="2400" b="1" i="0" strike="noStrike" cap="none">
                <a:solidFill>
                  <a:srgbClr val="666666"/>
                </a:solidFill>
                <a:latin typeface="Josefin Slab"/>
                <a:ea typeface="Josefin Slab"/>
                <a:cs typeface="Josefin Slab"/>
                <a:sym typeface="Josefin Slab"/>
              </a:rPr>
              <a:t>Emigration</a:t>
            </a:r>
            <a:r>
              <a:rPr lang="en-US" sz="2400" i="0" strike="noStrike" cap="none">
                <a:solidFill>
                  <a:srgbClr val="666666"/>
                </a:solidFill>
                <a:latin typeface="Josefin Slab"/>
                <a:ea typeface="Josefin Slab"/>
                <a:cs typeface="Josefin Slab"/>
                <a:sym typeface="Josefin Slab"/>
              </a:rPr>
              <a:t> – an individual </a:t>
            </a:r>
            <a:r>
              <a:rPr lang="en-US" sz="2400" i="1" strike="noStrike" cap="none">
                <a:solidFill>
                  <a:srgbClr val="666666"/>
                </a:solidFill>
                <a:latin typeface="Josefin Slab"/>
                <a:ea typeface="Josefin Slab"/>
                <a:cs typeface="Josefin Slab"/>
                <a:sym typeface="Josefin Slab"/>
              </a:rPr>
              <a:t>leaves</a:t>
            </a:r>
            <a:r>
              <a:rPr lang="en-US" sz="2400" i="0" strike="noStrike" cap="none">
                <a:solidFill>
                  <a:srgbClr val="666666"/>
                </a:solidFill>
                <a:latin typeface="Josefin Slab"/>
                <a:ea typeface="Josefin Slab"/>
                <a:cs typeface="Josefin Slab"/>
                <a:sym typeface="Josefin Slab"/>
              </a:rPr>
              <a:t> the population</a:t>
            </a:r>
            <a:endParaRPr>
              <a:solidFill>
                <a:srgbClr val="666666"/>
              </a:solidFill>
              <a:latin typeface="Josefin Slab"/>
              <a:ea typeface="Josefin Slab"/>
              <a:cs typeface="Josefin Slab"/>
              <a:sym typeface="Josefin Slab"/>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169149"/>
            <a:ext cx="8229600" cy="768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i="0" u="none" strike="noStrike" cap="none">
                <a:solidFill>
                  <a:srgbClr val="666666"/>
                </a:solidFill>
                <a:latin typeface="Josefin Slab"/>
                <a:ea typeface="Josefin Slab"/>
                <a:cs typeface="Josefin Slab"/>
                <a:sym typeface="Josefin Slab"/>
              </a:rPr>
              <a:t>C</a:t>
            </a:r>
            <a:r>
              <a:rPr lang="en-US">
                <a:solidFill>
                  <a:srgbClr val="666666"/>
                </a:solidFill>
                <a:latin typeface="Josefin Slab"/>
                <a:ea typeface="Josefin Slab"/>
                <a:cs typeface="Josefin Slab"/>
                <a:sym typeface="Josefin Slab"/>
              </a:rPr>
              <a:t>ARRYING CAPACITY</a:t>
            </a:r>
            <a:endParaRPr>
              <a:solidFill>
                <a:srgbClr val="666666"/>
              </a:solidFill>
              <a:latin typeface="Josefin Slab"/>
              <a:ea typeface="Josefin Slab"/>
              <a:cs typeface="Josefin Slab"/>
              <a:sym typeface="Josefin Slab"/>
            </a:endParaRPr>
          </a:p>
        </p:txBody>
      </p:sp>
      <p:sp>
        <p:nvSpPr>
          <p:cNvPr id="391" name="Shape 391"/>
          <p:cNvSpPr txBox="1">
            <a:spLocks noGrp="1"/>
          </p:cNvSpPr>
          <p:nvPr>
            <p:ph type="body" idx="1"/>
          </p:nvPr>
        </p:nvSpPr>
        <p:spPr>
          <a:xfrm>
            <a:off x="457200" y="1276350"/>
            <a:ext cx="3663600" cy="4454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800" b="1" i="0">
                <a:solidFill>
                  <a:srgbClr val="666666"/>
                </a:solidFill>
                <a:latin typeface="Josefin Slab"/>
                <a:ea typeface="Josefin Slab"/>
                <a:cs typeface="Josefin Slab"/>
                <a:sym typeface="Josefin Slab"/>
              </a:rPr>
              <a:t>Carrying capacity</a:t>
            </a:r>
            <a:r>
              <a:rPr lang="en-US" sz="2800" i="0">
                <a:solidFill>
                  <a:srgbClr val="666666"/>
                </a:solidFill>
                <a:latin typeface="Josefin Slab"/>
                <a:ea typeface="Josefin Slab"/>
                <a:cs typeface="Josefin Slab"/>
                <a:sym typeface="Josefin Slab"/>
              </a:rPr>
              <a:t> is the largest population that can be maintained for an indefinite period by a particular environment that is not undergoing change</a:t>
            </a:r>
            <a:endParaRPr>
              <a:solidFill>
                <a:srgbClr val="666666"/>
              </a:solidFill>
              <a:latin typeface="Josefin Slab"/>
              <a:ea typeface="Josefin Slab"/>
              <a:cs typeface="Josefin Slab"/>
              <a:sym typeface="Josefin Slab"/>
            </a:endParaRPr>
          </a:p>
          <a:p>
            <a:pPr marL="742950" marR="0" lvl="1" indent="-285750" algn="l" rtl="0">
              <a:lnSpc>
                <a:spcPct val="80000"/>
              </a:lnSpc>
              <a:spcBef>
                <a:spcPts val="48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Exponential population growth</a:t>
            </a:r>
            <a:endParaRPr>
              <a:solidFill>
                <a:srgbClr val="666666"/>
              </a:solidFill>
              <a:latin typeface="Josefin Slab"/>
              <a:ea typeface="Josefin Slab"/>
              <a:cs typeface="Josefin Slab"/>
              <a:sym typeface="Josefin Slab"/>
            </a:endParaRPr>
          </a:p>
          <a:p>
            <a:pPr marL="1143000" marR="0" lvl="2" indent="-228600" algn="l" rtl="0">
              <a:lnSpc>
                <a:spcPct val="80000"/>
              </a:lnSpc>
              <a:spcBef>
                <a:spcPts val="440"/>
              </a:spcBef>
              <a:spcAft>
                <a:spcPts val="0"/>
              </a:spcAft>
              <a:buClr>
                <a:srgbClr val="666666"/>
              </a:buClr>
              <a:buSzPts val="2200"/>
              <a:buFont typeface="Josefin Slab"/>
              <a:buChar char="•"/>
            </a:pPr>
            <a:r>
              <a:rPr lang="en-US" sz="2200" i="0" strike="noStrike" cap="none">
                <a:solidFill>
                  <a:srgbClr val="666666"/>
                </a:solidFill>
                <a:latin typeface="Josefin Slab"/>
                <a:ea typeface="Josefin Slab"/>
                <a:cs typeface="Josefin Slab"/>
                <a:sym typeface="Josefin Slab"/>
              </a:rPr>
              <a:t>J-shaped curve</a:t>
            </a:r>
            <a:endParaRPr>
              <a:solidFill>
                <a:srgbClr val="666666"/>
              </a:solidFill>
              <a:latin typeface="Josefin Slab"/>
              <a:ea typeface="Josefin Slab"/>
              <a:cs typeface="Josefin Slab"/>
              <a:sym typeface="Josefin Slab"/>
            </a:endParaRPr>
          </a:p>
        </p:txBody>
      </p:sp>
      <p:pic>
        <p:nvPicPr>
          <p:cNvPr id="392" name="Shape 392" descr="cb07ae0c-5106-416c-8407-38da526923c6"/>
          <p:cNvPicPr preferRelativeResize="0"/>
          <p:nvPr/>
        </p:nvPicPr>
        <p:blipFill rotWithShape="1">
          <a:blip r:embed="rId3">
            <a:alphaModFix/>
          </a:blip>
          <a:srcRect/>
          <a:stretch/>
        </p:blipFill>
        <p:spPr>
          <a:xfrm>
            <a:off x="4528175" y="1491525"/>
            <a:ext cx="4236525" cy="4351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4400"/>
              <a:buFont typeface="Comic Sans MS"/>
              <a:buNone/>
            </a:pPr>
            <a:r>
              <a:rPr lang="en-US" sz="4400" i="0" u="none" strike="noStrike" cap="none">
                <a:solidFill>
                  <a:srgbClr val="666666"/>
                </a:solidFill>
                <a:latin typeface="Josefin Slab"/>
                <a:ea typeface="Josefin Slab"/>
                <a:cs typeface="Josefin Slab"/>
                <a:sym typeface="Josefin Slab"/>
              </a:rPr>
              <a:t>E</a:t>
            </a:r>
            <a:r>
              <a:rPr lang="en-US">
                <a:solidFill>
                  <a:srgbClr val="666666"/>
                </a:solidFill>
                <a:latin typeface="Josefin Slab"/>
                <a:ea typeface="Josefin Slab"/>
                <a:cs typeface="Josefin Slab"/>
                <a:sym typeface="Josefin Slab"/>
              </a:rPr>
              <a:t>COLOGY</a:t>
            </a:r>
            <a:endParaRPr>
              <a:solidFill>
                <a:srgbClr val="666666"/>
              </a:solidFill>
              <a:latin typeface="Josefin Slab"/>
              <a:ea typeface="Josefin Slab"/>
              <a:cs typeface="Josefin Slab"/>
              <a:sym typeface="Josefin Slab"/>
            </a:endParaRPr>
          </a:p>
        </p:txBody>
      </p:sp>
      <p:sp>
        <p:nvSpPr>
          <p:cNvPr id="195" name="Shape 195"/>
          <p:cNvSpPr txBox="1">
            <a:spLocks noGrp="1"/>
          </p:cNvSpPr>
          <p:nvPr>
            <p:ph type="body" idx="1"/>
          </p:nvPr>
        </p:nvSpPr>
        <p:spPr>
          <a:xfrm>
            <a:off x="276775" y="1196975"/>
            <a:ext cx="3490500" cy="41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640"/>
              </a:spcBef>
              <a:spcAft>
                <a:spcPts val="0"/>
              </a:spcAft>
              <a:buClr>
                <a:srgbClr val="7030A0"/>
              </a:buClr>
              <a:buSzPts val="3200"/>
              <a:buFont typeface="Comic Sans MS"/>
              <a:buNone/>
            </a:pPr>
            <a:endParaRPr b="1" u="sng">
              <a:solidFill>
                <a:srgbClr val="7030A0"/>
              </a:solidFill>
            </a:endParaRPr>
          </a:p>
          <a:p>
            <a:pPr marL="0" marR="0" lvl="0" indent="0" algn="l" rtl="0">
              <a:lnSpc>
                <a:spcPct val="90000"/>
              </a:lnSpc>
              <a:spcBef>
                <a:spcPts val="640"/>
              </a:spcBef>
              <a:spcAft>
                <a:spcPts val="0"/>
              </a:spcAft>
              <a:buClr>
                <a:srgbClr val="7030A0"/>
              </a:buClr>
              <a:buSzPts val="3200"/>
              <a:buFont typeface="Comic Sans MS"/>
              <a:buNone/>
            </a:pPr>
            <a:r>
              <a:rPr lang="en-US" sz="3200" b="1" i="0" strike="noStrike" cap="none">
                <a:solidFill>
                  <a:srgbClr val="666666"/>
                </a:solidFill>
                <a:latin typeface="Josefin Slab"/>
                <a:ea typeface="Josefin Slab"/>
                <a:cs typeface="Josefin Slab"/>
                <a:sym typeface="Josefin Slab"/>
              </a:rPr>
              <a:t>Ecology</a:t>
            </a:r>
            <a:r>
              <a:rPr lang="en-US" sz="3200" i="0" u="none" strike="noStrike" cap="none">
                <a:solidFill>
                  <a:srgbClr val="666666"/>
                </a:solidFill>
                <a:latin typeface="Josefin Slab"/>
                <a:ea typeface="Josefin Slab"/>
                <a:cs typeface="Josefin Slab"/>
                <a:sym typeface="Josefin Slab"/>
              </a:rPr>
              <a:t> is the</a:t>
            </a:r>
            <a:r>
              <a:rPr lang="en-US">
                <a:solidFill>
                  <a:srgbClr val="666666"/>
                </a:solidFill>
                <a:latin typeface="Josefin Slab"/>
                <a:ea typeface="Josefin Slab"/>
                <a:cs typeface="Josefin Slab"/>
                <a:sym typeface="Josefin Slab"/>
              </a:rPr>
              <a:t> </a:t>
            </a:r>
            <a:r>
              <a:rPr lang="en-US" sz="3200" i="0" u="none" strike="noStrike" cap="none">
                <a:solidFill>
                  <a:srgbClr val="666666"/>
                </a:solidFill>
                <a:latin typeface="Josefin Slab"/>
                <a:ea typeface="Josefin Slab"/>
                <a:cs typeface="Josefin Slab"/>
                <a:sym typeface="Josefin Slab"/>
              </a:rPr>
              <a:t>study of interactions among organisms and between organisms and their environment.</a:t>
            </a:r>
            <a:endParaRPr>
              <a:solidFill>
                <a:srgbClr val="666666"/>
              </a:solidFill>
              <a:latin typeface="Josefin Slab"/>
              <a:ea typeface="Josefin Slab"/>
              <a:cs typeface="Josefin Slab"/>
              <a:sym typeface="Josefin Slab"/>
            </a:endParaRPr>
          </a:p>
          <a:p>
            <a:pPr marL="342900" marR="0" lvl="0" indent="-342900" algn="l" rtl="0">
              <a:lnSpc>
                <a:spcPct val="90000"/>
              </a:lnSpc>
              <a:spcBef>
                <a:spcPts val="640"/>
              </a:spcBef>
              <a:spcAft>
                <a:spcPts val="0"/>
              </a:spcAft>
              <a:buClr>
                <a:schemeClr val="lt1"/>
              </a:buClr>
              <a:buSzPts val="3200"/>
              <a:buFont typeface="Arial"/>
              <a:buNone/>
            </a:pPr>
            <a:endParaRPr sz="3200" i="0" u="none" strike="noStrike" cap="none">
              <a:solidFill>
                <a:srgbClr val="666666"/>
              </a:solidFill>
              <a:latin typeface="Josefin Slab"/>
              <a:ea typeface="Josefin Slab"/>
              <a:cs typeface="Josefin Slab"/>
              <a:sym typeface="Josefin Slab"/>
            </a:endParaRPr>
          </a:p>
          <a:p>
            <a:pPr marL="342900" marR="0" lvl="0" indent="-139700" algn="l" rtl="0">
              <a:spcBef>
                <a:spcPts val="640"/>
              </a:spcBef>
              <a:spcAft>
                <a:spcPts val="0"/>
              </a:spcAft>
              <a:buClr>
                <a:schemeClr val="lt1"/>
              </a:buClr>
              <a:buSzPts val="3200"/>
              <a:buFont typeface="Arial"/>
              <a:buNone/>
            </a:pPr>
            <a:endParaRPr sz="3200" i="0" u="none">
              <a:solidFill>
                <a:srgbClr val="7030A0"/>
              </a:solidFill>
              <a:latin typeface="Comic Sans MS"/>
              <a:ea typeface="Comic Sans MS"/>
              <a:cs typeface="Comic Sans MS"/>
              <a:sym typeface="Comic Sans MS"/>
            </a:endParaRPr>
          </a:p>
        </p:txBody>
      </p:sp>
      <p:pic>
        <p:nvPicPr>
          <p:cNvPr id="196" name="Shape 19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82550" y="0"/>
            <a:ext cx="5161448"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290750" y="274625"/>
            <a:ext cx="8568300" cy="78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4000"/>
              <a:buFont typeface="Comic Sans MS"/>
              <a:buNone/>
            </a:pPr>
            <a:r>
              <a:rPr lang="en-US" sz="3000">
                <a:solidFill>
                  <a:srgbClr val="666666"/>
                </a:solidFill>
                <a:latin typeface="Josefin Slab"/>
                <a:ea typeface="Josefin Slab"/>
                <a:cs typeface="Josefin Slab"/>
                <a:sym typeface="Josefin Slab"/>
              </a:rPr>
              <a:t>FACTORS LIMITING POPULATION GROWTH</a:t>
            </a:r>
            <a:endParaRPr sz="3000">
              <a:solidFill>
                <a:srgbClr val="666666"/>
              </a:solidFill>
              <a:latin typeface="Josefin Slab"/>
              <a:ea typeface="Josefin Slab"/>
              <a:cs typeface="Josefin Slab"/>
              <a:sym typeface="Josefin Slab"/>
            </a:endParaRPr>
          </a:p>
        </p:txBody>
      </p:sp>
      <p:sp>
        <p:nvSpPr>
          <p:cNvPr id="398" name="Shape 398"/>
          <p:cNvSpPr txBox="1">
            <a:spLocks noGrp="1"/>
          </p:cNvSpPr>
          <p:nvPr>
            <p:ph type="body" idx="1"/>
          </p:nvPr>
        </p:nvSpPr>
        <p:spPr>
          <a:xfrm>
            <a:off x="457200" y="1060925"/>
            <a:ext cx="8229600" cy="488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b="1" i="0">
                <a:solidFill>
                  <a:srgbClr val="666666"/>
                </a:solidFill>
                <a:latin typeface="Josefin Slab"/>
                <a:ea typeface="Josefin Slab"/>
                <a:cs typeface="Josefin Slab"/>
                <a:sym typeface="Josefin Slab"/>
              </a:rPr>
              <a:t>Limiting Factors</a:t>
            </a:r>
            <a:r>
              <a:rPr lang="en-US" sz="2400" i="0">
                <a:solidFill>
                  <a:srgbClr val="666666"/>
                </a:solidFill>
                <a:latin typeface="Josefin Slab"/>
                <a:ea typeface="Josefin Slab"/>
                <a:cs typeface="Josefin Slab"/>
                <a:sym typeface="Josefin Slab"/>
              </a:rPr>
              <a:t> – Factors that influence the population of any organism</a:t>
            </a:r>
            <a:endParaRPr>
              <a:solidFill>
                <a:srgbClr val="666666"/>
              </a:solidFill>
              <a:latin typeface="Josefin Slab"/>
              <a:ea typeface="Josefin Slab"/>
              <a:cs typeface="Josefin Slab"/>
              <a:sym typeface="Josefin Slab"/>
            </a:endParaRPr>
          </a:p>
          <a:p>
            <a:pPr marL="342900" marR="0" lvl="0" indent="-342900" algn="l" rtl="0">
              <a:lnSpc>
                <a:spcPct val="90000"/>
              </a:lnSpc>
              <a:spcBef>
                <a:spcPts val="480"/>
              </a:spcBef>
              <a:spcAft>
                <a:spcPts val="0"/>
              </a:spcAft>
              <a:buClr>
                <a:srgbClr val="666666"/>
              </a:buClr>
              <a:buSzPts val="2400"/>
              <a:buFont typeface="Josefin Slab"/>
              <a:buChar char="•"/>
            </a:pPr>
            <a:r>
              <a:rPr lang="en-US" sz="2400" b="1" i="0">
                <a:solidFill>
                  <a:srgbClr val="666666"/>
                </a:solidFill>
                <a:latin typeface="Josefin Slab"/>
                <a:ea typeface="Josefin Slab"/>
                <a:cs typeface="Josefin Slab"/>
                <a:sym typeface="Josefin Slab"/>
              </a:rPr>
              <a:t>Density-dependent</a:t>
            </a:r>
            <a:r>
              <a:rPr lang="en-US" sz="2400" i="0">
                <a:solidFill>
                  <a:srgbClr val="666666"/>
                </a:solidFill>
                <a:latin typeface="Josefin Slab"/>
                <a:ea typeface="Josefin Slab"/>
                <a:cs typeface="Josefin Slab"/>
                <a:sym typeface="Josefin Slab"/>
              </a:rPr>
              <a:t> factors are those that affect a large proportion of the population as the population density rises.</a:t>
            </a:r>
            <a:endParaRPr>
              <a:solidFill>
                <a:srgbClr val="666666"/>
              </a:solidFill>
              <a:latin typeface="Josefin Slab"/>
              <a:ea typeface="Josefin Slab"/>
              <a:cs typeface="Josefin Slab"/>
              <a:sym typeface="Josefin Slab"/>
            </a:endParaRPr>
          </a:p>
          <a:p>
            <a:pPr marL="1143000" marR="0" lvl="2" indent="-228600" algn="l" rtl="0">
              <a:lnSpc>
                <a:spcPct val="90000"/>
              </a:lnSpc>
              <a:spcBef>
                <a:spcPts val="48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Predation or parasitism</a:t>
            </a:r>
            <a:endParaRPr>
              <a:solidFill>
                <a:srgbClr val="666666"/>
              </a:solidFill>
              <a:latin typeface="Josefin Slab"/>
              <a:ea typeface="Josefin Slab"/>
              <a:cs typeface="Josefin Slab"/>
              <a:sym typeface="Josefin Slab"/>
            </a:endParaRPr>
          </a:p>
          <a:p>
            <a:pPr marL="1143000" marR="0" lvl="2" indent="-228600" algn="l" rtl="0">
              <a:lnSpc>
                <a:spcPct val="90000"/>
              </a:lnSpc>
              <a:spcBef>
                <a:spcPts val="48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Disease</a:t>
            </a:r>
            <a:endParaRPr>
              <a:solidFill>
                <a:srgbClr val="666666"/>
              </a:solidFill>
              <a:latin typeface="Josefin Slab"/>
              <a:ea typeface="Josefin Slab"/>
              <a:cs typeface="Josefin Slab"/>
              <a:sym typeface="Josefin Slab"/>
            </a:endParaRPr>
          </a:p>
          <a:p>
            <a:pPr marL="1143000" marR="0" lvl="2" indent="-228600" algn="l" rtl="0">
              <a:lnSpc>
                <a:spcPct val="90000"/>
              </a:lnSpc>
              <a:spcBef>
                <a:spcPts val="48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Competition</a:t>
            </a:r>
            <a:endParaRPr>
              <a:solidFill>
                <a:srgbClr val="666666"/>
              </a:solidFill>
              <a:latin typeface="Josefin Slab"/>
              <a:ea typeface="Josefin Slab"/>
              <a:cs typeface="Josefin Slab"/>
              <a:sym typeface="Josefin Slab"/>
            </a:endParaRPr>
          </a:p>
          <a:p>
            <a:pPr marL="342900" marR="0" lvl="0" indent="-342900" algn="l" rtl="0">
              <a:lnSpc>
                <a:spcPct val="90000"/>
              </a:lnSpc>
              <a:spcBef>
                <a:spcPts val="480"/>
              </a:spcBef>
              <a:spcAft>
                <a:spcPts val="0"/>
              </a:spcAft>
              <a:buClr>
                <a:srgbClr val="666666"/>
              </a:buClr>
              <a:buSzPts val="2400"/>
              <a:buFont typeface="Josefin Slab"/>
              <a:buChar char="•"/>
            </a:pPr>
            <a:r>
              <a:rPr lang="en-US" sz="2400" b="1" i="0">
                <a:solidFill>
                  <a:srgbClr val="666666"/>
                </a:solidFill>
                <a:latin typeface="Josefin Slab"/>
                <a:ea typeface="Josefin Slab"/>
                <a:cs typeface="Josefin Slab"/>
                <a:sym typeface="Josefin Slab"/>
              </a:rPr>
              <a:t>Density-independent</a:t>
            </a:r>
            <a:r>
              <a:rPr lang="en-US" sz="2400" i="0">
                <a:solidFill>
                  <a:srgbClr val="666666"/>
                </a:solidFill>
                <a:latin typeface="Josefin Slab"/>
                <a:ea typeface="Josefin Slab"/>
                <a:cs typeface="Josefin Slab"/>
                <a:sym typeface="Josefin Slab"/>
              </a:rPr>
              <a:t> factors are those that limit population growth, but are not influenced by changes in population density.</a:t>
            </a:r>
            <a:endParaRPr>
              <a:solidFill>
                <a:srgbClr val="666666"/>
              </a:solidFill>
              <a:latin typeface="Josefin Slab"/>
              <a:ea typeface="Josefin Slab"/>
              <a:cs typeface="Josefin Slab"/>
              <a:sym typeface="Josefin Slab"/>
            </a:endParaRPr>
          </a:p>
          <a:p>
            <a:pPr marL="1143000" marR="0" lvl="2" indent="-228600" algn="l" rtl="0">
              <a:lnSpc>
                <a:spcPct val="90000"/>
              </a:lnSpc>
              <a:spcBef>
                <a:spcPts val="48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Natural disasters</a:t>
            </a:r>
            <a:endParaRPr>
              <a:solidFill>
                <a:srgbClr val="666666"/>
              </a:solidFill>
              <a:latin typeface="Josefin Slab"/>
              <a:ea typeface="Josefin Slab"/>
              <a:cs typeface="Josefin Slab"/>
              <a:sym typeface="Josefin Slab"/>
            </a:endParaRPr>
          </a:p>
          <a:p>
            <a:pPr marL="1143000" marR="0" lvl="2" indent="-228600" algn="l" rtl="0">
              <a:lnSpc>
                <a:spcPct val="90000"/>
              </a:lnSpc>
              <a:spcBef>
                <a:spcPts val="48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Seasonal cycles</a:t>
            </a:r>
            <a:endParaRPr>
              <a:solidFill>
                <a:srgbClr val="666666"/>
              </a:solidFill>
              <a:latin typeface="Josefin Slab"/>
              <a:ea typeface="Josefin Slab"/>
              <a:cs typeface="Josefin Slab"/>
              <a:sym typeface="Josefin Slab"/>
            </a:endParaRPr>
          </a:p>
          <a:p>
            <a:pPr marL="1143000" marR="0" lvl="2" indent="-228600" algn="l" rtl="0">
              <a:lnSpc>
                <a:spcPct val="90000"/>
              </a:lnSpc>
              <a:spcBef>
                <a:spcPts val="480"/>
              </a:spcBef>
              <a:spcAft>
                <a:spcPts val="0"/>
              </a:spcAft>
              <a:buClr>
                <a:srgbClr val="666666"/>
              </a:buClr>
              <a:buSzPts val="2400"/>
              <a:buFont typeface="Josefin Slab"/>
              <a:buChar char="•"/>
            </a:pPr>
            <a:r>
              <a:rPr lang="en-US" sz="2400" i="0" strike="noStrike" cap="none">
                <a:solidFill>
                  <a:srgbClr val="666666"/>
                </a:solidFill>
                <a:latin typeface="Josefin Slab"/>
                <a:ea typeface="Josefin Slab"/>
                <a:cs typeface="Josefin Slab"/>
                <a:sym typeface="Josefin Slab"/>
              </a:rPr>
              <a:t>Human activities</a:t>
            </a:r>
            <a:endParaRPr>
              <a:solidFill>
                <a:srgbClr val="666666"/>
              </a:solidFill>
              <a:latin typeface="Josefin Slab"/>
              <a:ea typeface="Josefin Slab"/>
              <a:cs typeface="Josefin Slab"/>
              <a:sym typeface="Josefin Slab"/>
            </a:endParaRPr>
          </a:p>
          <a:p>
            <a:pPr marL="342900" marR="0" lvl="0" indent="-190500" algn="l" rtl="0">
              <a:spcBef>
                <a:spcPts val="480"/>
              </a:spcBef>
              <a:spcAft>
                <a:spcPts val="0"/>
              </a:spcAft>
              <a:buClr>
                <a:schemeClr val="lt1"/>
              </a:buClr>
              <a:buSzPts val="2400"/>
              <a:buFont typeface="Arial"/>
              <a:buNone/>
            </a:pPr>
            <a:endParaRPr sz="2400" i="0" strike="noStrike" cap="none">
              <a:solidFill>
                <a:srgbClr val="666666"/>
              </a:solidFill>
              <a:latin typeface="Josefin Slab"/>
              <a:ea typeface="Josefin Slab"/>
              <a:cs typeface="Josefin Slab"/>
              <a:sym typeface="Josefin Slab"/>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02"/>
        <p:cNvGrpSpPr/>
        <p:nvPr/>
      </p:nvGrpSpPr>
      <p:grpSpPr>
        <a:xfrm>
          <a:off x="0" y="0"/>
          <a:ext cx="0" cy="0"/>
          <a:chOff x="0" y="0"/>
          <a:chExt cx="0" cy="0"/>
        </a:xfrm>
      </p:grpSpPr>
      <p:sp>
        <p:nvSpPr>
          <p:cNvPr id="403" name="Shape 403"/>
          <p:cNvSpPr txBox="1">
            <a:spLocks noGrp="1"/>
          </p:cNvSpPr>
          <p:nvPr>
            <p:ph type="body" idx="4294967295"/>
          </p:nvPr>
        </p:nvSpPr>
        <p:spPr>
          <a:xfrm>
            <a:off x="0" y="5212700"/>
            <a:ext cx="9144000" cy="1648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450"/>
              <a:buFont typeface="Arial"/>
              <a:buChar char="•"/>
            </a:pPr>
            <a:r>
              <a:rPr lang="en-US" sz="1800" i="0" u="none">
                <a:solidFill>
                  <a:srgbClr val="666666"/>
                </a:solidFill>
                <a:latin typeface="Josefin Slab"/>
                <a:ea typeface="Josefin Slab"/>
                <a:cs typeface="Josefin Slab"/>
                <a:sym typeface="Josefin Slab"/>
              </a:rPr>
              <a:t>1  What happened to the rabbit population when the wolf population increased? Why?</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300"/>
              </a:spcBef>
              <a:spcAft>
                <a:spcPts val="0"/>
              </a:spcAft>
              <a:buClr>
                <a:srgbClr val="666666"/>
              </a:buClr>
              <a:buSzPts val="450"/>
              <a:buFont typeface="Josefin Slab"/>
              <a:buChar char="•"/>
            </a:pPr>
            <a:r>
              <a:rPr lang="en-US" sz="1800" i="0" u="none">
                <a:solidFill>
                  <a:srgbClr val="666666"/>
                </a:solidFill>
                <a:latin typeface="Josefin Slab"/>
                <a:ea typeface="Josefin Slab"/>
                <a:cs typeface="Josefin Slab"/>
                <a:sym typeface="Josefin Slab"/>
              </a:rPr>
              <a:t>2. What happened to the grass population when the rabbit population increased? Why?</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300"/>
              </a:spcBef>
              <a:spcAft>
                <a:spcPts val="0"/>
              </a:spcAft>
              <a:buClr>
                <a:srgbClr val="666666"/>
              </a:buClr>
              <a:buSzPts val="450"/>
              <a:buFont typeface="Josefin Slab"/>
              <a:buChar char="•"/>
            </a:pPr>
            <a:r>
              <a:rPr lang="en-US" sz="1800" i="0" u="none">
                <a:solidFill>
                  <a:srgbClr val="666666"/>
                </a:solidFill>
                <a:latin typeface="Josefin Slab"/>
                <a:ea typeface="Josefin Slab"/>
                <a:cs typeface="Josefin Slab"/>
                <a:sym typeface="Josefin Slab"/>
              </a:rPr>
              <a:t>3. What will happen to both the grass and wolf population now that the rabbits are dead?</a:t>
            </a:r>
            <a:endParaRPr>
              <a:solidFill>
                <a:srgbClr val="666666"/>
              </a:solidFill>
              <a:latin typeface="Josefin Slab"/>
              <a:ea typeface="Josefin Slab"/>
              <a:cs typeface="Josefin Slab"/>
              <a:sym typeface="Josefin Slab"/>
            </a:endParaRPr>
          </a:p>
        </p:txBody>
      </p:sp>
      <p:pic>
        <p:nvPicPr>
          <p:cNvPr id="404" name="Shape 404"/>
          <p:cNvPicPr preferRelativeResize="0"/>
          <p:nvPr/>
        </p:nvPicPr>
        <p:blipFill rotWithShape="1">
          <a:blip r:embed="rId3">
            <a:alphaModFix/>
          </a:blip>
          <a:srcRect/>
          <a:stretch/>
        </p:blipFill>
        <p:spPr>
          <a:xfrm>
            <a:off x="457200" y="338137"/>
            <a:ext cx="8077200" cy="4691062"/>
          </a:xfrm>
          <a:prstGeom prst="rect">
            <a:avLst/>
          </a:prstGeom>
          <a:noFill/>
          <a:ln>
            <a:noFill/>
          </a:ln>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57200" y="138400"/>
            <a:ext cx="8229600" cy="90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i="0" u="none" strike="noStrike" cap="none">
                <a:solidFill>
                  <a:srgbClr val="666666"/>
                </a:solidFill>
                <a:latin typeface="Josefin Slab"/>
                <a:ea typeface="Josefin Slab"/>
                <a:cs typeface="Josefin Slab"/>
                <a:sym typeface="Josefin Slab"/>
              </a:rPr>
              <a:t>H</a:t>
            </a:r>
            <a:r>
              <a:rPr lang="en-US">
                <a:solidFill>
                  <a:srgbClr val="666666"/>
                </a:solidFill>
                <a:latin typeface="Josefin Slab"/>
                <a:ea typeface="Josefin Slab"/>
                <a:cs typeface="Josefin Slab"/>
                <a:sym typeface="Josefin Slab"/>
              </a:rPr>
              <a:t>UMAN POPULATION</a:t>
            </a:r>
            <a:endParaRPr>
              <a:solidFill>
                <a:srgbClr val="666666"/>
              </a:solidFill>
              <a:latin typeface="Josefin Slab"/>
              <a:ea typeface="Josefin Slab"/>
              <a:cs typeface="Josefin Slab"/>
              <a:sym typeface="Josefin Slab"/>
            </a:endParaRPr>
          </a:p>
        </p:txBody>
      </p:sp>
      <p:sp>
        <p:nvSpPr>
          <p:cNvPr id="410" name="Shape 410"/>
          <p:cNvSpPr txBox="1">
            <a:spLocks noGrp="1"/>
          </p:cNvSpPr>
          <p:nvPr>
            <p:ph type="body" idx="1"/>
          </p:nvPr>
        </p:nvSpPr>
        <p:spPr>
          <a:xfrm>
            <a:off x="457200" y="1045600"/>
            <a:ext cx="4117200" cy="5212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2800"/>
              <a:buFont typeface="Josefin Slab"/>
              <a:buChar char="•"/>
            </a:pPr>
            <a:r>
              <a:rPr lang="en-US" sz="2800" i="0">
                <a:solidFill>
                  <a:srgbClr val="666666"/>
                </a:solidFill>
                <a:latin typeface="Josefin Slab"/>
                <a:ea typeface="Josefin Slab"/>
                <a:cs typeface="Josefin Slab"/>
                <a:sym typeface="Josefin Slab"/>
              </a:rPr>
              <a:t>Humans are unique in that they have much more control over factors in their ecosystems.</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560"/>
              </a:spcBef>
              <a:spcAft>
                <a:spcPts val="0"/>
              </a:spcAft>
              <a:buClr>
                <a:srgbClr val="666666"/>
              </a:buClr>
              <a:buSzPts val="2800"/>
              <a:buFont typeface="Josefin Slab"/>
              <a:buChar char="•"/>
            </a:pPr>
            <a:r>
              <a:rPr lang="en-US" sz="2800" i="0">
                <a:solidFill>
                  <a:srgbClr val="666666"/>
                </a:solidFill>
                <a:latin typeface="Josefin Slab"/>
                <a:ea typeface="Josefin Slab"/>
                <a:cs typeface="Josefin Slab"/>
                <a:sym typeface="Josefin Slab"/>
              </a:rPr>
              <a:t>Disease was the “limiting factor” for many years and the human population stayed at a low carrying capacity.</a:t>
            </a:r>
            <a:endParaRPr>
              <a:solidFill>
                <a:srgbClr val="666666"/>
              </a:solidFill>
              <a:latin typeface="Josefin Slab"/>
              <a:ea typeface="Josefin Slab"/>
              <a:cs typeface="Josefin Slab"/>
              <a:sym typeface="Josefin Slab"/>
            </a:endParaRPr>
          </a:p>
        </p:txBody>
      </p:sp>
      <p:sp>
        <p:nvSpPr>
          <p:cNvPr id="411" name="Shape 411" descr="Displaying .facebook_1443189576435.jpg"/>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12" name="Shape 4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19600" y="1198000"/>
            <a:ext cx="4572000" cy="46451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sp>
        <p:nvSpPr>
          <p:cNvPr id="417" name="Shape 417"/>
          <p:cNvSpPr txBox="1">
            <a:spLocks noGrp="1"/>
          </p:cNvSpPr>
          <p:nvPr>
            <p:ph type="title" idx="4294967295"/>
          </p:nvPr>
        </p:nvSpPr>
        <p:spPr>
          <a:xfrm>
            <a:off x="457200" y="107623"/>
            <a:ext cx="8229600" cy="131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4400"/>
              <a:buFont typeface="Arial"/>
              <a:buNone/>
            </a:pPr>
            <a:r>
              <a:rPr lang="en-US"/>
              <a:t>           </a:t>
            </a:r>
            <a:r>
              <a:rPr lang="en-US" sz="4400" i="0" u="sng" strike="noStrike" cap="none">
                <a:solidFill>
                  <a:schemeClr val="hlink"/>
                </a:solidFill>
                <a:latin typeface="Josefin Slab"/>
                <a:ea typeface="Josefin Slab"/>
                <a:cs typeface="Josefin Slab"/>
                <a:sym typeface="Josefin Slab"/>
                <a:hlinkClick r:id="rId3"/>
              </a:rPr>
              <a:t>W</a:t>
            </a:r>
            <a:r>
              <a:rPr lang="en-US" u="sng">
                <a:solidFill>
                  <a:schemeClr val="hlink"/>
                </a:solidFill>
                <a:latin typeface="Josefin Slab"/>
                <a:ea typeface="Josefin Slab"/>
                <a:cs typeface="Josefin Slab"/>
                <a:sym typeface="Josefin Slab"/>
                <a:hlinkClick r:id="rId3"/>
              </a:rPr>
              <a:t>ORLD POPULATION</a:t>
            </a:r>
            <a:endParaRPr>
              <a:solidFill>
                <a:srgbClr val="666666"/>
              </a:solidFill>
              <a:latin typeface="Josefin Slab"/>
              <a:ea typeface="Josefin Slab"/>
              <a:cs typeface="Josefin Slab"/>
              <a:sym typeface="Josefin Slab"/>
            </a:endParaRPr>
          </a:p>
        </p:txBody>
      </p:sp>
      <p:sp>
        <p:nvSpPr>
          <p:cNvPr id="418" name="Shape 418"/>
          <p:cNvSpPr txBox="1">
            <a:spLocks noGrp="1"/>
          </p:cNvSpPr>
          <p:nvPr>
            <p:ph type="body" idx="4294967295"/>
          </p:nvPr>
        </p:nvSpPr>
        <p:spPr>
          <a:xfrm>
            <a:off x="457200" y="1600200"/>
            <a:ext cx="8229600" cy="370046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lt1"/>
              </a:buClr>
              <a:buSzPts val="3200"/>
              <a:buFont typeface="Arial"/>
              <a:buNone/>
            </a:pPr>
            <a:endParaRPr sz="3200">
              <a:solidFill>
                <a:schemeClr val="lt1"/>
              </a:solidFill>
              <a:latin typeface="Arial"/>
              <a:ea typeface="Arial"/>
              <a:cs typeface="Arial"/>
              <a:sym typeface="Arial"/>
            </a:endParaRPr>
          </a:p>
        </p:txBody>
      </p:sp>
      <p:pic>
        <p:nvPicPr>
          <p:cNvPr id="419" name="Shape 419" descr="World%20Population%20Growth%20to%202050"/>
          <p:cNvPicPr preferRelativeResize="0"/>
          <p:nvPr/>
        </p:nvPicPr>
        <p:blipFill rotWithShape="1">
          <a:blip r:embed="rId4">
            <a:alphaModFix/>
          </a:blip>
          <a:srcRect/>
          <a:stretch/>
        </p:blipFill>
        <p:spPr>
          <a:xfrm>
            <a:off x="215900" y="1417637"/>
            <a:ext cx="8720137" cy="4946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74630"/>
            <a:ext cx="8229600" cy="64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Comic Sans MS"/>
              <a:buNone/>
            </a:pPr>
            <a:r>
              <a:rPr lang="en-US" sz="4400" i="0" u="none" strike="noStrike" cap="none">
                <a:solidFill>
                  <a:srgbClr val="666666"/>
                </a:solidFill>
                <a:latin typeface="Josefin Slab"/>
                <a:ea typeface="Josefin Slab"/>
                <a:cs typeface="Josefin Slab"/>
                <a:sym typeface="Josefin Slab"/>
              </a:rPr>
              <a:t>A</a:t>
            </a:r>
            <a:r>
              <a:rPr lang="en-US">
                <a:solidFill>
                  <a:srgbClr val="666666"/>
                </a:solidFill>
                <a:latin typeface="Josefin Slab"/>
                <a:ea typeface="Josefin Slab"/>
                <a:cs typeface="Josefin Slab"/>
                <a:sym typeface="Josefin Slab"/>
              </a:rPr>
              <a:t>GE STRUCTURE DIAGRAM</a:t>
            </a:r>
            <a:endParaRPr>
              <a:solidFill>
                <a:srgbClr val="666666"/>
              </a:solidFill>
              <a:latin typeface="Josefin Slab"/>
              <a:ea typeface="Josefin Slab"/>
              <a:cs typeface="Josefin Slab"/>
              <a:sym typeface="Josefin Slab"/>
            </a:endParaRPr>
          </a:p>
        </p:txBody>
      </p:sp>
      <p:sp>
        <p:nvSpPr>
          <p:cNvPr id="425" name="Shape 425"/>
          <p:cNvSpPr txBox="1">
            <a:spLocks noGrp="1"/>
          </p:cNvSpPr>
          <p:nvPr>
            <p:ph type="body" idx="1"/>
          </p:nvPr>
        </p:nvSpPr>
        <p:spPr>
          <a:xfrm>
            <a:off x="457200" y="922625"/>
            <a:ext cx="8229600" cy="437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i="0">
                <a:solidFill>
                  <a:srgbClr val="666666"/>
                </a:solidFill>
                <a:latin typeface="Josefin Slab"/>
                <a:ea typeface="Josefin Slab"/>
                <a:cs typeface="Josefin Slab"/>
                <a:sym typeface="Josefin Slab"/>
              </a:rPr>
              <a:t>Age structure is the number and proportion of people at each age in a population</a:t>
            </a:r>
            <a:endParaRPr sz="2800" i="0">
              <a:solidFill>
                <a:srgbClr val="666666"/>
              </a:solidFill>
              <a:latin typeface="Josefin Slab"/>
              <a:ea typeface="Josefin Slab"/>
              <a:cs typeface="Josefin Slab"/>
              <a:sym typeface="Josefin Slab"/>
            </a:endParaRPr>
          </a:p>
          <a:p>
            <a:pPr marL="342900" marR="0" lvl="0" indent="-165100" algn="l" rtl="0">
              <a:spcBef>
                <a:spcPts val="560"/>
              </a:spcBef>
              <a:spcAft>
                <a:spcPts val="0"/>
              </a:spcAft>
              <a:buClr>
                <a:schemeClr val="lt1"/>
              </a:buClr>
              <a:buSzPts val="2800"/>
              <a:buFont typeface="Arial"/>
              <a:buNone/>
            </a:pPr>
            <a:endParaRPr sz="2800" b="0" i="0" u="sng">
              <a:solidFill>
                <a:schemeClr val="lt1"/>
              </a:solidFill>
              <a:latin typeface="Comic Sans MS"/>
              <a:ea typeface="Comic Sans MS"/>
              <a:cs typeface="Comic Sans MS"/>
              <a:sym typeface="Comic Sans MS"/>
            </a:endParaRPr>
          </a:p>
        </p:txBody>
      </p:sp>
      <p:pic>
        <p:nvPicPr>
          <p:cNvPr id="426" name="Shape 426" descr="fba2228e-1ba1-47a7-b6a2-8e9399ad21c5"/>
          <p:cNvPicPr preferRelativeResize="0"/>
          <p:nvPr/>
        </p:nvPicPr>
        <p:blipFill rotWithShape="1">
          <a:blip r:embed="rId3">
            <a:alphaModFix/>
          </a:blip>
          <a:srcRect/>
          <a:stretch/>
        </p:blipFill>
        <p:spPr>
          <a:xfrm>
            <a:off x="457200" y="1968225"/>
            <a:ext cx="8123000" cy="44579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txBox="1">
            <a:spLocks noGrp="1"/>
          </p:cNvSpPr>
          <p:nvPr>
            <p:ph type="body" idx="1"/>
          </p:nvPr>
        </p:nvSpPr>
        <p:spPr>
          <a:xfrm>
            <a:off x="457200" y="1600200"/>
            <a:ext cx="8229600" cy="3700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666666"/>
                </a:solidFill>
                <a:latin typeface="Josefin Slab"/>
                <a:ea typeface="Josefin Slab"/>
                <a:cs typeface="Josefin Slab"/>
                <a:sym typeface="Josefin Slab"/>
              </a:rPr>
              <a:t>Bio. 2.2 Understand the impact of human activities on the environment (one generation affects the next).</a:t>
            </a:r>
            <a:endParaRPr>
              <a:solidFill>
                <a:srgbClr val="666666"/>
              </a:solidFill>
              <a:latin typeface="Josefin Slab"/>
              <a:ea typeface="Josefin Slab"/>
              <a:cs typeface="Josefin Slab"/>
              <a:sym typeface="Josefin Sla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153925" y="222325"/>
            <a:ext cx="8790600" cy="438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3600" i="0" strike="noStrike" cap="none">
                <a:solidFill>
                  <a:srgbClr val="666666"/>
                </a:solidFill>
                <a:latin typeface="Josefin Slab"/>
                <a:ea typeface="Josefin Slab"/>
                <a:cs typeface="Josefin Slab"/>
                <a:sym typeface="Josefin Slab"/>
              </a:rPr>
              <a:t>H</a:t>
            </a:r>
            <a:r>
              <a:rPr lang="en-US" sz="3600">
                <a:solidFill>
                  <a:srgbClr val="666666"/>
                </a:solidFill>
                <a:latin typeface="Josefin Slab"/>
                <a:ea typeface="Josefin Slab"/>
                <a:cs typeface="Josefin Slab"/>
                <a:sym typeface="Josefin Slab"/>
              </a:rPr>
              <a:t>UMAN IMPACT ON THE ECOSYSTEM</a:t>
            </a:r>
            <a:endParaRPr sz="3600">
              <a:solidFill>
                <a:srgbClr val="666666"/>
              </a:solidFill>
              <a:latin typeface="Josefin Slab"/>
              <a:ea typeface="Josefin Slab"/>
              <a:cs typeface="Josefin Slab"/>
              <a:sym typeface="Josefin Slab"/>
            </a:endParaRPr>
          </a:p>
        </p:txBody>
      </p:sp>
      <p:sp>
        <p:nvSpPr>
          <p:cNvPr id="439" name="Shape 439"/>
          <p:cNvSpPr txBox="1">
            <a:spLocks noGrp="1"/>
          </p:cNvSpPr>
          <p:nvPr>
            <p:ph type="body" idx="1"/>
          </p:nvPr>
        </p:nvSpPr>
        <p:spPr>
          <a:xfrm>
            <a:off x="457200" y="661200"/>
            <a:ext cx="8229600" cy="59508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80000"/>
              </a:lnSpc>
              <a:spcBef>
                <a:spcPts val="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Ozone Depletion</a:t>
            </a:r>
            <a:endParaRPr sz="2400">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i="0">
                <a:solidFill>
                  <a:srgbClr val="666666"/>
                </a:solidFill>
                <a:latin typeface="Josefin Slab"/>
                <a:ea typeface="Josefin Slab"/>
                <a:cs typeface="Josefin Slab"/>
                <a:sym typeface="Josefin Slab"/>
              </a:rPr>
              <a:t>Deforestation</a:t>
            </a:r>
            <a:endParaRPr sz="2400">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Global Climate Change</a:t>
            </a:r>
            <a:endParaRPr sz="2400">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Bioaccumulation</a:t>
            </a:r>
            <a:endParaRPr sz="2400">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Artificial Eutrophication</a:t>
            </a:r>
            <a:endParaRPr sz="2400" i="0" u="none">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Pollution</a:t>
            </a:r>
            <a:endParaRPr sz="2400">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Acid Rain</a:t>
            </a:r>
            <a:endParaRPr sz="2400">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Beach E</a:t>
            </a:r>
            <a:r>
              <a:rPr lang="en-US" sz="2400" i="0" u="none">
                <a:solidFill>
                  <a:srgbClr val="666666"/>
                </a:solidFill>
                <a:latin typeface="Josefin Slab"/>
                <a:ea typeface="Josefin Slab"/>
                <a:cs typeface="Josefin Slab"/>
                <a:sym typeface="Josefin Slab"/>
              </a:rPr>
              <a:t>rosion</a:t>
            </a:r>
            <a:endParaRPr sz="2400">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Population </a:t>
            </a:r>
            <a:r>
              <a:rPr lang="en-US" sz="2400" i="0" u="none">
                <a:solidFill>
                  <a:srgbClr val="666666"/>
                </a:solidFill>
                <a:latin typeface="Josefin Slab"/>
                <a:ea typeface="Josefin Slab"/>
                <a:cs typeface="Josefin Slab"/>
                <a:sym typeface="Josefin Slab"/>
              </a:rPr>
              <a:t>Growth and Urban Development</a:t>
            </a:r>
            <a:endParaRPr sz="2400" i="0" u="none">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Waste Lagoons (Hog Farms)</a:t>
            </a:r>
            <a:endParaRPr sz="2400">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Species Introduction – Invasive Species</a:t>
            </a:r>
            <a:endParaRPr sz="2400" i="0" u="none">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Habitat Fragmentaion</a:t>
            </a:r>
            <a:endParaRPr sz="2400">
              <a:solidFill>
                <a:srgbClr val="666666"/>
              </a:solidFill>
              <a:latin typeface="Josefin Slab"/>
              <a:ea typeface="Josefin Slab"/>
              <a:cs typeface="Josefin Slab"/>
              <a:sym typeface="Josefin Slab"/>
            </a:endParaRPr>
          </a:p>
          <a:p>
            <a:pPr marL="342900" marR="0" lvl="0" indent="-317500" algn="l" rtl="0">
              <a:lnSpc>
                <a:spcPct val="80000"/>
              </a:lnSpc>
              <a:spcBef>
                <a:spcPts val="56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Water Runoff</a:t>
            </a:r>
            <a:endParaRPr sz="2400">
              <a:solidFill>
                <a:srgbClr val="666666"/>
              </a:solidFill>
              <a:latin typeface="Josefin Slab"/>
              <a:ea typeface="Josefin Slab"/>
              <a:cs typeface="Josefin Slab"/>
              <a:sym typeface="Josefin Slab"/>
            </a:endParaRPr>
          </a:p>
        </p:txBody>
      </p:sp>
      <p:pic>
        <p:nvPicPr>
          <p:cNvPr id="440" name="Shape 440"/>
          <p:cNvPicPr preferRelativeResize="0"/>
          <p:nvPr/>
        </p:nvPicPr>
        <p:blipFill>
          <a:blip r:embed="rId3">
            <a:alphaModFix/>
          </a:blip>
          <a:stretch>
            <a:fillRect/>
          </a:stretch>
        </p:blipFill>
        <p:spPr>
          <a:xfrm>
            <a:off x="4572000" y="1032775"/>
            <a:ext cx="3996225" cy="3165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4000"/>
              <a:buFont typeface="Comic Sans MS"/>
              <a:buNone/>
            </a:pPr>
            <a:r>
              <a:rPr lang="en-US" sz="4000" i="0" u="none" strike="noStrike" cap="none">
                <a:solidFill>
                  <a:srgbClr val="666666"/>
                </a:solidFill>
                <a:latin typeface="Josefin Slab"/>
                <a:ea typeface="Josefin Slab"/>
                <a:cs typeface="Josefin Slab"/>
                <a:sym typeface="Josefin Slab"/>
              </a:rPr>
              <a:t>O</a:t>
            </a:r>
            <a:r>
              <a:rPr lang="en-US" sz="4000">
                <a:solidFill>
                  <a:srgbClr val="666666"/>
                </a:solidFill>
                <a:latin typeface="Josefin Slab"/>
                <a:ea typeface="Josefin Slab"/>
                <a:cs typeface="Josefin Slab"/>
                <a:sym typeface="Josefin Slab"/>
              </a:rPr>
              <a:t>ZONE DEPLETION</a:t>
            </a:r>
            <a:endParaRPr>
              <a:solidFill>
                <a:srgbClr val="666666"/>
              </a:solidFill>
              <a:latin typeface="Josefin Slab"/>
              <a:ea typeface="Josefin Slab"/>
              <a:cs typeface="Josefin Slab"/>
              <a:sym typeface="Josefin Slab"/>
            </a:endParaRPr>
          </a:p>
        </p:txBody>
      </p:sp>
      <p:sp>
        <p:nvSpPr>
          <p:cNvPr id="446" name="Shape 446"/>
          <p:cNvSpPr txBox="1">
            <a:spLocks noGrp="1"/>
          </p:cNvSpPr>
          <p:nvPr>
            <p:ph type="body" idx="1"/>
          </p:nvPr>
        </p:nvSpPr>
        <p:spPr>
          <a:xfrm>
            <a:off x="153925" y="1600200"/>
            <a:ext cx="5695200" cy="3700500"/>
          </a:xfrm>
          <a:prstGeom prst="rect">
            <a:avLst/>
          </a:prstGeom>
          <a:noFill/>
          <a:ln>
            <a:noFill/>
          </a:ln>
        </p:spPr>
        <p:txBody>
          <a:bodyPr spcFirstLastPara="1" wrap="square" lIns="182875" tIns="91425" rIns="91425" bIns="45700" anchor="t" anchorCtr="0">
            <a:noAutofit/>
          </a:bodyPr>
          <a:lstStyle/>
          <a:p>
            <a:pPr marL="265112" marR="0" lvl="0" indent="-265112" algn="ctr" rtl="0">
              <a:lnSpc>
                <a:spcPct val="100000"/>
              </a:lnSpc>
              <a:spcBef>
                <a:spcPts val="0"/>
              </a:spcBef>
              <a:spcAft>
                <a:spcPts val="0"/>
              </a:spcAft>
              <a:buClr>
                <a:srgbClr val="666666"/>
              </a:buClr>
              <a:buSzPts val="2800"/>
              <a:buFont typeface="Josefin Slab"/>
              <a:buChar char="•"/>
            </a:pPr>
            <a:r>
              <a:rPr lang="en-US" sz="2800" i="0" u="none" strike="noStrike" cap="none">
                <a:solidFill>
                  <a:srgbClr val="666666"/>
                </a:solidFill>
                <a:latin typeface="Josefin Slab"/>
                <a:ea typeface="Josefin Slab"/>
                <a:cs typeface="Josefin Slab"/>
                <a:sym typeface="Josefin Slab"/>
              </a:rPr>
              <a:t>Caused by the use of coolants and aerosol cans</a:t>
            </a:r>
            <a:r>
              <a:rPr lang="en-US" sz="2800">
                <a:solidFill>
                  <a:srgbClr val="666666"/>
                </a:solidFill>
                <a:latin typeface="Josefin Slab"/>
                <a:ea typeface="Josefin Slab"/>
                <a:cs typeface="Josefin Slab"/>
                <a:sym typeface="Josefin Slab"/>
              </a:rPr>
              <a:t>.</a:t>
            </a:r>
            <a:endParaRPr sz="2800">
              <a:solidFill>
                <a:srgbClr val="666666"/>
              </a:solidFill>
              <a:latin typeface="Josefin Slab"/>
              <a:ea typeface="Josefin Slab"/>
              <a:cs typeface="Josefin Slab"/>
              <a:sym typeface="Josefin Slab"/>
            </a:endParaRPr>
          </a:p>
          <a:p>
            <a:pPr marL="0" marR="0" lvl="0" indent="0" algn="ctr" rtl="0">
              <a:lnSpc>
                <a:spcPct val="100000"/>
              </a:lnSpc>
              <a:spcBef>
                <a:spcPts val="0"/>
              </a:spcBef>
              <a:spcAft>
                <a:spcPts val="0"/>
              </a:spcAft>
              <a:buNone/>
            </a:pPr>
            <a:r>
              <a:rPr lang="en-US" sz="2800" i="0" u="none" strike="noStrike" cap="none">
                <a:solidFill>
                  <a:srgbClr val="666666"/>
                </a:solidFill>
                <a:latin typeface="Josefin Slab"/>
                <a:ea typeface="Josefin Slab"/>
                <a:cs typeface="Josefin Slab"/>
                <a:sym typeface="Josefin Slab"/>
              </a:rPr>
              <a:t>(</a:t>
            </a:r>
            <a:r>
              <a:rPr lang="en-US" sz="2800" b="1">
                <a:solidFill>
                  <a:srgbClr val="666666"/>
                </a:solidFill>
                <a:latin typeface="Josefin Slab"/>
                <a:ea typeface="Josefin Slab"/>
                <a:cs typeface="Josefin Slab"/>
                <a:sym typeface="Josefin Slab"/>
              </a:rPr>
              <a:t>CHLOROFLUOROCARBONS</a:t>
            </a:r>
            <a:r>
              <a:rPr lang="en-US" sz="2800" b="1" i="0" u="none" strike="noStrike" cap="none">
                <a:solidFill>
                  <a:srgbClr val="666666"/>
                </a:solidFill>
                <a:latin typeface="Josefin Slab"/>
                <a:ea typeface="Josefin Slab"/>
                <a:cs typeface="Josefin Slab"/>
                <a:sym typeface="Josefin Slab"/>
              </a:rPr>
              <a:t> - CFC</a:t>
            </a:r>
            <a:r>
              <a:rPr lang="en-US" sz="2800" i="0" u="none" strike="noStrike" cap="none">
                <a:solidFill>
                  <a:srgbClr val="666666"/>
                </a:solidFill>
                <a:latin typeface="Josefin Slab"/>
                <a:ea typeface="Josefin Slab"/>
                <a:cs typeface="Josefin Slab"/>
                <a:sym typeface="Josefin Slab"/>
              </a:rPr>
              <a:t>)</a:t>
            </a:r>
            <a:endParaRPr>
              <a:solidFill>
                <a:srgbClr val="666666"/>
              </a:solidFill>
              <a:latin typeface="Josefin Slab"/>
              <a:ea typeface="Josefin Slab"/>
              <a:cs typeface="Josefin Slab"/>
              <a:sym typeface="Josefin Slab"/>
            </a:endParaRPr>
          </a:p>
          <a:p>
            <a:pPr marL="265112" marR="0" lvl="0" indent="-87312" algn="ctr" rtl="0">
              <a:lnSpc>
                <a:spcPct val="100000"/>
              </a:lnSpc>
              <a:spcBef>
                <a:spcPts val="560"/>
              </a:spcBef>
              <a:spcAft>
                <a:spcPts val="0"/>
              </a:spcAft>
              <a:buClr>
                <a:schemeClr val="lt1"/>
              </a:buClr>
              <a:buSzPts val="2800"/>
              <a:buFont typeface="Arial"/>
              <a:buNone/>
            </a:pPr>
            <a:endParaRPr sz="2800" i="0" u="none" strike="noStrike" cap="none">
              <a:solidFill>
                <a:srgbClr val="666666"/>
              </a:solidFill>
              <a:latin typeface="Josefin Slab"/>
              <a:ea typeface="Josefin Slab"/>
              <a:cs typeface="Josefin Slab"/>
              <a:sym typeface="Josefin Slab"/>
            </a:endParaRPr>
          </a:p>
          <a:p>
            <a:pPr marL="265112" marR="0" lvl="0" indent="-265112" algn="ctr" rtl="0">
              <a:lnSpc>
                <a:spcPct val="100000"/>
              </a:lnSpc>
              <a:spcBef>
                <a:spcPts val="560"/>
              </a:spcBef>
              <a:spcAft>
                <a:spcPts val="0"/>
              </a:spcAft>
              <a:buClr>
                <a:srgbClr val="666666"/>
              </a:buClr>
              <a:buSzPts val="2800"/>
              <a:buFont typeface="Josefin Slab"/>
              <a:buChar char="•"/>
            </a:pPr>
            <a:r>
              <a:rPr lang="en-US" sz="2800" i="0" u="none" strike="noStrike" cap="none">
                <a:solidFill>
                  <a:srgbClr val="666666"/>
                </a:solidFill>
                <a:latin typeface="Josefin Slab"/>
                <a:ea typeface="Josefin Slab"/>
                <a:cs typeface="Josefin Slab"/>
                <a:sym typeface="Josefin Slab"/>
              </a:rPr>
              <a:t>Effects include increased UV radiation, skin cancer and eye disorders</a:t>
            </a:r>
            <a:endParaRPr>
              <a:solidFill>
                <a:srgbClr val="666666"/>
              </a:solidFill>
              <a:latin typeface="Josefin Slab"/>
              <a:ea typeface="Josefin Slab"/>
              <a:cs typeface="Josefin Slab"/>
              <a:sym typeface="Josefin Slab"/>
            </a:endParaRPr>
          </a:p>
        </p:txBody>
      </p:sp>
      <p:sp>
        <p:nvSpPr>
          <p:cNvPr id="447" name="Shape 447"/>
          <p:cNvSpPr txBox="1">
            <a:spLocks noGrp="1"/>
          </p:cNvSpPr>
          <p:nvPr>
            <p:ph type="body" idx="1"/>
          </p:nvPr>
        </p:nvSpPr>
        <p:spPr>
          <a:xfrm>
            <a:off x="4648200" y="1600200"/>
            <a:ext cx="4038600" cy="37005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lt1"/>
              </a:buClr>
              <a:buSzPts val="3200"/>
              <a:buFont typeface="Arial"/>
              <a:buNone/>
            </a:pPr>
            <a:endParaRPr sz="3200" b="0" i="0" u="none" strike="noStrike" cap="none">
              <a:solidFill>
                <a:schemeClr val="lt1"/>
              </a:solidFill>
              <a:latin typeface="Arial"/>
              <a:ea typeface="Arial"/>
              <a:cs typeface="Arial"/>
              <a:sym typeface="Arial"/>
            </a:endParaRPr>
          </a:p>
        </p:txBody>
      </p:sp>
      <p:pic>
        <p:nvPicPr>
          <p:cNvPr id="448" name="Shape 4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72725" y="1334000"/>
            <a:ext cx="3027975" cy="5026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53"/>
        <p:cNvGrpSpPr/>
        <p:nvPr/>
      </p:nvGrpSpPr>
      <p:grpSpPr>
        <a:xfrm>
          <a:off x="0" y="0"/>
          <a:ext cx="0" cy="0"/>
          <a:chOff x="0" y="0"/>
          <a:chExt cx="0" cy="0"/>
        </a:xfrm>
      </p:grpSpPr>
      <p:pic>
        <p:nvPicPr>
          <p:cNvPr id="454" name="Shape 454" descr="greenhous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57800" y="3429000"/>
            <a:ext cx="3516312" cy="3246437"/>
          </a:xfrm>
          <a:prstGeom prst="rect">
            <a:avLst/>
          </a:prstGeom>
          <a:noFill/>
          <a:ln>
            <a:noFill/>
          </a:ln>
        </p:spPr>
      </p:pic>
      <p:sp>
        <p:nvSpPr>
          <p:cNvPr id="455" name="Shape 455"/>
          <p:cNvSpPr txBox="1">
            <a:spLocks noGrp="1"/>
          </p:cNvSpPr>
          <p:nvPr>
            <p:ph type="title" idx="4294967295"/>
          </p:nvPr>
        </p:nvSpPr>
        <p:spPr>
          <a:xfrm>
            <a:off x="457200" y="199900"/>
            <a:ext cx="8229600" cy="876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omic Sans MS"/>
              <a:buNone/>
            </a:pPr>
            <a:r>
              <a:rPr lang="en-US" sz="3600" i="0" u="none" strike="noStrike" cap="none">
                <a:solidFill>
                  <a:srgbClr val="666666"/>
                </a:solidFill>
                <a:latin typeface="Josefin Slab"/>
                <a:ea typeface="Josefin Slab"/>
                <a:cs typeface="Josefin Slab"/>
                <a:sym typeface="Josefin Slab"/>
              </a:rPr>
              <a:t>G</a:t>
            </a:r>
            <a:r>
              <a:rPr lang="en-US" sz="3600">
                <a:solidFill>
                  <a:srgbClr val="666666"/>
                </a:solidFill>
                <a:latin typeface="Josefin Slab"/>
                <a:ea typeface="Josefin Slab"/>
                <a:cs typeface="Josefin Slab"/>
                <a:sym typeface="Josefin Slab"/>
              </a:rPr>
              <a:t>LOBAL CLIMATE CHANGE</a:t>
            </a:r>
            <a:endParaRPr>
              <a:solidFill>
                <a:srgbClr val="666666"/>
              </a:solidFill>
              <a:latin typeface="Josefin Slab"/>
              <a:ea typeface="Josefin Slab"/>
              <a:cs typeface="Josefin Slab"/>
              <a:sym typeface="Josefin Slab"/>
            </a:endParaRPr>
          </a:p>
        </p:txBody>
      </p:sp>
      <p:sp>
        <p:nvSpPr>
          <p:cNvPr id="456" name="Shape 456"/>
          <p:cNvSpPr txBox="1"/>
          <p:nvPr/>
        </p:nvSpPr>
        <p:spPr>
          <a:xfrm>
            <a:off x="533400" y="1076500"/>
            <a:ext cx="8382000" cy="26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omic Sans MS"/>
              <a:buNone/>
            </a:pPr>
            <a:r>
              <a:rPr lang="en-US" sz="2400" i="0">
                <a:solidFill>
                  <a:srgbClr val="666666"/>
                </a:solidFill>
                <a:latin typeface="Josefin Slab"/>
                <a:ea typeface="Josefin Slab"/>
                <a:cs typeface="Josefin Slab"/>
                <a:sym typeface="Josefin Slab"/>
              </a:rPr>
              <a:t>One of the greatest threats caused by air pollution is global warming. Global warming is caused by a build-up of greenhouses gases, which leads to an increase in the Earth’s temperature. Other effects include bizarre weather patterns, and melting of polar ice caps</a:t>
            </a:r>
            <a:endParaRPr>
              <a:solidFill>
                <a:srgbClr val="666666"/>
              </a:solidFill>
              <a:latin typeface="Josefin Slab"/>
              <a:ea typeface="Josefin Slab"/>
              <a:cs typeface="Josefin Slab"/>
              <a:sym typeface="Josefin Slab"/>
            </a:endParaRPr>
          </a:p>
          <a:p>
            <a:pPr marL="0" marR="0" lvl="0" indent="0" algn="l" rtl="0">
              <a:lnSpc>
                <a:spcPct val="100000"/>
              </a:lnSpc>
              <a:spcBef>
                <a:spcPts val="0"/>
              </a:spcBef>
              <a:spcAft>
                <a:spcPts val="0"/>
              </a:spcAft>
              <a:buNone/>
            </a:pPr>
            <a:endParaRPr sz="2400" i="0">
              <a:solidFill>
                <a:schemeClr val="dk1"/>
              </a:solidFill>
              <a:latin typeface="Josefin Slab"/>
              <a:ea typeface="Josefin Slab"/>
              <a:cs typeface="Josefin Slab"/>
              <a:sym typeface="Josefin Slab"/>
            </a:endParaRPr>
          </a:p>
        </p:txBody>
      </p:sp>
      <p:sp>
        <p:nvSpPr>
          <p:cNvPr id="457" name="Shape 457"/>
          <p:cNvSpPr txBox="1"/>
          <p:nvPr/>
        </p:nvSpPr>
        <p:spPr>
          <a:xfrm>
            <a:off x="563562" y="3743325"/>
            <a:ext cx="4729162" cy="493712"/>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2400"/>
              <a:buFont typeface="Comic Sans MS"/>
              <a:buNone/>
            </a:pPr>
            <a:r>
              <a:rPr lang="en-US" sz="2400" i="0" u="none">
                <a:solidFill>
                  <a:schemeClr val="dk1"/>
                </a:solidFill>
                <a:latin typeface="Josefin Slab"/>
                <a:ea typeface="Josefin Slab"/>
                <a:cs typeface="Josefin Slab"/>
                <a:sym typeface="Josefin Slab"/>
              </a:rPr>
              <a:t>Key greenhouses gases include:</a:t>
            </a:r>
            <a:endParaRPr>
              <a:latin typeface="Josefin Slab"/>
              <a:ea typeface="Josefin Slab"/>
              <a:cs typeface="Josefin Slab"/>
              <a:sym typeface="Josefin Slab"/>
            </a:endParaRPr>
          </a:p>
        </p:txBody>
      </p:sp>
      <p:sp>
        <p:nvSpPr>
          <p:cNvPr id="458" name="Shape 458"/>
          <p:cNvSpPr txBox="1"/>
          <p:nvPr/>
        </p:nvSpPr>
        <p:spPr>
          <a:xfrm>
            <a:off x="563562" y="4279900"/>
            <a:ext cx="3659187" cy="457200"/>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carbon dioxide </a:t>
            </a:r>
            <a:endParaRPr>
              <a:solidFill>
                <a:srgbClr val="666666"/>
              </a:solidFill>
              <a:latin typeface="Josefin Slab"/>
              <a:ea typeface="Josefin Slab"/>
              <a:cs typeface="Josefin Slab"/>
              <a:sym typeface="Josefin Slab"/>
            </a:endParaRPr>
          </a:p>
        </p:txBody>
      </p:sp>
      <p:sp>
        <p:nvSpPr>
          <p:cNvPr id="459" name="Shape 459"/>
          <p:cNvSpPr txBox="1"/>
          <p:nvPr/>
        </p:nvSpPr>
        <p:spPr>
          <a:xfrm>
            <a:off x="563562" y="4730750"/>
            <a:ext cx="2744787" cy="457200"/>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methane </a:t>
            </a:r>
            <a:endParaRPr>
              <a:solidFill>
                <a:srgbClr val="666666"/>
              </a:solidFill>
              <a:latin typeface="Josefin Slab"/>
              <a:ea typeface="Josefin Slab"/>
              <a:cs typeface="Josefin Slab"/>
              <a:sym typeface="Josefin Slab"/>
            </a:endParaRPr>
          </a:p>
        </p:txBody>
      </p:sp>
      <p:sp>
        <p:nvSpPr>
          <p:cNvPr id="460" name="Shape 460"/>
          <p:cNvSpPr txBox="1"/>
          <p:nvPr/>
        </p:nvSpPr>
        <p:spPr>
          <a:xfrm>
            <a:off x="563562" y="5191125"/>
            <a:ext cx="3263900" cy="457200"/>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water vapour </a:t>
            </a:r>
            <a:endParaRPr>
              <a:solidFill>
                <a:srgbClr val="666666"/>
              </a:solidFill>
              <a:latin typeface="Josefin Slab"/>
              <a:ea typeface="Josefin Slab"/>
              <a:cs typeface="Josefin Slab"/>
              <a:sym typeface="Josefin Slab"/>
            </a:endParaRPr>
          </a:p>
        </p:txBody>
      </p:sp>
      <p:sp>
        <p:nvSpPr>
          <p:cNvPr id="461" name="Shape 461"/>
          <p:cNvSpPr txBox="1"/>
          <p:nvPr/>
        </p:nvSpPr>
        <p:spPr>
          <a:xfrm>
            <a:off x="533400" y="5638800"/>
            <a:ext cx="3263900" cy="457200"/>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rgbClr val="666666"/>
              </a:buClr>
              <a:buSzPts val="2400"/>
              <a:buFont typeface="Noto Sans Symbols"/>
              <a:buChar char="●"/>
            </a:pPr>
            <a:r>
              <a:rPr lang="en-US" sz="2400" i="0" u="none">
                <a:solidFill>
                  <a:srgbClr val="666666"/>
                </a:solidFill>
                <a:latin typeface="Josefin Slab"/>
                <a:ea typeface="Josefin Slab"/>
                <a:cs typeface="Josefin Slab"/>
                <a:sym typeface="Josefin Slab"/>
              </a:rPr>
              <a:t>nitrous oxide</a:t>
            </a:r>
            <a:r>
              <a:rPr lang="en-US" sz="2400" b="0" i="0" u="none">
                <a:solidFill>
                  <a:srgbClr val="666666"/>
                </a:solidFill>
                <a:latin typeface="Comic Sans MS"/>
                <a:ea typeface="Comic Sans MS"/>
                <a:cs typeface="Comic Sans MS"/>
                <a:sym typeface="Comic Sans MS"/>
              </a:rPr>
              <a:t> </a:t>
            </a:r>
            <a:endParaRPr>
              <a:solidFill>
                <a:srgbClr val="66666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66"/>
        <p:cNvGrpSpPr/>
        <p:nvPr/>
      </p:nvGrpSpPr>
      <p:grpSpPr>
        <a:xfrm>
          <a:off x="0" y="0"/>
          <a:ext cx="0" cy="0"/>
          <a:chOff x="0" y="0"/>
          <a:chExt cx="0" cy="0"/>
        </a:xfrm>
      </p:grpSpPr>
      <p:sp>
        <p:nvSpPr>
          <p:cNvPr id="467" name="Shape 467"/>
          <p:cNvSpPr txBox="1">
            <a:spLocks noGrp="1"/>
          </p:cNvSpPr>
          <p:nvPr>
            <p:ph type="title" idx="4294967295"/>
          </p:nvPr>
        </p:nvSpPr>
        <p:spPr>
          <a:xfrm>
            <a:off x="457200" y="138399"/>
            <a:ext cx="8229600" cy="73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3600">
                <a:solidFill>
                  <a:srgbClr val="666666"/>
                </a:solidFill>
                <a:latin typeface="Josefin Slab"/>
                <a:ea typeface="Josefin Slab"/>
                <a:cs typeface="Josefin Slab"/>
                <a:sym typeface="Josefin Slab"/>
              </a:rPr>
              <a:t>BIOACCUMULATION</a:t>
            </a:r>
            <a:endParaRPr sz="3600">
              <a:solidFill>
                <a:srgbClr val="666666"/>
              </a:solidFill>
              <a:latin typeface="Josefin Slab"/>
              <a:ea typeface="Josefin Slab"/>
              <a:cs typeface="Josefin Slab"/>
              <a:sym typeface="Josefin Slab"/>
            </a:endParaRPr>
          </a:p>
        </p:txBody>
      </p:sp>
      <p:sp>
        <p:nvSpPr>
          <p:cNvPr id="468" name="Shape 468"/>
          <p:cNvSpPr txBox="1">
            <a:spLocks noGrp="1"/>
          </p:cNvSpPr>
          <p:nvPr>
            <p:ph type="body" idx="4294967295"/>
          </p:nvPr>
        </p:nvSpPr>
        <p:spPr>
          <a:xfrm>
            <a:off x="169150" y="999475"/>
            <a:ext cx="4966800" cy="4301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666666"/>
              </a:buClr>
              <a:buSzPts val="2400"/>
              <a:buFont typeface="Josefin Slab"/>
              <a:buChar char="•"/>
            </a:pPr>
            <a:r>
              <a:rPr lang="en-US" sz="2400" i="0">
                <a:solidFill>
                  <a:srgbClr val="666666"/>
                </a:solidFill>
                <a:latin typeface="Josefin Slab"/>
                <a:ea typeface="Josefin Slab"/>
                <a:cs typeface="Josefin Slab"/>
                <a:sym typeface="Josefin Slab"/>
              </a:rPr>
              <a:t>When an organism does not metabolize or excrete a long-term toxin, it gets stored, usually in fatty tissue. Over time the organism may accumulate more and more of the toxin. This is called bioaccumulation.</a:t>
            </a:r>
            <a:endParaRPr>
              <a:solidFill>
                <a:srgbClr val="666666"/>
              </a:solidFill>
              <a:latin typeface="Josefin Slab"/>
              <a:ea typeface="Josefin Slab"/>
              <a:cs typeface="Josefin Slab"/>
              <a:sym typeface="Josefin Slab"/>
            </a:endParaRPr>
          </a:p>
          <a:p>
            <a:pPr marL="342900" marR="0" lvl="0" indent="-342900" algn="l" rtl="0">
              <a:lnSpc>
                <a:spcPct val="90000"/>
              </a:lnSpc>
              <a:spcBef>
                <a:spcPts val="480"/>
              </a:spcBef>
              <a:spcAft>
                <a:spcPts val="0"/>
              </a:spcAft>
              <a:buClr>
                <a:srgbClr val="666666"/>
              </a:buClr>
              <a:buSzPts val="2400"/>
              <a:buFont typeface="Josefin Slab"/>
              <a:buChar char="•"/>
            </a:pPr>
            <a:r>
              <a:rPr lang="en-US" sz="2400" i="0">
                <a:solidFill>
                  <a:srgbClr val="666666"/>
                </a:solidFill>
                <a:latin typeface="Josefin Slab"/>
                <a:ea typeface="Josefin Slab"/>
                <a:cs typeface="Josefin Slab"/>
                <a:sym typeface="Josefin Slab"/>
              </a:rPr>
              <a:t>Organisms at higher trophic levels, tend to store greater amounts of the toxins. The increase in concentration as the toxin passes through successive levels of the food web is known as biological magnification.</a:t>
            </a:r>
            <a:endParaRPr>
              <a:solidFill>
                <a:srgbClr val="666666"/>
              </a:solidFill>
              <a:latin typeface="Josefin Slab"/>
              <a:ea typeface="Josefin Slab"/>
              <a:cs typeface="Josefin Slab"/>
              <a:sym typeface="Josefin Slab"/>
            </a:endParaRPr>
          </a:p>
          <a:p>
            <a:pPr marL="742950" marR="0" lvl="1" indent="-285750" algn="l" rtl="0">
              <a:lnSpc>
                <a:spcPct val="90000"/>
              </a:lnSpc>
              <a:spcBef>
                <a:spcPts val="340"/>
              </a:spcBef>
              <a:spcAft>
                <a:spcPts val="0"/>
              </a:spcAft>
              <a:buClr>
                <a:schemeClr val="lt1"/>
              </a:buClr>
              <a:buSzPts val="1700"/>
              <a:buFont typeface="Comic Sans MS"/>
              <a:buNone/>
            </a:pPr>
            <a:endParaRPr>
              <a:solidFill>
                <a:srgbClr val="666666"/>
              </a:solidFill>
              <a:latin typeface="Josefin Slab"/>
              <a:ea typeface="Josefin Slab"/>
              <a:cs typeface="Josefin Slab"/>
              <a:sym typeface="Josefin Slab"/>
            </a:endParaRPr>
          </a:p>
        </p:txBody>
      </p:sp>
      <p:pic>
        <p:nvPicPr>
          <p:cNvPr id="469" name="Shape 469" descr="Bioaccumulation in the food chain"/>
          <p:cNvPicPr preferRelativeResize="0"/>
          <p:nvPr/>
        </p:nvPicPr>
        <p:blipFill rotWithShape="1">
          <a:blip r:embed="rId3">
            <a:alphaModFix/>
          </a:blip>
          <a:srcRect/>
          <a:stretch/>
        </p:blipFill>
        <p:spPr>
          <a:xfrm>
            <a:off x="5135950" y="999475"/>
            <a:ext cx="3762025" cy="5141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82550"/>
            <a:ext cx="8229600" cy="3825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Comic Sans MS"/>
              <a:buNone/>
            </a:pPr>
            <a:r>
              <a:rPr lang="en-US" sz="4000">
                <a:solidFill>
                  <a:srgbClr val="666666"/>
                </a:solidFill>
                <a:latin typeface="Josefin Slab"/>
                <a:ea typeface="Josefin Slab"/>
                <a:cs typeface="Josefin Slab"/>
                <a:sym typeface="Josefin Slab"/>
              </a:rPr>
              <a:t>LEVELS OF ORGANIZATION</a:t>
            </a:r>
            <a:endParaRPr>
              <a:solidFill>
                <a:srgbClr val="666666"/>
              </a:solidFill>
              <a:latin typeface="Josefin Slab"/>
              <a:ea typeface="Josefin Slab"/>
              <a:cs typeface="Josefin Slab"/>
              <a:sym typeface="Josefin Slab"/>
            </a:endParaRPr>
          </a:p>
        </p:txBody>
      </p:sp>
      <p:pic>
        <p:nvPicPr>
          <p:cNvPr id="202" name="Shape 20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72112" y="1304925"/>
            <a:ext cx="3463925" cy="5008562"/>
          </a:xfrm>
          <a:prstGeom prst="rect">
            <a:avLst/>
          </a:prstGeom>
          <a:noFill/>
          <a:ln>
            <a:noFill/>
          </a:ln>
        </p:spPr>
      </p:pic>
      <p:sp>
        <p:nvSpPr>
          <p:cNvPr id="203" name="Shape 203"/>
          <p:cNvSpPr txBox="1"/>
          <p:nvPr/>
        </p:nvSpPr>
        <p:spPr>
          <a:xfrm>
            <a:off x="271462" y="620712"/>
            <a:ext cx="4984750" cy="6248400"/>
          </a:xfrm>
          <a:prstGeom prst="rect">
            <a:avLst/>
          </a:prstGeom>
          <a:noFill/>
          <a:ln>
            <a:noFill/>
          </a:ln>
        </p:spPr>
        <p:txBody>
          <a:bodyPr spcFirstLastPara="1" wrap="square" lIns="91425" tIns="45700" rIns="91425" bIns="45700" anchor="t" anchorCtr="0">
            <a:noAutofit/>
          </a:bodyPr>
          <a:lstStyle/>
          <a:p>
            <a:pPr marL="231775" marR="0" lvl="0" indent="-231775" algn="l" rtl="0">
              <a:lnSpc>
                <a:spcPct val="100000"/>
              </a:lnSpc>
              <a:spcBef>
                <a:spcPts val="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Atom</a:t>
            </a:r>
            <a:r>
              <a:rPr lang="en-US" sz="1600" i="0" u="none" strike="noStrike" cap="none">
                <a:solidFill>
                  <a:srgbClr val="666666"/>
                </a:solidFill>
                <a:latin typeface="Josefin Slab"/>
                <a:ea typeface="Josefin Slab"/>
                <a:cs typeface="Josefin Slab"/>
                <a:sym typeface="Josefin Slab"/>
              </a:rPr>
              <a:t>  - all matter</a:t>
            </a:r>
            <a:endParaRPr>
              <a:solidFill>
                <a:srgbClr val="666666"/>
              </a:solidFill>
              <a:latin typeface="Josefin Slab"/>
              <a:ea typeface="Josefin Slab"/>
              <a:cs typeface="Josefin Slab"/>
              <a:sym typeface="Josefin Slab"/>
            </a:endParaRPr>
          </a:p>
          <a:p>
            <a:pPr marL="231775" marR="0" lvl="0" indent="-231775" algn="l" rtl="0">
              <a:lnSpc>
                <a:spcPct val="100000"/>
              </a:lnSpc>
              <a:spcBef>
                <a:spcPts val="0"/>
              </a:spcBef>
              <a:spcAft>
                <a:spcPts val="0"/>
              </a:spcAft>
              <a:buClr>
                <a:schemeClr val="lt1"/>
              </a:buClr>
              <a:buSzPts val="1600"/>
              <a:buFont typeface="Arial"/>
              <a:buNone/>
            </a:pPr>
            <a:endParaRPr sz="1600" i="0" u="none" strike="noStrike" cap="none">
              <a:solidFill>
                <a:srgbClr val="666666"/>
              </a:solidFill>
              <a:latin typeface="Josefin Slab"/>
              <a:ea typeface="Josefin Slab"/>
              <a:cs typeface="Josefin Slab"/>
              <a:sym typeface="Josefin Slab"/>
            </a:endParaRPr>
          </a:p>
          <a:p>
            <a:pPr marL="231775" marR="0" lvl="0" indent="-231775" algn="l" rtl="0">
              <a:lnSpc>
                <a:spcPct val="100000"/>
              </a:lnSpc>
              <a:spcBef>
                <a:spcPts val="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Molecule</a:t>
            </a:r>
            <a:r>
              <a:rPr lang="en-US" sz="1600" i="0" u="none" strike="noStrike" cap="none">
                <a:solidFill>
                  <a:srgbClr val="666666"/>
                </a:solidFill>
                <a:latin typeface="Josefin Slab"/>
                <a:ea typeface="Josefin Slab"/>
                <a:cs typeface="Josefin Slab"/>
                <a:sym typeface="Josefin Slab"/>
              </a:rPr>
              <a:t> - atoms come together</a:t>
            </a:r>
            <a:endParaRPr>
              <a:solidFill>
                <a:srgbClr val="666666"/>
              </a:solidFill>
              <a:latin typeface="Josefin Slab"/>
              <a:ea typeface="Josefin Slab"/>
              <a:cs typeface="Josefin Slab"/>
              <a:sym typeface="Josefin Slab"/>
            </a:endParaRPr>
          </a:p>
          <a:p>
            <a:pPr marL="231775" marR="0" lvl="0" indent="-130175" algn="l" rtl="0">
              <a:lnSpc>
                <a:spcPct val="100000"/>
              </a:lnSpc>
              <a:spcBef>
                <a:spcPts val="0"/>
              </a:spcBef>
              <a:spcAft>
                <a:spcPts val="0"/>
              </a:spcAft>
              <a:buClr>
                <a:schemeClr val="lt1"/>
              </a:buClr>
              <a:buSzPts val="1600"/>
              <a:buFont typeface="Arial"/>
              <a:buNone/>
            </a:pPr>
            <a:endParaRPr sz="1600" i="0" u="none" strike="noStrike" cap="none">
              <a:solidFill>
                <a:srgbClr val="666666"/>
              </a:solidFill>
              <a:latin typeface="Josefin Slab"/>
              <a:ea typeface="Josefin Slab"/>
              <a:cs typeface="Josefin Slab"/>
              <a:sym typeface="Josefin Slab"/>
            </a:endParaRPr>
          </a:p>
          <a:p>
            <a:pPr marL="231775" marR="0" lvl="0" indent="-231775" algn="l" rtl="0">
              <a:lnSpc>
                <a:spcPct val="100000"/>
              </a:lnSpc>
              <a:spcBef>
                <a:spcPts val="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Cell</a:t>
            </a:r>
            <a:r>
              <a:rPr lang="en-US" sz="1600" b="1" i="0" u="none" strike="noStrike" cap="none">
                <a:solidFill>
                  <a:srgbClr val="666666"/>
                </a:solidFill>
                <a:latin typeface="Josefin Slab"/>
                <a:ea typeface="Josefin Slab"/>
                <a:cs typeface="Josefin Slab"/>
                <a:sym typeface="Josefin Slab"/>
              </a:rPr>
              <a:t> </a:t>
            </a:r>
            <a:r>
              <a:rPr lang="en-US" sz="1600" i="0" u="none" strike="noStrike" cap="none">
                <a:solidFill>
                  <a:srgbClr val="666666"/>
                </a:solidFill>
                <a:latin typeface="Josefin Slab"/>
                <a:ea typeface="Josefin Slab"/>
                <a:cs typeface="Josefin Slab"/>
                <a:sym typeface="Josefin Slab"/>
              </a:rPr>
              <a:t>- life begins</a:t>
            </a:r>
            <a:endParaRPr>
              <a:solidFill>
                <a:srgbClr val="666666"/>
              </a:solidFill>
              <a:latin typeface="Josefin Slab"/>
              <a:ea typeface="Josefin Slab"/>
              <a:cs typeface="Josefin Slab"/>
              <a:sym typeface="Josefin Slab"/>
            </a:endParaRPr>
          </a:p>
          <a:p>
            <a:pPr marL="231775" marR="0" lvl="0" indent="-130175" algn="l" rtl="0">
              <a:lnSpc>
                <a:spcPct val="100000"/>
              </a:lnSpc>
              <a:spcBef>
                <a:spcPts val="0"/>
              </a:spcBef>
              <a:spcAft>
                <a:spcPts val="0"/>
              </a:spcAft>
              <a:buClr>
                <a:schemeClr val="lt1"/>
              </a:buClr>
              <a:buSzPts val="1600"/>
              <a:buFont typeface="Arial"/>
              <a:buNone/>
            </a:pPr>
            <a:endParaRPr sz="1600" i="0" u="none" strike="noStrike" cap="none">
              <a:solidFill>
                <a:srgbClr val="666666"/>
              </a:solidFill>
              <a:latin typeface="Josefin Slab"/>
              <a:ea typeface="Josefin Slab"/>
              <a:cs typeface="Josefin Slab"/>
              <a:sym typeface="Josefin Slab"/>
            </a:endParaRPr>
          </a:p>
          <a:p>
            <a:pPr marL="231775" marR="0" lvl="0" indent="-231775" algn="l" rtl="0">
              <a:lnSpc>
                <a:spcPct val="100000"/>
              </a:lnSpc>
              <a:spcBef>
                <a:spcPts val="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Tissue</a:t>
            </a:r>
            <a:r>
              <a:rPr lang="en-US" sz="1600" i="0" u="none" strike="noStrike" cap="none">
                <a:solidFill>
                  <a:srgbClr val="666666"/>
                </a:solidFill>
                <a:latin typeface="Josefin Slab"/>
                <a:ea typeface="Josefin Slab"/>
                <a:cs typeface="Josefin Slab"/>
                <a:sym typeface="Josefin Slab"/>
              </a:rPr>
              <a:t> -  cells work together</a:t>
            </a:r>
            <a:endParaRPr>
              <a:solidFill>
                <a:srgbClr val="666666"/>
              </a:solidFill>
              <a:latin typeface="Josefin Slab"/>
              <a:ea typeface="Josefin Slab"/>
              <a:cs typeface="Josefin Slab"/>
              <a:sym typeface="Josefin Slab"/>
            </a:endParaRPr>
          </a:p>
          <a:p>
            <a:pPr marL="231775" marR="0" lvl="0" indent="-231775" algn="l" rtl="0">
              <a:lnSpc>
                <a:spcPct val="100000"/>
              </a:lnSpc>
              <a:spcBef>
                <a:spcPts val="0"/>
              </a:spcBef>
              <a:spcAft>
                <a:spcPts val="0"/>
              </a:spcAft>
              <a:buClr>
                <a:schemeClr val="lt1"/>
              </a:buClr>
              <a:buSzPts val="1600"/>
              <a:buFont typeface="Arial"/>
              <a:buNone/>
            </a:pPr>
            <a:endParaRPr sz="1600" i="0" u="none" strike="noStrike" cap="none">
              <a:solidFill>
                <a:srgbClr val="666666"/>
              </a:solidFill>
              <a:latin typeface="Josefin Slab"/>
              <a:ea typeface="Josefin Slab"/>
              <a:cs typeface="Josefin Slab"/>
              <a:sym typeface="Josefin Slab"/>
            </a:endParaRPr>
          </a:p>
          <a:p>
            <a:pPr marL="231775" marR="0" lvl="0" indent="-231775" algn="l" rtl="0">
              <a:lnSpc>
                <a:spcPct val="100000"/>
              </a:lnSpc>
              <a:spcBef>
                <a:spcPts val="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Organ</a:t>
            </a:r>
            <a:r>
              <a:rPr lang="en-US" sz="1600" i="0" u="none" strike="noStrike" cap="none">
                <a:solidFill>
                  <a:srgbClr val="666666"/>
                </a:solidFill>
                <a:latin typeface="Josefin Slab"/>
                <a:ea typeface="Josefin Slab"/>
                <a:cs typeface="Josefin Slab"/>
                <a:sym typeface="Josefin Slab"/>
              </a:rPr>
              <a:t> -  heart, lungs, kidneys</a:t>
            </a:r>
            <a:endParaRPr>
              <a:solidFill>
                <a:srgbClr val="666666"/>
              </a:solidFill>
              <a:latin typeface="Josefin Slab"/>
              <a:ea typeface="Josefin Slab"/>
              <a:cs typeface="Josefin Slab"/>
              <a:sym typeface="Josefin Slab"/>
            </a:endParaRPr>
          </a:p>
          <a:p>
            <a:pPr marL="231775" marR="0" lvl="0" indent="-130175" algn="l" rtl="0">
              <a:lnSpc>
                <a:spcPct val="100000"/>
              </a:lnSpc>
              <a:spcBef>
                <a:spcPts val="0"/>
              </a:spcBef>
              <a:spcAft>
                <a:spcPts val="0"/>
              </a:spcAft>
              <a:buClr>
                <a:schemeClr val="lt1"/>
              </a:buClr>
              <a:buSzPts val="1600"/>
              <a:buFont typeface="Arial"/>
              <a:buNone/>
            </a:pPr>
            <a:endParaRPr sz="1600" i="0" u="none" strike="noStrike" cap="none">
              <a:solidFill>
                <a:srgbClr val="666666"/>
              </a:solidFill>
              <a:latin typeface="Josefin Slab"/>
              <a:ea typeface="Josefin Slab"/>
              <a:cs typeface="Josefin Slab"/>
              <a:sym typeface="Josefin Slab"/>
            </a:endParaRPr>
          </a:p>
          <a:p>
            <a:pPr marL="231775" marR="0" lvl="0" indent="-231775" algn="l" rtl="0">
              <a:lnSpc>
                <a:spcPct val="100000"/>
              </a:lnSpc>
              <a:spcBef>
                <a:spcPts val="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System</a:t>
            </a:r>
            <a:r>
              <a:rPr lang="en-US" sz="1600" i="0" u="none" strike="noStrike" cap="none">
                <a:solidFill>
                  <a:srgbClr val="666666"/>
                </a:solidFill>
                <a:latin typeface="Josefin Slab"/>
                <a:ea typeface="Josefin Slab"/>
                <a:cs typeface="Josefin Slab"/>
                <a:sym typeface="Josefin Slab"/>
              </a:rPr>
              <a:t> - nervous, circulatory, respiratory</a:t>
            </a:r>
            <a:endParaRPr sz="1600" i="0" u="sng" strike="noStrike" cap="none">
              <a:solidFill>
                <a:srgbClr val="666666"/>
              </a:solidFill>
              <a:latin typeface="Josefin Slab"/>
              <a:ea typeface="Josefin Slab"/>
              <a:cs typeface="Josefin Slab"/>
              <a:sym typeface="Josefin Slab"/>
            </a:endParaRPr>
          </a:p>
          <a:p>
            <a:pPr marL="231775" marR="0" lvl="0" indent="-231775" algn="l" rtl="0">
              <a:lnSpc>
                <a:spcPct val="100000"/>
              </a:lnSpc>
              <a:spcBef>
                <a:spcPts val="80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Organism/Species </a:t>
            </a:r>
            <a:r>
              <a:rPr lang="en-US" sz="1600" i="0" u="none" strike="noStrike" cap="none">
                <a:solidFill>
                  <a:srgbClr val="666666"/>
                </a:solidFill>
                <a:latin typeface="Josefin Slab"/>
                <a:ea typeface="Josefin Slab"/>
                <a:cs typeface="Josefin Slab"/>
                <a:sym typeface="Josefin Slab"/>
              </a:rPr>
              <a:t>– breed and produce fertile offspring</a:t>
            </a:r>
            <a:endParaRPr>
              <a:solidFill>
                <a:srgbClr val="666666"/>
              </a:solidFill>
              <a:latin typeface="Josefin Slab"/>
              <a:ea typeface="Josefin Slab"/>
              <a:cs typeface="Josefin Slab"/>
              <a:sym typeface="Josefin Slab"/>
            </a:endParaRPr>
          </a:p>
          <a:p>
            <a:pPr marL="231775" marR="0" lvl="0" indent="-231775" algn="l" rtl="0">
              <a:lnSpc>
                <a:spcPct val="100000"/>
              </a:lnSpc>
              <a:spcBef>
                <a:spcPts val="80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Population</a:t>
            </a:r>
            <a:r>
              <a:rPr lang="en-US" sz="1600" i="0" u="none" strike="noStrike" cap="none">
                <a:solidFill>
                  <a:srgbClr val="666666"/>
                </a:solidFill>
                <a:latin typeface="Josefin Slab"/>
                <a:ea typeface="Josefin Slab"/>
                <a:cs typeface="Josefin Slab"/>
                <a:sym typeface="Josefin Slab"/>
              </a:rPr>
              <a:t> – belonging to the same species</a:t>
            </a:r>
            <a:endParaRPr>
              <a:solidFill>
                <a:srgbClr val="666666"/>
              </a:solidFill>
              <a:latin typeface="Josefin Slab"/>
              <a:ea typeface="Josefin Slab"/>
              <a:cs typeface="Josefin Slab"/>
              <a:sym typeface="Josefin Slab"/>
            </a:endParaRPr>
          </a:p>
          <a:p>
            <a:pPr marL="231775" marR="0" lvl="0" indent="-231775" algn="l" rtl="0">
              <a:lnSpc>
                <a:spcPct val="100000"/>
              </a:lnSpc>
              <a:spcBef>
                <a:spcPts val="80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Community</a:t>
            </a:r>
            <a:r>
              <a:rPr lang="en-US" sz="1600" i="0" strike="noStrike" cap="none">
                <a:solidFill>
                  <a:srgbClr val="666666"/>
                </a:solidFill>
                <a:latin typeface="Josefin Slab"/>
                <a:ea typeface="Josefin Slab"/>
                <a:cs typeface="Josefin Slab"/>
                <a:sym typeface="Josefin Slab"/>
              </a:rPr>
              <a:t> – </a:t>
            </a:r>
            <a:r>
              <a:rPr lang="en-US" sz="1600" i="0" u="none" strike="noStrike" cap="none">
                <a:solidFill>
                  <a:srgbClr val="666666"/>
                </a:solidFill>
                <a:latin typeface="Josefin Slab"/>
                <a:ea typeface="Josefin Slab"/>
                <a:cs typeface="Josefin Slab"/>
                <a:sym typeface="Josefin Slab"/>
              </a:rPr>
              <a:t>different populations that live together in a defined area</a:t>
            </a:r>
            <a:endParaRPr>
              <a:solidFill>
                <a:srgbClr val="666666"/>
              </a:solidFill>
              <a:latin typeface="Josefin Slab"/>
              <a:ea typeface="Josefin Slab"/>
              <a:cs typeface="Josefin Slab"/>
              <a:sym typeface="Josefin Slab"/>
            </a:endParaRPr>
          </a:p>
          <a:p>
            <a:pPr marL="231775" marR="0" lvl="0" indent="-231775" algn="l" rtl="0">
              <a:lnSpc>
                <a:spcPct val="100000"/>
              </a:lnSpc>
              <a:spcBef>
                <a:spcPts val="80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Ecosystem</a:t>
            </a:r>
            <a:r>
              <a:rPr lang="en-US" sz="1600" i="0" u="none" strike="noStrike" cap="none">
                <a:solidFill>
                  <a:srgbClr val="666666"/>
                </a:solidFill>
                <a:latin typeface="Josefin Slab"/>
                <a:ea typeface="Josefin Slab"/>
                <a:cs typeface="Josefin Slab"/>
                <a:sym typeface="Josefin Slab"/>
              </a:rPr>
              <a:t> – all the living organisms in an area and the nonliving factors that affect them</a:t>
            </a:r>
            <a:endParaRPr>
              <a:solidFill>
                <a:srgbClr val="666666"/>
              </a:solidFill>
              <a:latin typeface="Josefin Slab"/>
              <a:ea typeface="Josefin Slab"/>
              <a:cs typeface="Josefin Slab"/>
              <a:sym typeface="Josefin Slab"/>
            </a:endParaRPr>
          </a:p>
          <a:p>
            <a:pPr marL="231775" marR="0" lvl="0" indent="-231775" algn="l" rtl="0">
              <a:lnSpc>
                <a:spcPct val="100000"/>
              </a:lnSpc>
              <a:spcBef>
                <a:spcPts val="80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Biome</a:t>
            </a:r>
            <a:r>
              <a:rPr lang="en-US" sz="1600" i="0" u="none" strike="noStrike" cap="none">
                <a:solidFill>
                  <a:srgbClr val="666666"/>
                </a:solidFill>
                <a:latin typeface="Josefin Slab"/>
                <a:ea typeface="Josefin Slab"/>
                <a:cs typeface="Josefin Slab"/>
                <a:sym typeface="Josefin Slab"/>
              </a:rPr>
              <a:t> – a group of ecosystems with the same climate and similar dominant community</a:t>
            </a:r>
            <a:endParaRPr>
              <a:solidFill>
                <a:srgbClr val="666666"/>
              </a:solidFill>
              <a:latin typeface="Josefin Slab"/>
              <a:ea typeface="Josefin Slab"/>
              <a:cs typeface="Josefin Slab"/>
              <a:sym typeface="Josefin Slab"/>
            </a:endParaRPr>
          </a:p>
          <a:p>
            <a:pPr marL="231775" marR="0" lvl="0" indent="-231775" algn="l" rtl="0">
              <a:lnSpc>
                <a:spcPct val="100000"/>
              </a:lnSpc>
              <a:spcBef>
                <a:spcPts val="800"/>
              </a:spcBef>
              <a:spcAft>
                <a:spcPts val="0"/>
              </a:spcAft>
              <a:buClr>
                <a:srgbClr val="666666"/>
              </a:buClr>
              <a:buSzPts val="1600"/>
              <a:buFont typeface="Josefin Slab"/>
              <a:buChar char="•"/>
            </a:pPr>
            <a:r>
              <a:rPr lang="en-US" sz="1600" b="1" i="0" u="sng" strike="noStrike" cap="none">
                <a:solidFill>
                  <a:srgbClr val="666666"/>
                </a:solidFill>
                <a:latin typeface="Josefin Slab"/>
                <a:ea typeface="Josefin Slab"/>
                <a:cs typeface="Josefin Slab"/>
                <a:sym typeface="Josefin Slab"/>
              </a:rPr>
              <a:t>Biosphere</a:t>
            </a:r>
            <a:r>
              <a:rPr lang="en-US" sz="1600" i="0" u="none" strike="noStrike" cap="none">
                <a:solidFill>
                  <a:srgbClr val="666666"/>
                </a:solidFill>
                <a:latin typeface="Josefin Slab"/>
                <a:ea typeface="Josefin Slab"/>
                <a:cs typeface="Josefin Slab"/>
                <a:sym typeface="Josefin Slab"/>
              </a:rPr>
              <a:t> – combined portions of the planet in which all life exists</a:t>
            </a:r>
            <a:endParaRPr>
              <a:solidFill>
                <a:srgbClr val="666666"/>
              </a:solidFill>
              <a:latin typeface="Josefin Slab"/>
              <a:ea typeface="Josefin Slab"/>
              <a:cs typeface="Josefin Slab"/>
              <a:sym typeface="Josefin Slab"/>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474"/>
        <p:cNvGrpSpPr/>
        <p:nvPr/>
      </p:nvGrpSpPr>
      <p:grpSpPr>
        <a:xfrm>
          <a:off x="0" y="0"/>
          <a:ext cx="0" cy="0"/>
          <a:chOff x="0" y="0"/>
          <a:chExt cx="0" cy="0"/>
        </a:xfrm>
      </p:grpSpPr>
      <p:pic>
        <p:nvPicPr>
          <p:cNvPr id="475" name="Shape 475" descr="http://www.michigan.gov/images/mdch/BIOACCUMULATION_IN_ACTION_354012_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2900" y="153775"/>
            <a:ext cx="8549452" cy="64889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457200" y="0"/>
            <a:ext cx="8229600" cy="753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i="0" u="none" strike="noStrike" cap="none">
                <a:solidFill>
                  <a:schemeClr val="dk1"/>
                </a:solidFill>
                <a:latin typeface="Josefin Slab"/>
                <a:ea typeface="Josefin Slab"/>
                <a:cs typeface="Josefin Slab"/>
                <a:sym typeface="Josefin Slab"/>
              </a:rPr>
              <a:t>B</a:t>
            </a:r>
            <a:r>
              <a:rPr lang="en-US">
                <a:latin typeface="Josefin Slab"/>
                <a:ea typeface="Josefin Slab"/>
                <a:cs typeface="Josefin Slab"/>
                <a:sym typeface="Josefin Slab"/>
              </a:rPr>
              <a:t>IOACCUMULATION</a:t>
            </a:r>
            <a:r>
              <a:rPr lang="en-US" sz="4400" i="0" u="none" strike="noStrike" cap="none">
                <a:solidFill>
                  <a:schemeClr val="dk1"/>
                </a:solidFill>
                <a:latin typeface="Josefin Slab"/>
                <a:ea typeface="Josefin Slab"/>
                <a:cs typeface="Josefin Slab"/>
                <a:sym typeface="Josefin Slab"/>
              </a:rPr>
              <a:t> - DDT</a:t>
            </a:r>
            <a:endParaRPr sz="4400" i="0" u="none" strike="noStrike" cap="none">
              <a:solidFill>
                <a:schemeClr val="dk1"/>
              </a:solidFill>
              <a:latin typeface="Josefin Slab"/>
              <a:ea typeface="Josefin Slab"/>
              <a:cs typeface="Josefin Slab"/>
              <a:sym typeface="Josefin Slab"/>
            </a:endParaRPr>
          </a:p>
        </p:txBody>
      </p:sp>
      <p:sp>
        <p:nvSpPr>
          <p:cNvPr id="481" name="Shape 481"/>
          <p:cNvSpPr txBox="1">
            <a:spLocks noGrp="1"/>
          </p:cNvSpPr>
          <p:nvPr>
            <p:ph type="body" idx="1"/>
          </p:nvPr>
        </p:nvSpPr>
        <p:spPr>
          <a:xfrm>
            <a:off x="0" y="838200"/>
            <a:ext cx="4244100" cy="6019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Josefin Slab"/>
              <a:buChar char="•"/>
            </a:pPr>
            <a:r>
              <a:rPr lang="en-US" sz="2720" i="0" u="none" strike="noStrike" cap="none">
                <a:solidFill>
                  <a:schemeClr val="dk1"/>
                </a:solidFill>
                <a:latin typeface="Josefin Slab"/>
                <a:ea typeface="Josefin Slab"/>
                <a:cs typeface="Josefin Slab"/>
                <a:sym typeface="Josefin Slab"/>
              </a:rPr>
              <a:t>DDT was used as a very effective pesticide in the 1980s, until it was determined that due to bioaccumulation, bird populations had great quantities of DDT in their bodies.</a:t>
            </a:r>
            <a:endParaRPr>
              <a:latin typeface="Josefin Slab"/>
              <a:ea typeface="Josefin Slab"/>
              <a:cs typeface="Josefin Slab"/>
              <a:sym typeface="Josefin Slab"/>
            </a:endParaRPr>
          </a:p>
          <a:p>
            <a:pPr marL="342900" marR="0" lvl="0" indent="-342900" algn="l" rtl="0">
              <a:lnSpc>
                <a:spcPct val="90000"/>
              </a:lnSpc>
              <a:spcBef>
                <a:spcPts val="544"/>
              </a:spcBef>
              <a:spcAft>
                <a:spcPts val="0"/>
              </a:spcAft>
              <a:buClr>
                <a:schemeClr val="dk1"/>
              </a:buClr>
              <a:buSzPts val="2720"/>
              <a:buFont typeface="Josefin Slab"/>
              <a:buChar char="•"/>
            </a:pPr>
            <a:r>
              <a:rPr lang="en-US" sz="2720" i="0" u="none" strike="noStrike" cap="none">
                <a:solidFill>
                  <a:schemeClr val="dk1"/>
                </a:solidFill>
                <a:latin typeface="Josefin Slab"/>
                <a:ea typeface="Josefin Slab"/>
                <a:cs typeface="Josefin Slab"/>
                <a:sym typeface="Josefin Slab"/>
              </a:rPr>
              <a:t>Result of increased DDT levels led to thin eggshells that broke, killing the embryo; saw birds of prey populations decrease </a:t>
            </a:r>
            <a:endParaRPr>
              <a:latin typeface="Josefin Slab"/>
              <a:ea typeface="Josefin Slab"/>
              <a:cs typeface="Josefin Slab"/>
              <a:sym typeface="Josefin Slab"/>
            </a:endParaRPr>
          </a:p>
        </p:txBody>
      </p:sp>
      <p:pic>
        <p:nvPicPr>
          <p:cNvPr id="482" name="Shape 482" descr="http://imagecache6.allposters.com/LRG/37/3790/WZEIF00Z.jpg"/>
          <p:cNvPicPr preferRelativeResize="0"/>
          <p:nvPr/>
        </p:nvPicPr>
        <p:blipFill rotWithShape="1">
          <a:blip r:embed="rId3">
            <a:alphaModFix/>
          </a:blip>
          <a:srcRect/>
          <a:stretch/>
        </p:blipFill>
        <p:spPr>
          <a:xfrm>
            <a:off x="4343400" y="838200"/>
            <a:ext cx="4572000" cy="3429000"/>
          </a:xfrm>
          <a:prstGeom prst="rect">
            <a:avLst/>
          </a:prstGeom>
          <a:noFill/>
          <a:ln>
            <a:noFill/>
          </a:ln>
        </p:spPr>
      </p:pic>
      <p:pic>
        <p:nvPicPr>
          <p:cNvPr id="483" name="Shape 483" descr="http://2.bp.blogspot.com/-yr9e-Gf42TI/T4iCxNNz-SI/AAAAAAAAFlw/ge_na3dLEfs/s1600/peregrine+falcon+board+of+water+and+light+bwl+lansing+michigan.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05350" y="3920447"/>
            <a:ext cx="4438651" cy="293755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87"/>
        <p:cNvGrpSpPr/>
        <p:nvPr/>
      </p:nvGrpSpPr>
      <p:grpSpPr>
        <a:xfrm>
          <a:off x="0" y="0"/>
          <a:ext cx="0" cy="0"/>
          <a:chOff x="0" y="0"/>
          <a:chExt cx="0" cy="0"/>
        </a:xfrm>
      </p:grpSpPr>
      <p:sp>
        <p:nvSpPr>
          <p:cNvPr id="488" name="Shape 488"/>
          <p:cNvSpPr txBox="1"/>
          <p:nvPr/>
        </p:nvSpPr>
        <p:spPr>
          <a:xfrm>
            <a:off x="1116012" y="188912"/>
            <a:ext cx="6911975" cy="903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Verdana"/>
              <a:buNone/>
            </a:pPr>
            <a:r>
              <a:rPr lang="en-US" sz="3600" b="1">
                <a:solidFill>
                  <a:srgbClr val="666666"/>
                </a:solidFill>
                <a:latin typeface="Josefin Slab"/>
                <a:ea typeface="Josefin Slab"/>
                <a:cs typeface="Josefin Slab"/>
                <a:sym typeface="Josefin Slab"/>
              </a:rPr>
              <a:t>ARTIFICIAL EUTROPHICATION</a:t>
            </a:r>
            <a:endParaRPr b="1">
              <a:solidFill>
                <a:srgbClr val="666666"/>
              </a:solidFill>
              <a:latin typeface="Josefin Slab"/>
              <a:ea typeface="Josefin Slab"/>
              <a:cs typeface="Josefin Slab"/>
              <a:sym typeface="Josefin Slab"/>
            </a:endParaRPr>
          </a:p>
        </p:txBody>
      </p:sp>
      <p:sp>
        <p:nvSpPr>
          <p:cNvPr id="489" name="Shape 489"/>
          <p:cNvSpPr txBox="1"/>
          <p:nvPr/>
        </p:nvSpPr>
        <p:spPr>
          <a:xfrm>
            <a:off x="179400" y="953350"/>
            <a:ext cx="4392600" cy="464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omic Sans MS"/>
              <a:buNone/>
            </a:pPr>
            <a:r>
              <a:rPr lang="en-US" sz="2400" i="0" u="none">
                <a:solidFill>
                  <a:srgbClr val="666666"/>
                </a:solidFill>
                <a:latin typeface="Josefin Slab"/>
                <a:ea typeface="Josefin Slab"/>
                <a:cs typeface="Josefin Slab"/>
                <a:sym typeface="Josefin Slab"/>
              </a:rPr>
              <a:t>Eutrophication – refers to the "bloom" or great increase of </a:t>
            </a:r>
            <a:r>
              <a:rPr lang="en-US" sz="2400" i="1" u="none">
                <a:solidFill>
                  <a:srgbClr val="666666"/>
                </a:solidFill>
                <a:latin typeface="Josefin Slab"/>
                <a:ea typeface="Josefin Slab"/>
                <a:cs typeface="Josefin Slab"/>
                <a:sym typeface="Josefin Slab"/>
              </a:rPr>
              <a:t>phytoplankton </a:t>
            </a:r>
            <a:r>
              <a:rPr lang="en-US" sz="2400" i="0" u="none">
                <a:solidFill>
                  <a:srgbClr val="666666"/>
                </a:solidFill>
                <a:latin typeface="Josefin Slab"/>
                <a:ea typeface="Josefin Slab"/>
                <a:cs typeface="Josefin Slab"/>
                <a:sym typeface="Josefin Slab"/>
              </a:rPr>
              <a:t>in a water body due to the addition of nitrates or phosphates from fertilizers or sewage </a:t>
            </a:r>
            <a:endParaRPr sz="2400" i="0" u="none">
              <a:solidFill>
                <a:srgbClr val="666666"/>
              </a:solidFill>
              <a:latin typeface="Josefin Slab"/>
              <a:ea typeface="Josefin Slab"/>
              <a:cs typeface="Josefin Slab"/>
              <a:sym typeface="Josefin Slab"/>
            </a:endParaRPr>
          </a:p>
          <a:p>
            <a:pPr marL="0" marR="0" lvl="0" indent="0" algn="l" rtl="0">
              <a:lnSpc>
                <a:spcPct val="100000"/>
              </a:lnSpc>
              <a:spcBef>
                <a:spcPts val="0"/>
              </a:spcBef>
              <a:spcAft>
                <a:spcPts val="0"/>
              </a:spcAft>
              <a:buClr>
                <a:schemeClr val="dk1"/>
              </a:buClr>
              <a:buSzPts val="3200"/>
              <a:buFont typeface="Comic Sans MS"/>
              <a:buNone/>
            </a:pPr>
            <a:endParaRPr sz="2400">
              <a:solidFill>
                <a:srgbClr val="666666"/>
              </a:solidFill>
              <a:latin typeface="Josefin Slab"/>
              <a:ea typeface="Josefin Slab"/>
              <a:cs typeface="Josefin Slab"/>
              <a:sym typeface="Josefin Slab"/>
            </a:endParaRPr>
          </a:p>
          <a:p>
            <a:pPr marL="0" lvl="0" indent="0" rtl="0">
              <a:lnSpc>
                <a:spcPct val="80000"/>
              </a:lnSpc>
              <a:spcBef>
                <a:spcPts val="0"/>
              </a:spcBef>
              <a:spcAft>
                <a:spcPts val="0"/>
              </a:spcAft>
              <a:buNone/>
            </a:pPr>
            <a:r>
              <a:rPr lang="en-US" sz="2400">
                <a:solidFill>
                  <a:srgbClr val="666666"/>
                </a:solidFill>
                <a:latin typeface="Josefin Slab"/>
                <a:ea typeface="Josefin Slab"/>
                <a:cs typeface="Josefin Slab"/>
                <a:sym typeface="Josefin Slab"/>
              </a:rPr>
              <a:t>Excess fertilizer and animal waste runoff are carried into streams, rivers, and lakes.  These nutrients allow algal blooms to occur.  As the algae dies and decays, it removes oxygen from the water, killing the fish and creating dead zones.</a:t>
            </a:r>
            <a:endParaRPr sz="2400">
              <a:solidFill>
                <a:srgbClr val="666666"/>
              </a:solidFill>
              <a:latin typeface="Josefin Slab"/>
              <a:ea typeface="Josefin Slab"/>
              <a:cs typeface="Josefin Slab"/>
              <a:sym typeface="Josefin Slab"/>
            </a:endParaRPr>
          </a:p>
          <a:p>
            <a:pPr marL="0" marR="0" lvl="0" indent="0" algn="l" rtl="0">
              <a:lnSpc>
                <a:spcPct val="100000"/>
              </a:lnSpc>
              <a:spcBef>
                <a:spcPts val="0"/>
              </a:spcBef>
              <a:spcAft>
                <a:spcPts val="0"/>
              </a:spcAft>
              <a:buClr>
                <a:schemeClr val="dk1"/>
              </a:buClr>
              <a:buSzPts val="3200"/>
              <a:buFont typeface="Comic Sans MS"/>
              <a:buNone/>
            </a:pPr>
            <a:endParaRPr sz="2400">
              <a:solidFill>
                <a:srgbClr val="666666"/>
              </a:solidFill>
              <a:latin typeface="Josefin Slab"/>
              <a:ea typeface="Josefin Slab"/>
              <a:cs typeface="Josefin Slab"/>
              <a:sym typeface="Josefin Slab"/>
            </a:endParaRPr>
          </a:p>
          <a:p>
            <a:pPr marL="0" marR="0" lvl="0" indent="0" algn="l" rtl="0">
              <a:lnSpc>
                <a:spcPct val="100000"/>
              </a:lnSpc>
              <a:spcBef>
                <a:spcPts val="0"/>
              </a:spcBef>
              <a:spcAft>
                <a:spcPts val="0"/>
              </a:spcAft>
              <a:buClr>
                <a:schemeClr val="dk1"/>
              </a:buClr>
              <a:buSzPts val="3200"/>
              <a:buFont typeface="Comic Sans MS"/>
              <a:buNone/>
            </a:pPr>
            <a:endParaRPr sz="2400">
              <a:solidFill>
                <a:schemeClr val="dk1"/>
              </a:solidFill>
              <a:latin typeface="Comic Sans MS"/>
              <a:ea typeface="Comic Sans MS"/>
              <a:cs typeface="Comic Sans MS"/>
              <a:sym typeface="Comic Sans MS"/>
            </a:endParaRPr>
          </a:p>
        </p:txBody>
      </p:sp>
      <p:pic>
        <p:nvPicPr>
          <p:cNvPr id="490" name="Shape 490"/>
          <p:cNvPicPr preferRelativeResize="0"/>
          <p:nvPr/>
        </p:nvPicPr>
        <p:blipFill rotWithShape="1">
          <a:blip r:embed="rId3">
            <a:alphaModFix/>
          </a:blip>
          <a:srcRect/>
          <a:stretch/>
        </p:blipFill>
        <p:spPr>
          <a:xfrm>
            <a:off x="6617101" y="3175450"/>
            <a:ext cx="2439775" cy="2540000"/>
          </a:xfrm>
          <a:prstGeom prst="rect">
            <a:avLst/>
          </a:prstGeom>
          <a:noFill/>
          <a:ln w="38100" cap="flat" cmpd="sng">
            <a:solidFill>
              <a:srgbClr val="000000"/>
            </a:solidFill>
            <a:prstDash val="solid"/>
            <a:miter lim="800000"/>
            <a:headEnd type="none" w="sm" len="sm"/>
            <a:tailEnd type="none" w="sm" len="sm"/>
          </a:ln>
        </p:spPr>
      </p:pic>
      <p:pic>
        <p:nvPicPr>
          <p:cNvPr id="491" name="Shape 491"/>
          <p:cNvPicPr preferRelativeResize="0">
            <a:picLocks noGrp="1"/>
          </p:cNvPicPr>
          <p:nvPr>
            <p:ph type="body" idx="4294967295"/>
          </p:nvPr>
        </p:nvPicPr>
        <p:blipFill rotWithShape="1">
          <a:blip r:embed="rId4">
            <a:alphaModFix/>
          </a:blip>
          <a:srcRect/>
          <a:stretch/>
        </p:blipFill>
        <p:spPr>
          <a:xfrm>
            <a:off x="4474575" y="3165200"/>
            <a:ext cx="2260500" cy="2560500"/>
          </a:xfrm>
          <a:prstGeom prst="rect">
            <a:avLst/>
          </a:prstGeom>
          <a:noFill/>
          <a:ln w="9525" cap="flat" cmpd="sng">
            <a:solidFill>
              <a:srgbClr val="000000"/>
            </a:solidFill>
            <a:prstDash val="solid"/>
            <a:miter lim="524288"/>
            <a:headEnd type="none" w="sm" len="sm"/>
            <a:tailEnd type="none" w="sm" len="sm"/>
          </a:ln>
        </p:spPr>
      </p:pic>
      <p:pic>
        <p:nvPicPr>
          <p:cNvPr id="492" name="Shape 492"/>
          <p:cNvPicPr preferRelativeResize="0"/>
          <p:nvPr/>
        </p:nvPicPr>
        <p:blipFill rotWithShape="1">
          <a:blip r:embed="rId5">
            <a:alphaModFix/>
          </a:blip>
          <a:srcRect/>
          <a:stretch/>
        </p:blipFill>
        <p:spPr>
          <a:xfrm>
            <a:off x="4474575" y="860275"/>
            <a:ext cx="4669425" cy="2414950"/>
          </a:xfrm>
          <a:prstGeom prst="rect">
            <a:avLst/>
          </a:prstGeom>
          <a:noFill/>
          <a:ln>
            <a:noFill/>
          </a:ln>
        </p:spPr>
      </p:pic>
    </p:spTree>
  </p:cSld>
  <p:clrMapOvr>
    <a:masterClrMapping/>
  </p:clrMapOvr>
  <p:transition>
    <p:push/>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136825" y="274625"/>
            <a:ext cx="8704800" cy="72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4000"/>
              <a:buFont typeface="Comic Sans MS"/>
              <a:buNone/>
            </a:pPr>
            <a:r>
              <a:rPr lang="en-US" sz="3000" i="0" u="none" strike="noStrike" cap="none">
                <a:solidFill>
                  <a:srgbClr val="666666"/>
                </a:solidFill>
                <a:latin typeface="Josefin Slab"/>
                <a:ea typeface="Josefin Slab"/>
                <a:cs typeface="Josefin Slab"/>
                <a:sym typeface="Josefin Slab"/>
              </a:rPr>
              <a:t>I</a:t>
            </a:r>
            <a:r>
              <a:rPr lang="en-US" sz="3000">
                <a:solidFill>
                  <a:srgbClr val="666666"/>
                </a:solidFill>
                <a:latin typeface="Josefin Slab"/>
                <a:ea typeface="Josefin Slab"/>
                <a:cs typeface="Josefin Slab"/>
                <a:sym typeface="Josefin Slab"/>
              </a:rPr>
              <a:t>MPACTS ON NORTH CAROLINA ECOSYSTEMS</a:t>
            </a:r>
            <a:endParaRPr sz="3000">
              <a:solidFill>
                <a:srgbClr val="666666"/>
              </a:solidFill>
              <a:latin typeface="Josefin Slab"/>
              <a:ea typeface="Josefin Slab"/>
              <a:cs typeface="Josefin Slab"/>
              <a:sym typeface="Josefin Slab"/>
            </a:endParaRPr>
          </a:p>
        </p:txBody>
      </p:sp>
      <p:sp>
        <p:nvSpPr>
          <p:cNvPr id="498" name="Shape 498"/>
          <p:cNvSpPr txBox="1">
            <a:spLocks noGrp="1"/>
          </p:cNvSpPr>
          <p:nvPr>
            <p:ph type="body" idx="1"/>
          </p:nvPr>
        </p:nvSpPr>
        <p:spPr>
          <a:xfrm>
            <a:off x="457200" y="1260899"/>
            <a:ext cx="8229600" cy="4039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3200"/>
              <a:buFont typeface="Comic Sans MS"/>
              <a:buChar char="•"/>
            </a:pPr>
            <a:r>
              <a:rPr lang="en-US" sz="3200" i="0">
                <a:solidFill>
                  <a:srgbClr val="666666"/>
                </a:solidFill>
                <a:latin typeface="Josefin Slab"/>
                <a:ea typeface="Josefin Slab"/>
                <a:cs typeface="Josefin Slab"/>
                <a:sym typeface="Josefin Slab"/>
              </a:rPr>
              <a:t>Acid Rain (</a:t>
            </a:r>
            <a:r>
              <a:rPr lang="en-US" sz="3200" i="0">
                <a:solidFill>
                  <a:srgbClr val="666666"/>
                </a:solidFill>
                <a:uFill>
                  <a:noFill/>
                </a:uFill>
                <a:latin typeface="Josefin Slab"/>
                <a:ea typeface="Josefin Slab"/>
                <a:cs typeface="Josefin Slab"/>
                <a:sym typeface="Josefin Slab"/>
                <a:hlinkClick r:id="rId3"/>
              </a:rPr>
              <a:t>Mountains</a:t>
            </a:r>
            <a:r>
              <a:rPr lang="en-US" sz="3200" i="0">
                <a:solidFill>
                  <a:srgbClr val="666666"/>
                </a:solidFill>
                <a:latin typeface="Josefin Slab"/>
                <a:ea typeface="Josefin Slab"/>
                <a:cs typeface="Josefin Slab"/>
                <a:sym typeface="Josefin Slab"/>
              </a:rPr>
              <a:t>)</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640"/>
              </a:spcBef>
              <a:spcAft>
                <a:spcPts val="0"/>
              </a:spcAft>
              <a:buClr>
                <a:srgbClr val="666666"/>
              </a:buClr>
              <a:buSzPts val="3200"/>
              <a:buFont typeface="Comic Sans MS"/>
              <a:buChar char="•"/>
            </a:pPr>
            <a:r>
              <a:rPr lang="en-US" sz="3200" i="0">
                <a:solidFill>
                  <a:srgbClr val="666666"/>
                </a:solidFill>
                <a:latin typeface="Josefin Slab"/>
                <a:ea typeface="Josefin Slab"/>
                <a:cs typeface="Josefin Slab"/>
                <a:sym typeface="Josefin Slab"/>
              </a:rPr>
              <a:t>Urban Development (</a:t>
            </a:r>
            <a:r>
              <a:rPr lang="en-US" sz="3200" i="0">
                <a:solidFill>
                  <a:srgbClr val="666666"/>
                </a:solidFill>
                <a:uFill>
                  <a:noFill/>
                </a:uFill>
                <a:latin typeface="Josefin Slab"/>
                <a:ea typeface="Josefin Slab"/>
                <a:cs typeface="Josefin Slab"/>
                <a:sym typeface="Josefin Slab"/>
                <a:hlinkClick r:id="rId4"/>
              </a:rPr>
              <a:t>Piedmont</a:t>
            </a:r>
            <a:r>
              <a:rPr lang="en-US" sz="3200" i="0">
                <a:solidFill>
                  <a:srgbClr val="666666"/>
                </a:solidFill>
                <a:latin typeface="Josefin Slab"/>
                <a:ea typeface="Josefin Slab"/>
                <a:cs typeface="Josefin Slab"/>
                <a:sym typeface="Josefin Slab"/>
              </a:rPr>
              <a:t>)</a:t>
            </a:r>
            <a:endParaRPr sz="3200" i="0">
              <a:solidFill>
                <a:srgbClr val="666666"/>
              </a:solidFill>
              <a:latin typeface="Josefin Slab"/>
              <a:ea typeface="Josefin Slab"/>
              <a:cs typeface="Josefin Slab"/>
              <a:sym typeface="Josefin Slab"/>
            </a:endParaRPr>
          </a:p>
          <a:p>
            <a:pPr marL="342900" lvl="0" indent="-342900" rtl="0">
              <a:spcBef>
                <a:spcPts val="640"/>
              </a:spcBef>
              <a:spcAft>
                <a:spcPts val="0"/>
              </a:spcAft>
              <a:buClr>
                <a:srgbClr val="666666"/>
              </a:buClr>
              <a:buSzPts val="3200"/>
              <a:buFont typeface="Josefin Slab"/>
              <a:buChar char="•"/>
            </a:pPr>
            <a:r>
              <a:rPr lang="en-US">
                <a:solidFill>
                  <a:schemeClr val="accent1"/>
                </a:solidFill>
                <a:latin typeface="Josefin Slab"/>
                <a:ea typeface="Josefin Slab"/>
                <a:cs typeface="Josefin Slab"/>
                <a:sym typeface="Josefin Slab"/>
              </a:rPr>
              <a:t>Beach Erosion (</a:t>
            </a:r>
            <a:r>
              <a:rPr lang="en-US">
                <a:solidFill>
                  <a:schemeClr val="accent1"/>
                </a:solidFill>
                <a:uFill>
                  <a:noFill/>
                </a:uFill>
                <a:latin typeface="Josefin Slab"/>
                <a:ea typeface="Josefin Slab"/>
                <a:cs typeface="Josefin Slab"/>
                <a:sym typeface="Josefin Slab"/>
                <a:hlinkClick r:id="rId5"/>
              </a:rPr>
              <a:t>Coast/Tidewater</a:t>
            </a:r>
            <a:r>
              <a:rPr lang="en-US">
                <a:solidFill>
                  <a:schemeClr val="accent1"/>
                </a:solidFill>
                <a:latin typeface="Josefin Slab"/>
                <a:ea typeface="Josefin Slab"/>
                <a:cs typeface="Josefin Slab"/>
                <a:sym typeface="Josefin Slab"/>
              </a:rPr>
              <a:t>)</a:t>
            </a:r>
            <a:endParaRPr>
              <a:solidFill>
                <a:srgbClr val="666666"/>
              </a:solidFill>
              <a:latin typeface="Josefin Slab"/>
              <a:ea typeface="Josefin Slab"/>
              <a:cs typeface="Josefin Slab"/>
              <a:sym typeface="Josefin Slab"/>
            </a:endParaRPr>
          </a:p>
          <a:p>
            <a:pPr marL="342900" marR="0" lvl="0" indent="-139700" algn="l" rtl="0">
              <a:lnSpc>
                <a:spcPct val="100000"/>
              </a:lnSpc>
              <a:spcBef>
                <a:spcPts val="640"/>
              </a:spcBef>
              <a:spcAft>
                <a:spcPts val="0"/>
              </a:spcAft>
              <a:buClr>
                <a:schemeClr val="lt1"/>
              </a:buClr>
              <a:buSzPts val="3200"/>
              <a:buFont typeface="Arial"/>
              <a:buNone/>
            </a:pPr>
            <a:endParaRPr sz="3200" b="0" i="0">
              <a:solidFill>
                <a:srgbClr val="666666"/>
              </a:solidFill>
              <a:latin typeface="Comic Sans MS"/>
              <a:ea typeface="Comic Sans MS"/>
              <a:cs typeface="Comic Sans MS"/>
              <a:sym typeface="Comic Sans MS"/>
            </a:endParaRPr>
          </a:p>
          <a:p>
            <a:pPr marL="342900" marR="0" lvl="0" indent="-139700" algn="l" rtl="0">
              <a:lnSpc>
                <a:spcPct val="100000"/>
              </a:lnSpc>
              <a:spcBef>
                <a:spcPts val="640"/>
              </a:spcBef>
              <a:spcAft>
                <a:spcPts val="0"/>
              </a:spcAft>
              <a:buClr>
                <a:schemeClr val="lt1"/>
              </a:buClr>
              <a:buSzPts val="3200"/>
              <a:buFont typeface="Arial"/>
              <a:buNone/>
            </a:pPr>
            <a:endParaRPr sz="3200" b="0" i="0" u="none">
              <a:solidFill>
                <a:schemeClr val="lt1"/>
              </a:solidFill>
              <a:latin typeface="Arial"/>
              <a:ea typeface="Arial"/>
              <a:cs typeface="Arial"/>
              <a:sym typeface="Arial"/>
            </a:endParaRPr>
          </a:p>
          <a:p>
            <a:pPr marL="342900" marR="0" lvl="0" indent="-139700" algn="l" rtl="0">
              <a:spcBef>
                <a:spcPts val="640"/>
              </a:spcBef>
              <a:spcAft>
                <a:spcPts val="0"/>
              </a:spcAft>
              <a:buClr>
                <a:schemeClr val="lt1"/>
              </a:buClr>
              <a:buSzPts val="3200"/>
              <a:buFont typeface="Arial"/>
              <a:buNone/>
            </a:pPr>
            <a:endParaRPr sz="3200" b="0" i="0" u="none">
              <a:solidFill>
                <a:schemeClr val="lt1"/>
              </a:solidFill>
              <a:latin typeface="Arial"/>
              <a:ea typeface="Arial"/>
              <a:cs typeface="Arial"/>
              <a:sym typeface="Arial"/>
            </a:endParaRPr>
          </a:p>
        </p:txBody>
      </p:sp>
      <p:pic>
        <p:nvPicPr>
          <p:cNvPr id="499" name="Shape 499" descr="north-carolina-travel-guide-map"/>
          <p:cNvPicPr preferRelativeResize="0"/>
          <p:nvPr/>
        </p:nvPicPr>
        <p:blipFill rotWithShape="1">
          <a:blip r:embed="rId6">
            <a:alphaModFix/>
          </a:blip>
          <a:srcRect/>
          <a:stretch/>
        </p:blipFill>
        <p:spPr>
          <a:xfrm>
            <a:off x="630450" y="3275225"/>
            <a:ext cx="7227024" cy="3049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7"/>
                                        </p:tgtEl>
                                        <p:attrNameLst>
                                          <p:attrName>style.visibility</p:attrName>
                                        </p:attrNameLst>
                                      </p:cBhvr>
                                      <p:to>
                                        <p:strVal val="visible"/>
                                      </p:to>
                                    </p:set>
                                    <p:animEffect transition="in" filter="fade">
                                      <p:cBhvr>
                                        <p:cTn id="7" dur="2000"/>
                                        <p:tgtEl>
                                          <p:spTgt spid="4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8">
                                            <p:txEl>
                                              <p:pRg st="0" end="0"/>
                                            </p:txEl>
                                          </p:spTgt>
                                        </p:tgtEl>
                                        <p:attrNameLst>
                                          <p:attrName>style.visibility</p:attrName>
                                        </p:attrNameLst>
                                      </p:cBhvr>
                                      <p:to>
                                        <p:strVal val="visible"/>
                                      </p:to>
                                    </p:set>
                                    <p:animEffect transition="in" filter="fade">
                                      <p:cBhvr>
                                        <p:cTn id="12" dur="2000"/>
                                        <p:tgtEl>
                                          <p:spTgt spid="4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8">
                                            <p:txEl>
                                              <p:pRg st="1" end="1"/>
                                            </p:txEl>
                                          </p:spTgt>
                                        </p:tgtEl>
                                        <p:attrNameLst>
                                          <p:attrName>style.visibility</p:attrName>
                                        </p:attrNameLst>
                                      </p:cBhvr>
                                      <p:to>
                                        <p:strVal val="visible"/>
                                      </p:to>
                                    </p:set>
                                    <p:animEffect transition="in" filter="fade">
                                      <p:cBhvr>
                                        <p:cTn id="17" dur="2000"/>
                                        <p:tgtEl>
                                          <p:spTgt spid="4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8">
                                            <p:txEl>
                                              <p:pRg st="2" end="2"/>
                                            </p:txEl>
                                          </p:spTgt>
                                        </p:tgtEl>
                                        <p:attrNameLst>
                                          <p:attrName>style.visibility</p:attrName>
                                        </p:attrNameLst>
                                      </p:cBhvr>
                                      <p:to>
                                        <p:strVal val="visible"/>
                                      </p:to>
                                    </p:set>
                                    <p:animEffect transition="in" filter="fade">
                                      <p:cBhvr>
                                        <p:cTn id="22" dur="2000"/>
                                        <p:tgtEl>
                                          <p:spTgt spid="49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8">
                                            <p:txEl>
                                              <p:pRg st="3" end="3"/>
                                            </p:txEl>
                                          </p:spTgt>
                                        </p:tgtEl>
                                        <p:attrNameLst>
                                          <p:attrName>style.visibility</p:attrName>
                                        </p:attrNameLst>
                                      </p:cBhvr>
                                      <p:to>
                                        <p:strVal val="visible"/>
                                      </p:to>
                                    </p:set>
                                    <p:animEffect transition="in" filter="fade">
                                      <p:cBhvr>
                                        <p:cTn id="27" dur="2000"/>
                                        <p:tgtEl>
                                          <p:spTgt spid="49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8">
                                            <p:txEl>
                                              <p:pRg st="4" end="4"/>
                                            </p:txEl>
                                          </p:spTgt>
                                        </p:tgtEl>
                                        <p:attrNameLst>
                                          <p:attrName>style.visibility</p:attrName>
                                        </p:attrNameLst>
                                      </p:cBhvr>
                                      <p:to>
                                        <p:strVal val="visible"/>
                                      </p:to>
                                    </p:set>
                                    <p:animEffect transition="in" filter="fade">
                                      <p:cBhvr>
                                        <p:cTn id="32" dur="2000"/>
                                        <p:tgtEl>
                                          <p:spTgt spid="49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8">
                                            <p:txEl>
                                              <p:pRg st="5" end="5"/>
                                            </p:txEl>
                                          </p:spTgt>
                                        </p:tgtEl>
                                        <p:attrNameLst>
                                          <p:attrName>style.visibility</p:attrName>
                                        </p:attrNameLst>
                                      </p:cBhvr>
                                      <p:to>
                                        <p:strVal val="visible"/>
                                      </p:to>
                                    </p:set>
                                    <p:animEffect transition="in" filter="fade">
                                      <p:cBhvr>
                                        <p:cTn id="37" dur="2000"/>
                                        <p:tgtEl>
                                          <p:spTgt spid="4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205226"/>
            <a:ext cx="8229600" cy="530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2D59B"/>
              </a:buClr>
              <a:buSzPts val="4400"/>
              <a:buFont typeface="Calibri"/>
              <a:buNone/>
            </a:pPr>
            <a:r>
              <a:rPr lang="en-US">
                <a:solidFill>
                  <a:srgbClr val="666666"/>
                </a:solidFill>
                <a:latin typeface="Josefin Slab"/>
                <a:ea typeface="Josefin Slab"/>
                <a:cs typeface="Josefin Slab"/>
                <a:sym typeface="Josefin Slab"/>
              </a:rPr>
              <a:t>ACID PRECIPITATION</a:t>
            </a:r>
            <a:endParaRPr sz="4400" i="0" u="none" strike="noStrike" cap="none">
              <a:solidFill>
                <a:srgbClr val="666666"/>
              </a:solidFill>
              <a:latin typeface="Josefin Slab"/>
              <a:ea typeface="Josefin Slab"/>
              <a:cs typeface="Josefin Slab"/>
              <a:sym typeface="Josefin Slab"/>
            </a:endParaRPr>
          </a:p>
        </p:txBody>
      </p:sp>
      <p:sp>
        <p:nvSpPr>
          <p:cNvPr id="505" name="Shape 505"/>
          <p:cNvSpPr txBox="1">
            <a:spLocks noGrp="1"/>
          </p:cNvSpPr>
          <p:nvPr>
            <p:ph type="body" idx="1"/>
          </p:nvPr>
        </p:nvSpPr>
        <p:spPr>
          <a:xfrm>
            <a:off x="153925" y="1162950"/>
            <a:ext cx="4341900" cy="4963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720" b="1" i="0" u="none" strike="noStrike" cap="none">
                <a:solidFill>
                  <a:srgbClr val="666666"/>
                </a:solidFill>
                <a:latin typeface="Josefin Slab"/>
                <a:ea typeface="Josefin Slab"/>
                <a:cs typeface="Josefin Slab"/>
                <a:sym typeface="Josefin Slab"/>
              </a:rPr>
              <a:t>Acid </a:t>
            </a:r>
            <a:r>
              <a:rPr lang="en-US" sz="2720" b="1">
                <a:solidFill>
                  <a:srgbClr val="666666"/>
                </a:solidFill>
                <a:latin typeface="Josefin Slab"/>
                <a:ea typeface="Josefin Slab"/>
                <a:cs typeface="Josefin Slab"/>
                <a:sym typeface="Josefin Slab"/>
              </a:rPr>
              <a:t>precipitation </a:t>
            </a:r>
            <a:r>
              <a:rPr lang="en-US" sz="2720">
                <a:solidFill>
                  <a:srgbClr val="666666"/>
                </a:solidFill>
                <a:latin typeface="Josefin Slab"/>
                <a:ea typeface="Josefin Slab"/>
                <a:cs typeface="Josefin Slab"/>
                <a:sym typeface="Josefin Slab"/>
              </a:rPr>
              <a:t>is any form of precipitation</a:t>
            </a:r>
            <a:r>
              <a:rPr lang="en-US" sz="2720" i="0" u="none" strike="noStrike" cap="none">
                <a:solidFill>
                  <a:srgbClr val="666666"/>
                </a:solidFill>
                <a:latin typeface="Josefin Slab"/>
                <a:ea typeface="Josefin Slab"/>
                <a:cs typeface="Josefin Slab"/>
                <a:sym typeface="Josefin Slab"/>
              </a:rPr>
              <a:t> (snow, rain, sleet, and fog) that become acidified (low pH)</a:t>
            </a:r>
            <a:r>
              <a:rPr lang="en-US" sz="2720">
                <a:solidFill>
                  <a:srgbClr val="666666"/>
                </a:solidFill>
                <a:latin typeface="Josefin Slab"/>
                <a:ea typeface="Josefin Slab"/>
                <a:cs typeface="Josefin Slab"/>
                <a:sym typeface="Josefin Slab"/>
              </a:rPr>
              <a:t>.</a:t>
            </a:r>
            <a:endParaRPr>
              <a:solidFill>
                <a:srgbClr val="666666"/>
              </a:solidFill>
              <a:latin typeface="Josefin Slab"/>
              <a:ea typeface="Josefin Slab"/>
              <a:cs typeface="Josefin Slab"/>
              <a:sym typeface="Josefin Slab"/>
            </a:endParaRPr>
          </a:p>
          <a:p>
            <a:pPr marL="742950" marR="0" lvl="1" indent="-280669" algn="l" rtl="0">
              <a:lnSpc>
                <a:spcPct val="80000"/>
              </a:lnSpc>
              <a:spcBef>
                <a:spcPts val="544"/>
              </a:spcBef>
              <a:spcAft>
                <a:spcPts val="0"/>
              </a:spcAft>
              <a:buClr>
                <a:srgbClr val="666666"/>
              </a:buClr>
              <a:buSzPts val="2720"/>
              <a:buFont typeface="Josefin Slab"/>
              <a:buChar char="–"/>
            </a:pPr>
            <a:r>
              <a:rPr lang="en-US" sz="2720">
                <a:solidFill>
                  <a:srgbClr val="666666"/>
                </a:solidFill>
                <a:latin typeface="Josefin Slab"/>
                <a:ea typeface="Josefin Slab"/>
                <a:cs typeface="Josefin Slab"/>
                <a:sym typeface="Josefin Slab"/>
              </a:rPr>
              <a:t>Cause = </a:t>
            </a:r>
            <a:r>
              <a:rPr lang="en-US" sz="2720" i="0" u="none" strike="noStrike" cap="none">
                <a:solidFill>
                  <a:srgbClr val="666666"/>
                </a:solidFill>
                <a:latin typeface="Josefin Slab"/>
                <a:ea typeface="Josefin Slab"/>
                <a:cs typeface="Josefin Slab"/>
                <a:sym typeface="Josefin Slab"/>
              </a:rPr>
              <a:t>coal burning factories (sulfur dioxides), car exhaust, etc.</a:t>
            </a:r>
            <a:endParaRPr>
              <a:solidFill>
                <a:srgbClr val="666666"/>
              </a:solidFill>
              <a:latin typeface="Josefin Slab"/>
              <a:ea typeface="Josefin Slab"/>
              <a:cs typeface="Josefin Slab"/>
              <a:sym typeface="Josefin Slab"/>
            </a:endParaRPr>
          </a:p>
          <a:p>
            <a:pPr marL="742950" marR="0" lvl="1" indent="-280669" algn="l" rtl="0">
              <a:lnSpc>
                <a:spcPct val="80000"/>
              </a:lnSpc>
              <a:spcBef>
                <a:spcPts val="544"/>
              </a:spcBef>
              <a:spcAft>
                <a:spcPts val="0"/>
              </a:spcAft>
              <a:buClr>
                <a:srgbClr val="666666"/>
              </a:buClr>
              <a:buSzPts val="2720"/>
              <a:buFont typeface="Josefin Slab"/>
              <a:buChar char="–"/>
            </a:pPr>
            <a:r>
              <a:rPr lang="en-US" sz="2720">
                <a:solidFill>
                  <a:srgbClr val="666666"/>
                </a:solidFill>
                <a:latin typeface="Josefin Slab"/>
                <a:ea typeface="Josefin Slab"/>
                <a:cs typeface="Josefin Slab"/>
                <a:sym typeface="Josefin Slab"/>
              </a:rPr>
              <a:t>Effect = </a:t>
            </a:r>
            <a:r>
              <a:rPr lang="en-US" sz="2720" i="0" u="none" strike="noStrike" cap="none">
                <a:solidFill>
                  <a:srgbClr val="666666"/>
                </a:solidFill>
                <a:latin typeface="Josefin Slab"/>
                <a:ea typeface="Josefin Slab"/>
                <a:cs typeface="Josefin Slab"/>
                <a:sym typeface="Josefin Slab"/>
              </a:rPr>
              <a:t>damage to plant tissue aquatic species </a:t>
            </a:r>
            <a:endParaRPr sz="2720" i="0" u="none" strike="noStrike" cap="none">
              <a:solidFill>
                <a:srgbClr val="666666"/>
              </a:solidFill>
              <a:latin typeface="Josefin Slab"/>
              <a:ea typeface="Josefin Slab"/>
              <a:cs typeface="Josefin Slab"/>
              <a:sym typeface="Josefin Slab"/>
            </a:endParaRPr>
          </a:p>
        </p:txBody>
      </p:sp>
      <p:pic>
        <p:nvPicPr>
          <p:cNvPr id="506" name="Shape 506"/>
          <p:cNvPicPr preferRelativeResize="0"/>
          <p:nvPr/>
        </p:nvPicPr>
        <p:blipFill rotWithShape="1">
          <a:blip r:embed="rId3">
            <a:alphaModFix/>
          </a:blip>
          <a:srcRect/>
          <a:stretch/>
        </p:blipFill>
        <p:spPr>
          <a:xfrm>
            <a:off x="4419600" y="1417650"/>
            <a:ext cx="2523900" cy="2088300"/>
          </a:xfrm>
          <a:prstGeom prst="rect">
            <a:avLst/>
          </a:prstGeom>
          <a:noFill/>
          <a:ln>
            <a:noFill/>
          </a:ln>
        </p:spPr>
      </p:pic>
      <p:pic>
        <p:nvPicPr>
          <p:cNvPr id="507" name="Shape 507" descr="http://lh4.ggpht.com/_7ZwNk_Y7Ml8/SvoCbDKBb7I/AAAAAAAA350/auxyoVUzjXw/boone-2k2-01-08.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85537" y="3600928"/>
            <a:ext cx="3163924" cy="2372943"/>
          </a:xfrm>
          <a:prstGeom prst="rect">
            <a:avLst/>
          </a:prstGeom>
          <a:noFill/>
          <a:ln>
            <a:noFill/>
          </a:ln>
          <a:effectLst>
            <a:outerShdw blurRad="57150" dist="19050" dir="5400000" algn="bl" rotWithShape="0">
              <a:srgbClr val="000000">
                <a:alpha val="50000"/>
              </a:srgbClr>
            </a:outerShdw>
          </a:effectLst>
        </p:spPr>
      </p:pic>
      <p:sp>
        <p:nvSpPr>
          <p:cNvPr id="508" name="Shape 508"/>
          <p:cNvSpPr txBox="1">
            <a:spLocks noGrp="1"/>
          </p:cNvSpPr>
          <p:nvPr>
            <p:ph type="body" idx="2"/>
          </p:nvPr>
        </p:nvSpPr>
        <p:spPr>
          <a:xfrm>
            <a:off x="3998300" y="1600050"/>
            <a:ext cx="4038600" cy="4526100"/>
          </a:xfrm>
          <a:prstGeom prst="rect">
            <a:avLst/>
          </a:prstGeom>
        </p:spPr>
        <p:txBody>
          <a:bodyPr spcFirstLastPara="1" wrap="square" lIns="91425" tIns="45700" rIns="91425" bIns="45700" anchor="t" anchorCtr="0">
            <a:noAutofit/>
          </a:bodyPr>
          <a:lstStyle/>
          <a:p>
            <a:pPr marL="0" lvl="0" indent="0">
              <a:spcBef>
                <a:spcPts val="560"/>
              </a:spcBef>
              <a:spcAft>
                <a:spcPts val="0"/>
              </a:spcAft>
              <a:buNone/>
            </a:pPr>
            <a:endParaRPr/>
          </a:p>
        </p:txBody>
      </p:sp>
      <p:pic>
        <p:nvPicPr>
          <p:cNvPr id="509" name="Shape 50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943500" y="914250"/>
            <a:ext cx="2061575" cy="2743200"/>
          </a:xfrm>
          <a:prstGeom prst="rect">
            <a:avLst/>
          </a:prstGeom>
          <a:noFill/>
          <a:ln>
            <a:noFill/>
          </a:ln>
        </p:spPr>
      </p:pic>
      <p:sp>
        <p:nvSpPr>
          <p:cNvPr id="510" name="Shape 510"/>
          <p:cNvSpPr txBox="1"/>
          <p:nvPr/>
        </p:nvSpPr>
        <p:spPr>
          <a:xfrm>
            <a:off x="5387200" y="6242325"/>
            <a:ext cx="3299700" cy="30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b="1">
                <a:solidFill>
                  <a:srgbClr val="666666"/>
                </a:solidFill>
                <a:latin typeface="Josefin Slab"/>
                <a:ea typeface="Josefin Slab"/>
                <a:cs typeface="Josefin Slab"/>
                <a:sym typeface="Josefin Slab"/>
              </a:rPr>
              <a:t>Mt. Mitchell</a:t>
            </a:r>
            <a:endParaRPr sz="1800" b="1">
              <a:solidFill>
                <a:srgbClr val="666666"/>
              </a:solidFill>
              <a:latin typeface="Josefin Slab"/>
              <a:ea typeface="Josefin Slab"/>
              <a:cs typeface="Josefin Slab"/>
              <a:sym typeface="Josefin Slab"/>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457200" y="257550"/>
            <a:ext cx="8417700" cy="648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3000">
                <a:latin typeface="Josefin Slab"/>
                <a:ea typeface="Josefin Slab"/>
                <a:cs typeface="Josefin Slab"/>
                <a:sym typeface="Josefin Slab"/>
              </a:rPr>
              <a:t>URBANIZATION DUE TO HUMAN POPULATION GROWTH</a:t>
            </a:r>
            <a:endParaRPr sz="3000" i="0" u="none" strike="noStrike" cap="none">
              <a:solidFill>
                <a:schemeClr val="dk1"/>
              </a:solidFill>
              <a:latin typeface="Josefin Slab"/>
              <a:ea typeface="Josefin Slab"/>
              <a:cs typeface="Josefin Slab"/>
              <a:sym typeface="Josefin Slab"/>
            </a:endParaRPr>
          </a:p>
        </p:txBody>
      </p:sp>
      <p:sp>
        <p:nvSpPr>
          <p:cNvPr id="516" name="Shape 516"/>
          <p:cNvSpPr txBox="1">
            <a:spLocks noGrp="1"/>
          </p:cNvSpPr>
          <p:nvPr>
            <p:ph type="body" idx="1"/>
          </p:nvPr>
        </p:nvSpPr>
        <p:spPr>
          <a:xfrm>
            <a:off x="102625" y="1094550"/>
            <a:ext cx="4788600" cy="5031600"/>
          </a:xfrm>
          <a:prstGeom prst="rect">
            <a:avLst/>
          </a:prstGeom>
          <a:noFill/>
          <a:ln>
            <a:noFill/>
          </a:ln>
        </p:spPr>
        <p:txBody>
          <a:bodyPr spcFirstLastPara="1" wrap="square" lIns="91425" tIns="45700" rIns="91425" bIns="45700" anchor="t" anchorCtr="0">
            <a:noAutofit/>
          </a:bodyPr>
          <a:lstStyle/>
          <a:p>
            <a:pPr marL="342900" marR="0" lvl="0" indent="-307340" algn="l" rtl="0">
              <a:lnSpc>
                <a:spcPct val="80000"/>
              </a:lnSpc>
              <a:spcBef>
                <a:spcPts val="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H</a:t>
            </a:r>
            <a:r>
              <a:rPr lang="en-US" sz="2400" i="0" u="none" strike="noStrike" cap="none">
                <a:solidFill>
                  <a:srgbClr val="666666"/>
                </a:solidFill>
                <a:latin typeface="Josefin Slab"/>
                <a:ea typeface="Josefin Slab"/>
                <a:cs typeface="Josefin Slab"/>
                <a:sym typeface="Josefin Slab"/>
              </a:rPr>
              <a:t>uman population growth is </a:t>
            </a:r>
            <a:r>
              <a:rPr lang="en-US" sz="2400" b="1" i="1" u="none" strike="noStrike" cap="none">
                <a:solidFill>
                  <a:srgbClr val="666666"/>
                </a:solidFill>
                <a:latin typeface="Josefin Slab"/>
                <a:ea typeface="Josefin Slab"/>
                <a:cs typeface="Josefin Slab"/>
                <a:sym typeface="Josefin Slab"/>
              </a:rPr>
              <a:t>exponential.</a:t>
            </a:r>
            <a:endParaRPr sz="2400" b="1" i="0" u="none" strike="noStrike" cap="none">
              <a:solidFill>
                <a:srgbClr val="666666"/>
              </a:solidFill>
              <a:latin typeface="Josefin Slab"/>
              <a:ea typeface="Josefin Slab"/>
              <a:cs typeface="Josefin Slab"/>
              <a:sym typeface="Josefin Slab"/>
            </a:endParaRPr>
          </a:p>
          <a:p>
            <a:pPr marL="342900" marR="0" lvl="0" indent="-307340" algn="l" rtl="0">
              <a:lnSpc>
                <a:spcPct val="80000"/>
              </a:lnSpc>
              <a:spcBef>
                <a:spcPts val="592"/>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As a result, we need more space to live, which results in </a:t>
            </a:r>
            <a:r>
              <a:rPr lang="en-US" sz="2400" b="1" i="1" u="none" strike="noStrike" cap="none">
                <a:solidFill>
                  <a:srgbClr val="666666"/>
                </a:solidFill>
                <a:latin typeface="Josefin Slab"/>
                <a:ea typeface="Josefin Slab"/>
                <a:cs typeface="Josefin Slab"/>
                <a:sym typeface="Josefin Slab"/>
              </a:rPr>
              <a:t>deforestation</a:t>
            </a:r>
            <a:r>
              <a:rPr lang="en-US" sz="2400" b="1" i="0" u="none" strike="noStrike" cap="none">
                <a:solidFill>
                  <a:srgbClr val="666666"/>
                </a:solidFill>
                <a:latin typeface="Josefin Slab"/>
                <a:ea typeface="Josefin Slab"/>
                <a:cs typeface="Josefin Slab"/>
                <a:sym typeface="Josefin Slab"/>
              </a:rPr>
              <a:t> </a:t>
            </a:r>
            <a:r>
              <a:rPr lang="en-US" sz="2400" i="0" u="none" strike="noStrike" cap="none">
                <a:solidFill>
                  <a:srgbClr val="666666"/>
                </a:solidFill>
                <a:latin typeface="Josefin Slab"/>
                <a:ea typeface="Josefin Slab"/>
                <a:cs typeface="Josefin Slab"/>
                <a:sym typeface="Josefin Slab"/>
              </a:rPr>
              <a:t>to make homes.</a:t>
            </a:r>
            <a:endParaRPr sz="2400">
              <a:solidFill>
                <a:srgbClr val="666666"/>
              </a:solidFill>
              <a:latin typeface="Josefin Slab"/>
              <a:ea typeface="Josefin Slab"/>
              <a:cs typeface="Josefin Slab"/>
              <a:sym typeface="Josefin Slab"/>
            </a:endParaRPr>
          </a:p>
          <a:p>
            <a:pPr marL="342900" marR="0" lvl="0" indent="-307340" algn="l" rtl="0">
              <a:lnSpc>
                <a:spcPct val="80000"/>
              </a:lnSpc>
              <a:spcBef>
                <a:spcPts val="592"/>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We generate more waste (</a:t>
            </a:r>
            <a:r>
              <a:rPr lang="en-US" sz="2400" b="1" i="1" u="none" strike="noStrike" cap="none">
                <a:solidFill>
                  <a:srgbClr val="666666"/>
                </a:solidFill>
                <a:latin typeface="Josefin Slab"/>
                <a:ea typeface="Josefin Slab"/>
                <a:cs typeface="Josefin Slab"/>
                <a:sym typeface="Josefin Slab"/>
              </a:rPr>
              <a:t>pollution</a:t>
            </a:r>
            <a:r>
              <a:rPr lang="en-US" sz="2400" i="0" u="none" strike="noStrike" cap="none">
                <a:solidFill>
                  <a:srgbClr val="666666"/>
                </a:solidFill>
                <a:latin typeface="Josefin Slab"/>
                <a:ea typeface="Josefin Slab"/>
                <a:cs typeface="Josefin Slab"/>
                <a:sym typeface="Josefin Slab"/>
              </a:rPr>
              <a:t>) and consume more resources</a:t>
            </a:r>
            <a:r>
              <a:rPr lang="en-US" sz="2400">
                <a:solidFill>
                  <a:srgbClr val="666666"/>
                </a:solidFill>
                <a:latin typeface="Josefin Slab"/>
                <a:ea typeface="Josefin Slab"/>
                <a:cs typeface="Josefin Slab"/>
                <a:sym typeface="Josefin Slab"/>
              </a:rPr>
              <a:t>.</a:t>
            </a:r>
            <a:endParaRPr sz="2400">
              <a:solidFill>
                <a:srgbClr val="666666"/>
              </a:solidFill>
              <a:latin typeface="Josefin Slab"/>
              <a:ea typeface="Josefin Slab"/>
              <a:cs typeface="Josefin Slab"/>
              <a:sym typeface="Josefin Slab"/>
            </a:endParaRPr>
          </a:p>
          <a:p>
            <a:pPr marL="342900" marR="0" lvl="0" indent="-307340" algn="l" rtl="0">
              <a:lnSpc>
                <a:spcPct val="80000"/>
              </a:lnSpc>
              <a:spcBef>
                <a:spcPts val="592"/>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We generate better quality of life through new technology (mass production, pesticides, gas engines, etc), which leads to </a:t>
            </a:r>
            <a:r>
              <a:rPr lang="en-US" sz="2400" b="1" i="1" u="none" strike="noStrike" cap="none">
                <a:solidFill>
                  <a:srgbClr val="666666"/>
                </a:solidFill>
                <a:latin typeface="Josefin Slab"/>
                <a:ea typeface="Josefin Slab"/>
                <a:cs typeface="Josefin Slab"/>
                <a:sym typeface="Josefin Slab"/>
              </a:rPr>
              <a:t>burning of fossil fuels</a:t>
            </a:r>
            <a:r>
              <a:rPr lang="en-US" sz="2400" i="1" u="none" strike="noStrike" cap="none">
                <a:solidFill>
                  <a:srgbClr val="666666"/>
                </a:solidFill>
                <a:latin typeface="Josefin Slab"/>
                <a:ea typeface="Josefin Slab"/>
                <a:cs typeface="Josefin Slab"/>
                <a:sym typeface="Josefin Slab"/>
              </a:rPr>
              <a:t> </a:t>
            </a:r>
            <a:r>
              <a:rPr lang="en-US" sz="2400" i="0" u="none" strike="noStrike" cap="none">
                <a:solidFill>
                  <a:srgbClr val="666666"/>
                </a:solidFill>
                <a:latin typeface="Josefin Slab"/>
                <a:ea typeface="Josefin Slab"/>
                <a:cs typeface="Josefin Slab"/>
                <a:sym typeface="Josefin Slab"/>
              </a:rPr>
              <a:t>and </a:t>
            </a:r>
            <a:r>
              <a:rPr lang="en-US" sz="2400" b="1" i="1" u="none" strike="noStrike" cap="none">
                <a:solidFill>
                  <a:srgbClr val="666666"/>
                </a:solidFill>
                <a:latin typeface="Josefin Slab"/>
                <a:ea typeface="Josefin Slab"/>
                <a:cs typeface="Josefin Slab"/>
                <a:sym typeface="Josefin Slab"/>
              </a:rPr>
              <a:t>air</a:t>
            </a:r>
            <a:r>
              <a:rPr lang="en-US" sz="2400" i="1" u="none" strike="noStrike" cap="none">
                <a:solidFill>
                  <a:srgbClr val="666666"/>
                </a:solidFill>
                <a:latin typeface="Josefin Slab"/>
                <a:ea typeface="Josefin Slab"/>
                <a:cs typeface="Josefin Slab"/>
                <a:sym typeface="Josefin Slab"/>
              </a:rPr>
              <a:t> and </a:t>
            </a:r>
            <a:r>
              <a:rPr lang="en-US" sz="2400" b="1" i="1" u="none" strike="noStrike" cap="none">
                <a:solidFill>
                  <a:srgbClr val="666666"/>
                </a:solidFill>
                <a:latin typeface="Josefin Slab"/>
                <a:ea typeface="Josefin Slab"/>
                <a:cs typeface="Josefin Slab"/>
                <a:sym typeface="Josefin Slab"/>
              </a:rPr>
              <a:t>water pollution.</a:t>
            </a:r>
            <a:endParaRPr sz="2400" b="1">
              <a:solidFill>
                <a:srgbClr val="666666"/>
              </a:solidFill>
              <a:latin typeface="Josefin Slab"/>
              <a:ea typeface="Josefin Slab"/>
              <a:cs typeface="Josefin Slab"/>
              <a:sym typeface="Josefin Slab"/>
            </a:endParaRPr>
          </a:p>
          <a:p>
            <a:pPr marL="342900" marR="0" lvl="0" indent="-154940" algn="l" rtl="0">
              <a:lnSpc>
                <a:spcPct val="80000"/>
              </a:lnSpc>
              <a:spcBef>
                <a:spcPts val="592"/>
              </a:spcBef>
              <a:spcAft>
                <a:spcPts val="0"/>
              </a:spcAft>
              <a:buClr>
                <a:schemeClr val="dk1"/>
              </a:buClr>
              <a:buSzPts val="2960"/>
              <a:buFont typeface="Arial"/>
              <a:buNone/>
            </a:pPr>
            <a:endParaRPr sz="2400" b="0" i="0" u="none" strike="noStrike" cap="none">
              <a:solidFill>
                <a:srgbClr val="666666"/>
              </a:solidFill>
              <a:latin typeface="Calibri"/>
              <a:ea typeface="Calibri"/>
              <a:cs typeface="Calibri"/>
              <a:sym typeface="Calibri"/>
            </a:endParaRPr>
          </a:p>
        </p:txBody>
      </p:sp>
      <p:pic>
        <p:nvPicPr>
          <p:cNvPr id="517" name="Shape 517" descr="Charlotte,_NC_skyline,_Jan__20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91225" y="1265575"/>
            <a:ext cx="3947972" cy="525745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a:solidFill>
                  <a:srgbClr val="666666"/>
                </a:solidFill>
                <a:latin typeface="Josefin Slab"/>
                <a:ea typeface="Josefin Slab"/>
                <a:cs typeface="Josefin Slab"/>
                <a:sym typeface="Josefin Slab"/>
              </a:rPr>
              <a:t>BEACH EROSION</a:t>
            </a:r>
            <a:endParaRPr sz="4400" i="0" u="none" strike="noStrike" cap="none">
              <a:solidFill>
                <a:srgbClr val="666666"/>
              </a:solidFill>
              <a:latin typeface="Josefin Slab"/>
              <a:ea typeface="Josefin Slab"/>
              <a:cs typeface="Josefin Slab"/>
              <a:sym typeface="Josefin Slab"/>
            </a:endParaRPr>
          </a:p>
        </p:txBody>
      </p:sp>
      <p:sp>
        <p:nvSpPr>
          <p:cNvPr id="523" name="Shape 523"/>
          <p:cNvSpPr txBox="1">
            <a:spLocks noGrp="1"/>
          </p:cNvSpPr>
          <p:nvPr>
            <p:ph type="body" idx="1"/>
          </p:nvPr>
        </p:nvSpPr>
        <p:spPr>
          <a:xfrm>
            <a:off x="0" y="1295400"/>
            <a:ext cx="4191000" cy="4526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666666"/>
              </a:buClr>
              <a:buSzPts val="3200"/>
              <a:buFont typeface="Josefin Slab"/>
              <a:buChar char="•"/>
            </a:pPr>
            <a:r>
              <a:rPr lang="en-US" sz="3200" i="0" u="none" strike="noStrike" cap="none">
                <a:solidFill>
                  <a:srgbClr val="666666"/>
                </a:solidFill>
                <a:latin typeface="Josefin Slab"/>
                <a:ea typeface="Josefin Slab"/>
                <a:cs typeface="Josefin Slab"/>
                <a:sym typeface="Josefin Slab"/>
              </a:rPr>
              <a:t>More humans = more space to live</a:t>
            </a:r>
            <a:endParaRPr>
              <a:solidFill>
                <a:srgbClr val="666666"/>
              </a:solidFill>
              <a:latin typeface="Josefin Slab"/>
              <a:ea typeface="Josefin Slab"/>
              <a:cs typeface="Josefin Slab"/>
              <a:sym typeface="Josefin Slab"/>
            </a:endParaRPr>
          </a:p>
          <a:p>
            <a:pPr marL="342900" marR="0" lvl="0" indent="-342900" algn="l" rtl="0">
              <a:spcBef>
                <a:spcPts val="640"/>
              </a:spcBef>
              <a:spcAft>
                <a:spcPts val="0"/>
              </a:spcAft>
              <a:buClr>
                <a:srgbClr val="666666"/>
              </a:buClr>
              <a:buSzPts val="3200"/>
              <a:buFont typeface="Josefin Slab"/>
              <a:buChar char="•"/>
            </a:pPr>
            <a:r>
              <a:rPr lang="en-US" sz="3200" i="0" u="none" strike="noStrike" cap="none">
                <a:solidFill>
                  <a:srgbClr val="666666"/>
                </a:solidFill>
                <a:latin typeface="Josefin Slab"/>
                <a:ea typeface="Josefin Slab"/>
                <a:cs typeface="Josefin Slab"/>
                <a:sym typeface="Josefin Slab"/>
              </a:rPr>
              <a:t>Build on beaches, but they constantly erode</a:t>
            </a:r>
            <a:endParaRPr>
              <a:solidFill>
                <a:srgbClr val="666666"/>
              </a:solidFill>
              <a:latin typeface="Josefin Slab"/>
              <a:ea typeface="Josefin Slab"/>
              <a:cs typeface="Josefin Slab"/>
              <a:sym typeface="Josefin Slab"/>
            </a:endParaRPr>
          </a:p>
          <a:p>
            <a:pPr marL="342900" marR="0" lvl="0" indent="-342900" algn="l" rtl="0">
              <a:spcBef>
                <a:spcPts val="640"/>
              </a:spcBef>
              <a:spcAft>
                <a:spcPts val="0"/>
              </a:spcAft>
              <a:buClr>
                <a:srgbClr val="666666"/>
              </a:buClr>
              <a:buSzPts val="3200"/>
              <a:buFont typeface="Josefin Slab"/>
              <a:buChar char="•"/>
            </a:pPr>
            <a:r>
              <a:rPr lang="en-US" sz="3200" i="0" u="none" strike="noStrike" cap="none">
                <a:solidFill>
                  <a:srgbClr val="666666"/>
                </a:solidFill>
                <a:latin typeface="Josefin Slab"/>
                <a:ea typeface="Josefin Slab"/>
                <a:cs typeface="Josefin Slab"/>
                <a:sym typeface="Josefin Slab"/>
              </a:rPr>
              <a:t>Must artificially sustain beaches through beach nourishment projects</a:t>
            </a:r>
            <a:endParaRPr sz="3200" i="0" u="none" strike="noStrike" cap="none">
              <a:solidFill>
                <a:srgbClr val="666666"/>
              </a:solidFill>
              <a:latin typeface="Josefin Slab"/>
              <a:ea typeface="Josefin Slab"/>
              <a:cs typeface="Josefin Slab"/>
              <a:sym typeface="Josefin Slab"/>
            </a:endParaRPr>
          </a:p>
        </p:txBody>
      </p:sp>
      <p:pic>
        <p:nvPicPr>
          <p:cNvPr id="524" name="Shape 524" descr="http://graphics8.nytimes.com/images/2011/04/06/business/beach2/beach2-blog480.jpg"/>
          <p:cNvPicPr preferRelativeResize="0"/>
          <p:nvPr/>
        </p:nvPicPr>
        <p:blipFill rotWithShape="1">
          <a:blip r:embed="rId3">
            <a:alphaModFix/>
          </a:blip>
          <a:srcRect/>
          <a:stretch/>
        </p:blipFill>
        <p:spPr>
          <a:xfrm>
            <a:off x="4572000" y="1371600"/>
            <a:ext cx="4572000" cy="3429001"/>
          </a:xfrm>
          <a:prstGeom prst="rect">
            <a:avLst/>
          </a:prstGeom>
          <a:noFill/>
          <a:ln>
            <a:noFill/>
          </a:ln>
        </p:spPr>
      </p:pic>
      <p:cxnSp>
        <p:nvCxnSpPr>
          <p:cNvPr id="525" name="Shape 525"/>
          <p:cNvCxnSpPr>
            <a:stCxn id="526" idx="0"/>
          </p:cNvCxnSpPr>
          <p:nvPr/>
        </p:nvCxnSpPr>
        <p:spPr>
          <a:xfrm rot="10800000" flipH="1">
            <a:off x="6858000" y="4038600"/>
            <a:ext cx="914400" cy="1887900"/>
          </a:xfrm>
          <a:prstGeom prst="straightConnector1">
            <a:avLst/>
          </a:prstGeom>
          <a:noFill/>
          <a:ln w="25400" cap="flat" cmpd="sng">
            <a:solidFill>
              <a:schemeClr val="dk1"/>
            </a:solidFill>
            <a:prstDash val="solid"/>
            <a:round/>
            <a:headEnd type="none" w="sm" len="sm"/>
            <a:tailEnd type="stealth" w="med" len="med"/>
          </a:ln>
          <a:effectLst>
            <a:outerShdw blurRad="40000" dist="20000" dir="5400000" rotWithShape="0">
              <a:srgbClr val="000000">
                <a:alpha val="37650"/>
              </a:srgbClr>
            </a:outerShdw>
          </a:effectLst>
        </p:spPr>
      </p:cxnSp>
      <p:sp>
        <p:nvSpPr>
          <p:cNvPr id="526" name="Shape 526"/>
          <p:cNvSpPr txBox="1"/>
          <p:nvPr/>
        </p:nvSpPr>
        <p:spPr>
          <a:xfrm>
            <a:off x="5676900" y="5926500"/>
            <a:ext cx="23622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0" u="none" strike="noStrike" cap="none">
                <a:solidFill>
                  <a:srgbClr val="666666"/>
                </a:solidFill>
                <a:latin typeface="Josefin Slab"/>
                <a:ea typeface="Josefin Slab"/>
                <a:cs typeface="Josefin Slab"/>
                <a:sym typeface="Josefin Slab"/>
              </a:rPr>
              <a:t>Sandbags to prevent loss of sand</a:t>
            </a:r>
            <a:endParaRPr sz="2000" i="0" u="none" strike="noStrike" cap="none">
              <a:solidFill>
                <a:srgbClr val="666666"/>
              </a:solidFill>
              <a:latin typeface="Josefin Slab"/>
              <a:ea typeface="Josefin Slab"/>
              <a:cs typeface="Josefin Slab"/>
              <a:sym typeface="Josefin Slab"/>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457200" y="274646"/>
            <a:ext cx="8229600" cy="75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3600">
                <a:solidFill>
                  <a:srgbClr val="666666"/>
                </a:solidFill>
                <a:latin typeface="Josefin Slab"/>
                <a:ea typeface="Josefin Slab"/>
                <a:cs typeface="Josefin Slab"/>
                <a:sym typeface="Josefin Slab"/>
              </a:rPr>
              <a:t>HABITAT DEGRADATION - </a:t>
            </a:r>
            <a:r>
              <a:rPr lang="en-US" sz="3600" u="sng">
                <a:solidFill>
                  <a:schemeClr val="hlink"/>
                </a:solidFill>
                <a:latin typeface="Josefin Slab"/>
                <a:ea typeface="Josefin Slab"/>
                <a:cs typeface="Josefin Slab"/>
                <a:sym typeface="Josefin Slab"/>
                <a:hlinkClick r:id="rId3"/>
              </a:rPr>
              <a:t>WASTE LAGOONS</a:t>
            </a:r>
            <a:r>
              <a:rPr lang="en-US" u="sng">
                <a:solidFill>
                  <a:schemeClr val="hlink"/>
                </a:solidFill>
                <a:hlinkClick r:id="rId3"/>
              </a:rPr>
              <a:t> </a:t>
            </a:r>
            <a:endParaRPr sz="4400" b="0" i="0" u="none" strike="noStrike" cap="none">
              <a:solidFill>
                <a:schemeClr val="dk1"/>
              </a:solidFill>
              <a:latin typeface="Calibri"/>
              <a:ea typeface="Calibri"/>
              <a:cs typeface="Calibri"/>
              <a:sym typeface="Calibri"/>
            </a:endParaRPr>
          </a:p>
        </p:txBody>
      </p:sp>
      <p:sp>
        <p:nvSpPr>
          <p:cNvPr id="532" name="Shape 532"/>
          <p:cNvSpPr txBox="1">
            <a:spLocks noGrp="1"/>
          </p:cNvSpPr>
          <p:nvPr>
            <p:ph type="body" idx="1"/>
          </p:nvPr>
        </p:nvSpPr>
        <p:spPr>
          <a:xfrm>
            <a:off x="152400" y="1295400"/>
            <a:ext cx="4768200" cy="4870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666666"/>
              </a:buClr>
              <a:buSzPts val="2960"/>
              <a:buFont typeface="Josefin Slab"/>
              <a:buChar char="•"/>
            </a:pPr>
            <a:r>
              <a:rPr lang="en-US" sz="2960" i="0" u="none" strike="noStrike" cap="none">
                <a:solidFill>
                  <a:srgbClr val="666666"/>
                </a:solidFill>
                <a:latin typeface="Josefin Slab"/>
                <a:ea typeface="Josefin Slab"/>
                <a:cs typeface="Josefin Slab"/>
                <a:sym typeface="Josefin Slab"/>
              </a:rPr>
              <a:t>NC has lots of hog and poultry farms and utilizes concentrated animal feeding operations (CAFO-lots of animals in close quarters) for maximum efficiency in food processing</a:t>
            </a:r>
            <a:endParaRPr>
              <a:solidFill>
                <a:srgbClr val="666666"/>
              </a:solidFill>
              <a:latin typeface="Josefin Slab"/>
              <a:ea typeface="Josefin Slab"/>
              <a:cs typeface="Josefin Slab"/>
              <a:sym typeface="Josefin Slab"/>
            </a:endParaRPr>
          </a:p>
          <a:p>
            <a:pPr marL="342900" marR="0" lvl="0" indent="-342900" algn="l" rtl="0">
              <a:lnSpc>
                <a:spcPct val="80000"/>
              </a:lnSpc>
              <a:spcBef>
                <a:spcPts val="592"/>
              </a:spcBef>
              <a:spcAft>
                <a:spcPts val="0"/>
              </a:spcAft>
              <a:buClr>
                <a:srgbClr val="666666"/>
              </a:buClr>
              <a:buSzPts val="2960"/>
              <a:buFont typeface="Josefin Slab"/>
              <a:buChar char="•"/>
            </a:pPr>
            <a:r>
              <a:rPr lang="en-US" sz="2960" i="0" u="none" strike="noStrike" cap="none">
                <a:solidFill>
                  <a:srgbClr val="666666"/>
                </a:solidFill>
                <a:latin typeface="Josefin Slab"/>
                <a:ea typeface="Josefin Slab"/>
                <a:cs typeface="Josefin Slab"/>
                <a:sym typeface="Josefin Slab"/>
              </a:rPr>
              <a:t>All of those animals = LOTS of waste….where does it go?</a:t>
            </a:r>
            <a:endParaRPr>
              <a:solidFill>
                <a:srgbClr val="666666"/>
              </a:solidFill>
              <a:latin typeface="Josefin Slab"/>
              <a:ea typeface="Josefin Slab"/>
              <a:cs typeface="Josefin Slab"/>
              <a:sym typeface="Josefin Slab"/>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pic>
        <p:nvPicPr>
          <p:cNvPr id="533" name="Shape 533" descr="http://johngress.com/wp-content/uploads/2012/04/IMG_61.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48200" y="1295400"/>
            <a:ext cx="4343400" cy="2895600"/>
          </a:xfrm>
          <a:prstGeom prst="rect">
            <a:avLst/>
          </a:prstGeom>
          <a:noFill/>
          <a:ln>
            <a:noFill/>
          </a:ln>
        </p:spPr>
      </p:pic>
      <p:pic>
        <p:nvPicPr>
          <p:cNvPr id="534" name="Shape 53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73000" y="3552025"/>
            <a:ext cx="3845475" cy="31535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457200" y="11430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i="0" u="none" strike="noStrike" cap="none">
                <a:solidFill>
                  <a:srgbClr val="666666"/>
                </a:solidFill>
                <a:latin typeface="Josefin Slab"/>
                <a:ea typeface="Josefin Slab"/>
                <a:cs typeface="Josefin Slab"/>
                <a:sym typeface="Josefin Slab"/>
              </a:rPr>
              <a:t>Waste collects in a lagoon outside hog house; when it rains and the lagoon overflows, water mixed with waste flows into nearby streams</a:t>
            </a:r>
            <a:r>
              <a:rPr lang="en-US">
                <a:solidFill>
                  <a:srgbClr val="666666"/>
                </a:solidFill>
                <a:latin typeface="Josefin Slab"/>
                <a:ea typeface="Josefin Slab"/>
                <a:cs typeface="Josefin Slab"/>
                <a:sym typeface="Josefin Slab"/>
              </a:rPr>
              <a:t>(</a:t>
            </a:r>
            <a:r>
              <a:rPr lang="en-US" u="sng">
                <a:solidFill>
                  <a:srgbClr val="666666"/>
                </a:solidFill>
                <a:latin typeface="Josefin Slab"/>
                <a:ea typeface="Josefin Slab"/>
                <a:cs typeface="Josefin Slab"/>
                <a:sym typeface="Josefin Slab"/>
                <a:hlinkClick r:id="rId3"/>
              </a:rPr>
              <a:t>Pfiesteria</a:t>
            </a:r>
            <a:r>
              <a:rPr lang="en-US">
                <a:solidFill>
                  <a:srgbClr val="666666"/>
                </a:solidFill>
                <a:latin typeface="Josefin Slab"/>
                <a:ea typeface="Josefin Slab"/>
                <a:cs typeface="Josefin Slab"/>
                <a:sym typeface="Josefin Slab"/>
              </a:rPr>
              <a:t>).</a:t>
            </a:r>
            <a:endParaRPr sz="3200" i="0" u="none" strike="noStrike" cap="none">
              <a:solidFill>
                <a:srgbClr val="666666"/>
              </a:solidFill>
              <a:latin typeface="Josefin Slab"/>
              <a:ea typeface="Josefin Slab"/>
              <a:cs typeface="Josefin Slab"/>
              <a:sym typeface="Josefin Slab"/>
            </a:endParaRPr>
          </a:p>
        </p:txBody>
      </p:sp>
      <p:sp>
        <p:nvSpPr>
          <p:cNvPr id="540" name="Shape 540"/>
          <p:cNvSpPr txBox="1">
            <a:spLocks noGrp="1"/>
          </p:cNvSpPr>
          <p:nvPr>
            <p:ph type="title"/>
          </p:nvPr>
        </p:nvSpPr>
        <p:spPr>
          <a:xfrm>
            <a:off x="107625" y="0"/>
            <a:ext cx="89493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US" sz="3600">
                <a:solidFill>
                  <a:srgbClr val="666666"/>
                </a:solidFill>
                <a:latin typeface="Josefin Slab"/>
                <a:ea typeface="Josefin Slab"/>
                <a:cs typeface="Josefin Slab"/>
                <a:sym typeface="Josefin Slab"/>
              </a:rPr>
              <a:t>HABITAT DEGRADATION - HOG FARMS</a:t>
            </a:r>
            <a:endParaRPr sz="3600" i="0" u="none" strike="noStrike" cap="none">
              <a:solidFill>
                <a:srgbClr val="666666"/>
              </a:solidFill>
              <a:latin typeface="Josefin Slab"/>
              <a:ea typeface="Josefin Slab"/>
              <a:cs typeface="Josefin Slab"/>
              <a:sym typeface="Josefin Slab"/>
            </a:endParaRPr>
          </a:p>
        </p:txBody>
      </p:sp>
      <p:pic>
        <p:nvPicPr>
          <p:cNvPr id="541" name="Shape 541"/>
          <p:cNvPicPr preferRelativeResize="0"/>
          <p:nvPr/>
        </p:nvPicPr>
        <p:blipFill>
          <a:blip r:embed="rId4">
            <a:alphaModFix/>
          </a:blip>
          <a:stretch>
            <a:fillRect/>
          </a:stretch>
        </p:blipFill>
        <p:spPr>
          <a:xfrm>
            <a:off x="457200" y="3229100"/>
            <a:ext cx="4924650" cy="3152225"/>
          </a:xfrm>
          <a:prstGeom prst="rect">
            <a:avLst/>
          </a:prstGeom>
          <a:noFill/>
          <a:ln>
            <a:noFill/>
          </a:ln>
        </p:spPr>
      </p:pic>
      <p:pic>
        <p:nvPicPr>
          <p:cNvPr id="542" name="Shape 54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027325" y="2875450"/>
            <a:ext cx="4924649" cy="291964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261400" y="0"/>
            <a:ext cx="8577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3600" i="0" u="none" strike="noStrike" cap="none">
                <a:solidFill>
                  <a:srgbClr val="666666"/>
                </a:solidFill>
                <a:latin typeface="Josefin Slab"/>
                <a:ea typeface="Josefin Slab"/>
                <a:cs typeface="Josefin Slab"/>
                <a:sym typeface="Josefin Slab"/>
              </a:rPr>
              <a:t>H</a:t>
            </a:r>
            <a:r>
              <a:rPr lang="en-US" sz="3600">
                <a:solidFill>
                  <a:srgbClr val="666666"/>
                </a:solidFill>
                <a:latin typeface="Josefin Slab"/>
                <a:ea typeface="Josefin Slab"/>
                <a:cs typeface="Josefin Slab"/>
                <a:sym typeface="Josefin Slab"/>
              </a:rPr>
              <a:t>ABITAT DEGRADATION - HOG FARM</a:t>
            </a:r>
            <a:endParaRPr sz="3600" i="0" u="none" strike="noStrike" cap="none">
              <a:solidFill>
                <a:srgbClr val="666666"/>
              </a:solidFill>
              <a:latin typeface="Josefin Slab"/>
              <a:ea typeface="Josefin Slab"/>
              <a:cs typeface="Josefin Slab"/>
              <a:sym typeface="Josefin Slab"/>
            </a:endParaRPr>
          </a:p>
        </p:txBody>
      </p:sp>
      <p:pic>
        <p:nvPicPr>
          <p:cNvPr id="548" name="Shape 548"/>
          <p:cNvPicPr preferRelativeResize="0"/>
          <p:nvPr/>
        </p:nvPicPr>
        <p:blipFill>
          <a:blip r:embed="rId3">
            <a:alphaModFix/>
          </a:blip>
          <a:stretch>
            <a:fillRect/>
          </a:stretch>
        </p:blipFill>
        <p:spPr>
          <a:xfrm>
            <a:off x="144250" y="884175"/>
            <a:ext cx="8812200" cy="5650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Shape 208"/>
          <p:cNvSpPr txBox="1">
            <a:spLocks noGrp="1"/>
          </p:cNvSpPr>
          <p:nvPr>
            <p:ph type="title" idx="4294967295"/>
          </p:nvPr>
        </p:nvSpPr>
        <p:spPr>
          <a:xfrm>
            <a:off x="457200" y="153773"/>
            <a:ext cx="8229600" cy="63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a:solidFill>
                  <a:srgbClr val="666666"/>
                </a:solidFill>
                <a:latin typeface="Josefin Slab"/>
                <a:ea typeface="Josefin Slab"/>
                <a:cs typeface="Josefin Slab"/>
                <a:sym typeface="Josefin Slab"/>
              </a:rPr>
              <a:t>LIFE DEPENDS ON THE SUN</a:t>
            </a:r>
            <a:endParaRPr>
              <a:solidFill>
                <a:srgbClr val="666666"/>
              </a:solidFill>
              <a:latin typeface="Josefin Slab"/>
              <a:ea typeface="Josefin Slab"/>
              <a:cs typeface="Josefin Slab"/>
              <a:sym typeface="Josefin Slab"/>
            </a:endParaRPr>
          </a:p>
        </p:txBody>
      </p:sp>
      <p:sp>
        <p:nvSpPr>
          <p:cNvPr id="209" name="Shape 209"/>
          <p:cNvSpPr txBox="1">
            <a:spLocks noGrp="1"/>
          </p:cNvSpPr>
          <p:nvPr>
            <p:ph type="body" idx="4294967295"/>
          </p:nvPr>
        </p:nvSpPr>
        <p:spPr>
          <a:xfrm>
            <a:off x="457200" y="906625"/>
            <a:ext cx="8229600" cy="402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2800"/>
              <a:buFont typeface="Josefin Slab"/>
              <a:buChar char="•"/>
            </a:pPr>
            <a:r>
              <a:rPr lang="en-US" sz="2800" b="1" i="0" u="none" strike="noStrike" cap="none">
                <a:solidFill>
                  <a:srgbClr val="666666"/>
                </a:solidFill>
                <a:latin typeface="Josefin Slab"/>
                <a:ea typeface="Josefin Slab"/>
                <a:cs typeface="Josefin Slab"/>
                <a:sym typeface="Josefin Slab"/>
              </a:rPr>
              <a:t>Radiant energy</a:t>
            </a:r>
            <a:r>
              <a:rPr lang="en-US" sz="2800" i="0" u="none" strike="noStrike" cap="none">
                <a:solidFill>
                  <a:srgbClr val="666666"/>
                </a:solidFill>
                <a:latin typeface="Josefin Slab"/>
                <a:ea typeface="Josefin Slab"/>
                <a:cs typeface="Josefin Slab"/>
                <a:sym typeface="Josefin Slab"/>
              </a:rPr>
              <a:t> enters an ecosystem when plants use sunlight to make sugar molecules. This </a:t>
            </a:r>
            <a:r>
              <a:rPr lang="en-US" sz="2800" b="1" i="0" u="none" strike="noStrike" cap="none">
                <a:solidFill>
                  <a:srgbClr val="666666"/>
                </a:solidFill>
                <a:latin typeface="Josefin Slab"/>
                <a:ea typeface="Josefin Slab"/>
                <a:cs typeface="Josefin Slab"/>
                <a:sym typeface="Josefin Slab"/>
              </a:rPr>
              <a:t>radiant energy is converted to chemical energy</a:t>
            </a:r>
            <a:r>
              <a:rPr lang="en-US" sz="2800" i="0" u="none" strike="noStrike" cap="none">
                <a:solidFill>
                  <a:srgbClr val="666666"/>
                </a:solidFill>
                <a:latin typeface="Josefin Slab"/>
                <a:ea typeface="Josefin Slab"/>
                <a:cs typeface="Josefin Slab"/>
                <a:sym typeface="Josefin Slab"/>
              </a:rPr>
              <a:t> and allows organisms to carry out life processes.</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560"/>
              </a:spcBef>
              <a:spcAft>
                <a:spcPts val="0"/>
              </a:spcAft>
              <a:buClr>
                <a:srgbClr val="666666"/>
              </a:buClr>
              <a:buSzPts val="2800"/>
              <a:buFont typeface="Arial"/>
              <a:buChar char="•"/>
            </a:pPr>
            <a:r>
              <a:rPr lang="en-US" sz="2800" b="1" i="0" strike="noStrike" cap="none">
                <a:solidFill>
                  <a:srgbClr val="666666"/>
                </a:solidFill>
                <a:latin typeface="Josefin Slab"/>
                <a:ea typeface="Josefin Slab"/>
                <a:cs typeface="Josefin Slab"/>
                <a:sym typeface="Josefin Slab"/>
              </a:rPr>
              <a:t>Photosynthesis</a:t>
            </a:r>
            <a:r>
              <a:rPr lang="en-US" sz="2800" b="1" i="0" u="none" strike="noStrike" cap="none">
                <a:solidFill>
                  <a:srgbClr val="666666"/>
                </a:solidFill>
                <a:latin typeface="Josefin Slab"/>
                <a:ea typeface="Josefin Slab"/>
                <a:cs typeface="Josefin Slab"/>
                <a:sym typeface="Josefin Slab"/>
              </a:rPr>
              <a:t> </a:t>
            </a:r>
            <a:r>
              <a:rPr lang="en-US" sz="2800" i="0" u="none" strike="noStrike" cap="none">
                <a:solidFill>
                  <a:srgbClr val="666666"/>
                </a:solidFill>
                <a:latin typeface="Josefin Slab"/>
                <a:ea typeface="Josefin Slab"/>
                <a:cs typeface="Josefin Slab"/>
                <a:sym typeface="Josefin Slab"/>
              </a:rPr>
              <a:t>is the process by which plants, algae, and some bacteria use sunlight, carbon dioxide, and water (inorganic) to produce carbohydrates (organic) and oxygen.</a:t>
            </a:r>
            <a:endParaRPr>
              <a:solidFill>
                <a:srgbClr val="666666"/>
              </a:solidFill>
              <a:latin typeface="Josefin Slab"/>
              <a:ea typeface="Josefin Slab"/>
              <a:cs typeface="Josefin Slab"/>
              <a:sym typeface="Josefin Slab"/>
            </a:endParaRPr>
          </a:p>
          <a:p>
            <a:pPr marL="342900" marR="0" lvl="0" indent="-165100" algn="l" rtl="0">
              <a:spcBef>
                <a:spcPts val="560"/>
              </a:spcBef>
              <a:spcAft>
                <a:spcPts val="0"/>
              </a:spcAft>
              <a:buClr>
                <a:schemeClr val="lt1"/>
              </a:buClr>
              <a:buSzPts val="2800"/>
              <a:buFont typeface="Arial"/>
              <a:buNone/>
            </a:pPr>
            <a:endParaRPr sz="2800" i="0" u="none">
              <a:solidFill>
                <a:srgbClr val="666666"/>
              </a:solidFill>
              <a:latin typeface="Josefin Slab"/>
              <a:ea typeface="Josefin Slab"/>
              <a:cs typeface="Josefin Slab"/>
              <a:sym typeface="Josefin Slab"/>
            </a:endParaRPr>
          </a:p>
        </p:txBody>
      </p:sp>
      <p:pic>
        <p:nvPicPr>
          <p:cNvPr id="210" name="Shape 21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05950" y="5055599"/>
            <a:ext cx="7318648" cy="16192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a:solidFill>
                  <a:srgbClr val="666666"/>
                </a:solidFill>
                <a:latin typeface="Josefin Slab"/>
                <a:ea typeface="Josefin Slab"/>
                <a:cs typeface="Josefin Slab"/>
                <a:sym typeface="Josefin Slab"/>
              </a:rPr>
              <a:t>MORE NC IMPACTS</a:t>
            </a:r>
            <a:endParaRPr>
              <a:solidFill>
                <a:srgbClr val="666666"/>
              </a:solidFill>
              <a:latin typeface="Josefin Slab"/>
              <a:ea typeface="Josefin Slab"/>
              <a:cs typeface="Josefin Slab"/>
              <a:sym typeface="Josefin Slab"/>
            </a:endParaRPr>
          </a:p>
        </p:txBody>
      </p:sp>
      <p:sp>
        <p:nvSpPr>
          <p:cNvPr id="554" name="Shape 554"/>
          <p:cNvSpPr txBox="1">
            <a:spLocks noGrp="1"/>
          </p:cNvSpPr>
          <p:nvPr>
            <p:ph type="body" idx="1"/>
          </p:nvPr>
        </p:nvSpPr>
        <p:spPr>
          <a:xfrm>
            <a:off x="0" y="1600200"/>
            <a:ext cx="3152100" cy="3700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3200"/>
              <a:buFont typeface="Josefin Slab"/>
              <a:buChar char="•"/>
            </a:pPr>
            <a:r>
              <a:rPr lang="en-US" sz="3200" i="0" u="none">
                <a:solidFill>
                  <a:srgbClr val="666666"/>
                </a:solidFill>
                <a:latin typeface="Josefin Slab"/>
                <a:ea typeface="Josefin Slab"/>
                <a:cs typeface="Josefin Slab"/>
                <a:sym typeface="Josefin Slab"/>
              </a:rPr>
              <a:t>Habitat Fragmentation – dividing up ecosystems for progress</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640"/>
              </a:spcBef>
              <a:spcAft>
                <a:spcPts val="0"/>
              </a:spcAft>
              <a:buClr>
                <a:srgbClr val="666666"/>
              </a:buClr>
              <a:buSzPts val="3200"/>
              <a:buFont typeface="Josefin Slab"/>
              <a:buChar char="•"/>
            </a:pPr>
            <a:r>
              <a:rPr lang="en-US" sz="3200" i="0" u="none">
                <a:solidFill>
                  <a:srgbClr val="666666"/>
                </a:solidFill>
                <a:latin typeface="Josefin Slab"/>
                <a:ea typeface="Josefin Slab"/>
                <a:cs typeface="Josefin Slab"/>
                <a:sym typeface="Josefin Slab"/>
              </a:rPr>
              <a:t>Water Runoff</a:t>
            </a:r>
            <a:endParaRPr>
              <a:solidFill>
                <a:srgbClr val="666666"/>
              </a:solidFill>
              <a:latin typeface="Josefin Slab"/>
              <a:ea typeface="Josefin Slab"/>
              <a:cs typeface="Josefin Slab"/>
              <a:sym typeface="Josefin Slab"/>
            </a:endParaRPr>
          </a:p>
          <a:p>
            <a:pPr marL="0" marR="0" lvl="0" indent="0" algn="l" rtl="0">
              <a:lnSpc>
                <a:spcPct val="100000"/>
              </a:lnSpc>
              <a:spcBef>
                <a:spcPts val="640"/>
              </a:spcBef>
              <a:spcAft>
                <a:spcPts val="0"/>
              </a:spcAft>
              <a:buNone/>
            </a:pPr>
            <a:endParaRPr/>
          </a:p>
        </p:txBody>
      </p:sp>
      <p:pic>
        <p:nvPicPr>
          <p:cNvPr id="555" name="Shape 555"/>
          <p:cNvPicPr preferRelativeResize="0"/>
          <p:nvPr/>
        </p:nvPicPr>
        <p:blipFill>
          <a:blip r:embed="rId3">
            <a:alphaModFix/>
          </a:blip>
          <a:stretch>
            <a:fillRect/>
          </a:stretch>
        </p:blipFill>
        <p:spPr>
          <a:xfrm>
            <a:off x="4086975" y="1245500"/>
            <a:ext cx="4293350" cy="3921050"/>
          </a:xfrm>
          <a:prstGeom prst="rect">
            <a:avLst/>
          </a:prstGeom>
          <a:noFill/>
          <a:ln>
            <a:noFill/>
          </a:ln>
        </p:spPr>
      </p:pic>
      <p:pic>
        <p:nvPicPr>
          <p:cNvPr id="556" name="Shape 55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52225" y="4536126"/>
            <a:ext cx="3382876" cy="21589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3"/>
                                        </p:tgtEl>
                                        <p:attrNameLst>
                                          <p:attrName>style.visibility</p:attrName>
                                        </p:attrNameLst>
                                      </p:cBhvr>
                                      <p:to>
                                        <p:strVal val="visible"/>
                                      </p:to>
                                    </p:set>
                                    <p:animEffect transition="in" filter="fade">
                                      <p:cBhvr>
                                        <p:cTn id="7" dur="2000"/>
                                        <p:tgtEl>
                                          <p:spTgt spid="5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4">
                                            <p:txEl>
                                              <p:pRg st="0" end="0"/>
                                            </p:txEl>
                                          </p:spTgt>
                                        </p:tgtEl>
                                        <p:attrNameLst>
                                          <p:attrName>style.visibility</p:attrName>
                                        </p:attrNameLst>
                                      </p:cBhvr>
                                      <p:to>
                                        <p:strVal val="visible"/>
                                      </p:to>
                                    </p:set>
                                    <p:animEffect transition="in" filter="fade">
                                      <p:cBhvr>
                                        <p:cTn id="12" dur="2000"/>
                                        <p:tgtEl>
                                          <p:spTgt spid="5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4">
                                            <p:txEl>
                                              <p:pRg st="1" end="1"/>
                                            </p:txEl>
                                          </p:spTgt>
                                        </p:tgtEl>
                                        <p:attrNameLst>
                                          <p:attrName>style.visibility</p:attrName>
                                        </p:attrNameLst>
                                      </p:cBhvr>
                                      <p:to>
                                        <p:strVal val="visible"/>
                                      </p:to>
                                    </p:set>
                                    <p:animEffect transition="in" filter="fade">
                                      <p:cBhvr>
                                        <p:cTn id="17" dur="2000"/>
                                        <p:tgtEl>
                                          <p:spTgt spid="55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4">
                                            <p:txEl>
                                              <p:pRg st="2" end="2"/>
                                            </p:txEl>
                                          </p:spTgt>
                                        </p:tgtEl>
                                        <p:attrNameLst>
                                          <p:attrName>style.visibility</p:attrName>
                                        </p:attrNameLst>
                                      </p:cBhvr>
                                      <p:to>
                                        <p:strVal val="visible"/>
                                      </p:to>
                                    </p:set>
                                    <p:animEffect transition="in" filter="fade">
                                      <p:cBhvr>
                                        <p:cTn id="22" dur="2000"/>
                                        <p:tgtEl>
                                          <p:spTgt spid="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152400" y="152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a:solidFill>
                  <a:srgbClr val="666666"/>
                </a:solidFill>
                <a:latin typeface="Josefin Slab"/>
                <a:ea typeface="Josefin Slab"/>
                <a:cs typeface="Josefin Slab"/>
                <a:sym typeface="Josefin Slab"/>
              </a:rPr>
              <a:t>INVASIVE SPECIES</a:t>
            </a:r>
            <a:endParaRPr sz="4400" i="0" u="none" strike="noStrike" cap="none">
              <a:solidFill>
                <a:srgbClr val="666666"/>
              </a:solidFill>
              <a:latin typeface="Josefin Slab"/>
              <a:ea typeface="Josefin Slab"/>
              <a:cs typeface="Josefin Slab"/>
              <a:sym typeface="Josefin Slab"/>
            </a:endParaRPr>
          </a:p>
        </p:txBody>
      </p:sp>
      <p:sp>
        <p:nvSpPr>
          <p:cNvPr id="562" name="Shape 562"/>
          <p:cNvSpPr txBox="1">
            <a:spLocks noGrp="1"/>
          </p:cNvSpPr>
          <p:nvPr>
            <p:ph type="body" idx="1"/>
          </p:nvPr>
        </p:nvSpPr>
        <p:spPr>
          <a:xfrm>
            <a:off x="152400" y="1195575"/>
            <a:ext cx="5181600" cy="4930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666666"/>
              </a:buClr>
              <a:buSzPts val="2960"/>
              <a:buFont typeface="Josefin Slab"/>
              <a:buChar char="•"/>
            </a:pPr>
            <a:r>
              <a:rPr lang="en-US" sz="2960" i="0" u="none" strike="noStrike" cap="none">
                <a:solidFill>
                  <a:srgbClr val="666666"/>
                </a:solidFill>
                <a:latin typeface="Josefin Slab"/>
                <a:ea typeface="Josefin Slab"/>
                <a:cs typeface="Josefin Slab"/>
                <a:sym typeface="Josefin Slab"/>
              </a:rPr>
              <a:t>An invasive species is a nonnative species whose introduction causes or is likely to cause economic</a:t>
            </a:r>
            <a:r>
              <a:rPr lang="en-US" sz="2960">
                <a:solidFill>
                  <a:srgbClr val="666666"/>
                </a:solidFill>
                <a:latin typeface="Josefin Slab"/>
                <a:ea typeface="Josefin Slab"/>
                <a:cs typeface="Josefin Slab"/>
                <a:sym typeface="Josefin Slab"/>
              </a:rPr>
              <a:t>  or </a:t>
            </a:r>
            <a:r>
              <a:rPr lang="en-US" sz="2960" i="0" u="none" strike="noStrike" cap="none">
                <a:solidFill>
                  <a:srgbClr val="666666"/>
                </a:solidFill>
                <a:latin typeface="Josefin Slab"/>
                <a:ea typeface="Josefin Slab"/>
                <a:cs typeface="Josefin Slab"/>
                <a:sym typeface="Josefin Slab"/>
              </a:rPr>
              <a:t>environmental</a:t>
            </a:r>
            <a:r>
              <a:rPr lang="en-US" sz="2960">
                <a:solidFill>
                  <a:srgbClr val="666666"/>
                </a:solidFill>
                <a:latin typeface="Josefin Slab"/>
                <a:ea typeface="Josefin Slab"/>
                <a:cs typeface="Josefin Slab"/>
                <a:sym typeface="Josefin Slab"/>
              </a:rPr>
              <a:t> harm.</a:t>
            </a:r>
            <a:endParaRPr sz="2960">
              <a:solidFill>
                <a:srgbClr val="666666"/>
              </a:solidFill>
              <a:latin typeface="Josefin Slab"/>
              <a:ea typeface="Josefin Slab"/>
              <a:cs typeface="Josefin Slab"/>
              <a:sym typeface="Josefin Slab"/>
            </a:endParaRPr>
          </a:p>
          <a:p>
            <a:pPr marL="342900" marR="0" lvl="0" indent="-342900" algn="l" rtl="0">
              <a:lnSpc>
                <a:spcPct val="90000"/>
              </a:lnSpc>
              <a:spcBef>
                <a:spcPts val="0"/>
              </a:spcBef>
              <a:spcAft>
                <a:spcPts val="0"/>
              </a:spcAft>
              <a:buClr>
                <a:srgbClr val="666666"/>
              </a:buClr>
              <a:buSzPts val="2960"/>
              <a:buFont typeface="Josefin Slab"/>
              <a:buChar char="•"/>
            </a:pPr>
            <a:r>
              <a:rPr lang="en-US" sz="2960" i="0" u="none" strike="noStrike" cap="none">
                <a:solidFill>
                  <a:srgbClr val="666666"/>
                </a:solidFill>
                <a:latin typeface="Josefin Slab"/>
                <a:ea typeface="Josefin Slab"/>
                <a:cs typeface="Josefin Slab"/>
                <a:sym typeface="Josefin Slab"/>
              </a:rPr>
              <a:t>Can be an animal, plant, or microbes</a:t>
            </a:r>
            <a:endParaRPr>
              <a:solidFill>
                <a:srgbClr val="666666"/>
              </a:solidFill>
              <a:latin typeface="Josefin Slab"/>
              <a:ea typeface="Josefin Slab"/>
              <a:cs typeface="Josefin Slab"/>
              <a:sym typeface="Josefin Slab"/>
            </a:endParaRPr>
          </a:p>
          <a:p>
            <a:pPr marL="342900" marR="0" lvl="0" indent="-342900" algn="l" rtl="0">
              <a:lnSpc>
                <a:spcPct val="90000"/>
              </a:lnSpc>
              <a:spcBef>
                <a:spcPts val="592"/>
              </a:spcBef>
              <a:spcAft>
                <a:spcPts val="0"/>
              </a:spcAft>
              <a:buClr>
                <a:srgbClr val="666666"/>
              </a:buClr>
              <a:buSzPts val="2960"/>
              <a:buFont typeface="Josefin Slab"/>
              <a:buChar char="•"/>
            </a:pPr>
            <a:r>
              <a:rPr lang="en-US" sz="2960" i="0" u="none" strike="noStrike" cap="none">
                <a:solidFill>
                  <a:srgbClr val="666666"/>
                </a:solidFill>
                <a:latin typeface="Josefin Slab"/>
                <a:ea typeface="Josefin Slab"/>
                <a:cs typeface="Josefin Slab"/>
                <a:sym typeface="Josefin Slab"/>
              </a:rPr>
              <a:t>Detrimental to ecosystem…why?</a:t>
            </a:r>
            <a:endParaRPr sz="2960" i="0" u="none" strike="noStrike" cap="none">
              <a:solidFill>
                <a:srgbClr val="666666"/>
              </a:solidFill>
              <a:latin typeface="Josefin Slab"/>
              <a:ea typeface="Josefin Slab"/>
              <a:cs typeface="Josefin Slab"/>
              <a:sym typeface="Josefin Slab"/>
            </a:endParaRPr>
          </a:p>
        </p:txBody>
      </p:sp>
      <p:pic>
        <p:nvPicPr>
          <p:cNvPr id="563" name="Shape 563"/>
          <p:cNvPicPr preferRelativeResize="0"/>
          <p:nvPr/>
        </p:nvPicPr>
        <p:blipFill rotWithShape="1">
          <a:blip r:embed="rId3">
            <a:alphaModFix/>
          </a:blip>
          <a:srcRect/>
          <a:stretch/>
        </p:blipFill>
        <p:spPr>
          <a:xfrm>
            <a:off x="5181600" y="1195576"/>
            <a:ext cx="3733800" cy="52626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74643"/>
            <a:ext cx="8229600" cy="47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a:solidFill>
                  <a:srgbClr val="666666"/>
                </a:solidFill>
                <a:latin typeface="Josefin Slab"/>
                <a:ea typeface="Josefin Slab"/>
                <a:cs typeface="Josefin Slab"/>
                <a:sym typeface="Josefin Slab"/>
              </a:rPr>
              <a:t>INVASIVE SPECIES IN NC</a:t>
            </a:r>
            <a:endParaRPr sz="4400" i="0" u="none" strike="noStrike" cap="none">
              <a:solidFill>
                <a:srgbClr val="666666"/>
              </a:solidFill>
              <a:latin typeface="Josefin Slab"/>
              <a:ea typeface="Josefin Slab"/>
              <a:cs typeface="Josefin Slab"/>
              <a:sym typeface="Josefin Slab"/>
            </a:endParaRPr>
          </a:p>
        </p:txBody>
      </p:sp>
      <p:sp>
        <p:nvSpPr>
          <p:cNvPr id="569" name="Shape 569"/>
          <p:cNvSpPr txBox="1">
            <a:spLocks noGrp="1"/>
          </p:cNvSpPr>
          <p:nvPr>
            <p:ph type="body" idx="1"/>
          </p:nvPr>
        </p:nvSpPr>
        <p:spPr>
          <a:xfrm>
            <a:off x="457200" y="953350"/>
            <a:ext cx="3248700" cy="346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a:solidFill>
                  <a:srgbClr val="666666"/>
                </a:solidFill>
                <a:latin typeface="Josefin Slab"/>
                <a:ea typeface="Josefin Slab"/>
                <a:cs typeface="Josefin Slab"/>
                <a:sym typeface="Josefin Slab"/>
              </a:rPr>
              <a:t>Plants: </a:t>
            </a:r>
            <a:r>
              <a:rPr lang="en-US" sz="3000" i="0" u="none" strike="noStrike" cap="none">
                <a:solidFill>
                  <a:srgbClr val="666666"/>
                </a:solidFill>
                <a:latin typeface="Josefin Slab"/>
                <a:ea typeface="Josefin Slab"/>
                <a:cs typeface="Josefin Slab"/>
                <a:sym typeface="Josefin Slab"/>
              </a:rPr>
              <a:t>Kudzu, Japanese Honeysuckle, </a:t>
            </a:r>
            <a:r>
              <a:rPr lang="en-US" sz="3000">
                <a:solidFill>
                  <a:srgbClr val="666666"/>
                </a:solidFill>
                <a:latin typeface="Josefin Slab"/>
                <a:ea typeface="Josefin Slab"/>
                <a:cs typeface="Josefin Slab"/>
                <a:sym typeface="Josefin Slab"/>
              </a:rPr>
              <a:t>Chinese privet</a:t>
            </a:r>
            <a:endParaRPr sz="3000" i="0" u="none" strike="noStrike" cap="none">
              <a:solidFill>
                <a:srgbClr val="666666"/>
              </a:solidFill>
              <a:latin typeface="Josefin Slab"/>
              <a:ea typeface="Josefin Slab"/>
              <a:cs typeface="Josefin Slab"/>
              <a:sym typeface="Josefin Slab"/>
            </a:endParaRPr>
          </a:p>
          <a:p>
            <a:pPr marL="0" marR="0" lvl="0" indent="0" algn="l" rtl="0">
              <a:spcBef>
                <a:spcPts val="0"/>
              </a:spcBef>
              <a:spcAft>
                <a:spcPts val="0"/>
              </a:spcAft>
              <a:buNone/>
            </a:pPr>
            <a:endParaRPr sz="3000">
              <a:solidFill>
                <a:srgbClr val="666666"/>
              </a:solidFill>
              <a:latin typeface="Josefin Slab"/>
              <a:ea typeface="Josefin Slab"/>
              <a:cs typeface="Josefin Slab"/>
              <a:sym typeface="Josefin Slab"/>
            </a:endParaRPr>
          </a:p>
          <a:p>
            <a:pPr marL="0" marR="0" lvl="0" indent="0" algn="l" rtl="0">
              <a:spcBef>
                <a:spcPts val="0"/>
              </a:spcBef>
              <a:spcAft>
                <a:spcPts val="0"/>
              </a:spcAft>
              <a:buNone/>
            </a:pPr>
            <a:r>
              <a:rPr lang="en-US" sz="3000">
                <a:solidFill>
                  <a:srgbClr val="666666"/>
                </a:solidFill>
                <a:latin typeface="Josefin Slab"/>
                <a:ea typeface="Josefin Slab"/>
                <a:cs typeface="Josefin Slab"/>
                <a:sym typeface="Josefin Slab"/>
              </a:rPr>
              <a:t>Animals: Hemlock woolly adelgid, Ambrosia beetle, Fire Ant </a:t>
            </a:r>
            <a:endParaRPr sz="3000">
              <a:solidFill>
                <a:srgbClr val="666666"/>
              </a:solidFill>
              <a:latin typeface="Josefin Slab"/>
              <a:ea typeface="Josefin Slab"/>
              <a:cs typeface="Josefin Slab"/>
              <a:sym typeface="Josefin Slab"/>
            </a:endParaRPr>
          </a:p>
        </p:txBody>
      </p:sp>
      <p:pic>
        <p:nvPicPr>
          <p:cNvPr id="570" name="Shape 5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96600" y="987956"/>
            <a:ext cx="2414125" cy="1810594"/>
          </a:xfrm>
          <a:prstGeom prst="rect">
            <a:avLst/>
          </a:prstGeom>
          <a:noFill/>
          <a:ln>
            <a:noFill/>
          </a:ln>
        </p:spPr>
      </p:pic>
      <p:pic>
        <p:nvPicPr>
          <p:cNvPr id="571" name="Shape 571"/>
          <p:cNvPicPr preferRelativeResize="0"/>
          <p:nvPr/>
        </p:nvPicPr>
        <p:blipFill rotWithShape="1">
          <a:blip r:embed="rId4">
            <a:alphaModFix/>
          </a:blip>
          <a:srcRect/>
          <a:stretch/>
        </p:blipFill>
        <p:spPr>
          <a:xfrm>
            <a:off x="6286500" y="2514600"/>
            <a:ext cx="2857500" cy="2162175"/>
          </a:xfrm>
          <a:prstGeom prst="rect">
            <a:avLst/>
          </a:prstGeom>
          <a:noFill/>
          <a:ln>
            <a:noFill/>
          </a:ln>
        </p:spPr>
      </p:pic>
      <p:pic>
        <p:nvPicPr>
          <p:cNvPr id="572" name="Shape 57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880050" y="867575"/>
            <a:ext cx="2716550" cy="2286000"/>
          </a:xfrm>
          <a:prstGeom prst="rect">
            <a:avLst/>
          </a:prstGeom>
          <a:noFill/>
          <a:ln>
            <a:noFill/>
          </a:ln>
        </p:spPr>
      </p:pic>
      <p:pic>
        <p:nvPicPr>
          <p:cNvPr id="573" name="Shape 57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506700" y="2957375"/>
            <a:ext cx="2877756" cy="2133651"/>
          </a:xfrm>
          <a:prstGeom prst="rect">
            <a:avLst/>
          </a:prstGeom>
          <a:noFill/>
          <a:ln>
            <a:noFill/>
          </a:ln>
        </p:spPr>
      </p:pic>
      <p:pic>
        <p:nvPicPr>
          <p:cNvPr id="574" name="Shape 57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384447" y="4602700"/>
            <a:ext cx="2302350" cy="1962150"/>
          </a:xfrm>
          <a:prstGeom prst="rect">
            <a:avLst/>
          </a:prstGeom>
          <a:noFill/>
          <a:ln>
            <a:noFill/>
          </a:ln>
        </p:spPr>
      </p:pic>
      <p:pic>
        <p:nvPicPr>
          <p:cNvPr id="575" name="Shape 57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705900" y="4761125"/>
            <a:ext cx="2716550" cy="16453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369050" y="228525"/>
            <a:ext cx="85638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US" sz="3000">
                <a:solidFill>
                  <a:srgbClr val="666666"/>
                </a:solidFill>
                <a:latin typeface="Josefin Slab"/>
                <a:ea typeface="Josefin Slab"/>
                <a:cs typeface="Josefin Slab"/>
                <a:sym typeface="Josefin Slab"/>
              </a:rPr>
              <a:t>CONSEQUENCES FOR LOSS OF BIODIVERSITY</a:t>
            </a:r>
            <a:endParaRPr sz="3000" i="0" u="none" strike="noStrike" cap="none">
              <a:solidFill>
                <a:srgbClr val="666666"/>
              </a:solidFill>
              <a:latin typeface="Josefin Slab"/>
              <a:ea typeface="Josefin Slab"/>
              <a:cs typeface="Josefin Slab"/>
              <a:sym typeface="Josefin Slab"/>
            </a:endParaRPr>
          </a:p>
        </p:txBody>
      </p:sp>
      <p:sp>
        <p:nvSpPr>
          <p:cNvPr id="581" name="Shape 581"/>
          <p:cNvSpPr txBox="1">
            <a:spLocks noGrp="1"/>
          </p:cNvSpPr>
          <p:nvPr>
            <p:ph type="body" idx="1"/>
          </p:nvPr>
        </p:nvSpPr>
        <p:spPr>
          <a:xfrm>
            <a:off x="457200" y="1184000"/>
            <a:ext cx="8229600" cy="4942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666666"/>
              </a:buClr>
              <a:buSzPts val="2720"/>
              <a:buFont typeface="Josefin Slab"/>
              <a:buChar char="•"/>
            </a:pPr>
            <a:r>
              <a:rPr lang="en-US" sz="2720" i="0" u="none" strike="noStrike" cap="none">
                <a:solidFill>
                  <a:srgbClr val="666666"/>
                </a:solidFill>
                <a:latin typeface="Josefin Slab"/>
                <a:ea typeface="Josefin Slab"/>
                <a:cs typeface="Josefin Slab"/>
                <a:sym typeface="Josefin Slab"/>
              </a:rPr>
              <a:t>Extinction – disappearance of a species when the last of its members dies; current rate of extinction has accelerated</a:t>
            </a:r>
            <a:endParaRPr>
              <a:solidFill>
                <a:srgbClr val="666666"/>
              </a:solidFill>
              <a:latin typeface="Josefin Slab"/>
              <a:ea typeface="Josefin Slab"/>
              <a:cs typeface="Josefin Slab"/>
              <a:sym typeface="Josefin Slab"/>
            </a:endParaRPr>
          </a:p>
          <a:p>
            <a:pPr marL="342900" marR="0" lvl="0" indent="-342900" algn="l" rtl="0">
              <a:lnSpc>
                <a:spcPct val="80000"/>
              </a:lnSpc>
              <a:spcBef>
                <a:spcPts val="544"/>
              </a:spcBef>
              <a:spcAft>
                <a:spcPts val="0"/>
              </a:spcAft>
              <a:buClr>
                <a:srgbClr val="666666"/>
              </a:buClr>
              <a:buSzPts val="2720"/>
              <a:buFont typeface="Josefin Slab"/>
              <a:buChar char="•"/>
            </a:pPr>
            <a:r>
              <a:rPr lang="en-US" sz="2720" i="0" u="none" strike="noStrike" cap="none">
                <a:solidFill>
                  <a:srgbClr val="666666"/>
                </a:solidFill>
                <a:latin typeface="Josefin Slab"/>
                <a:ea typeface="Josefin Slab"/>
                <a:cs typeface="Josefin Slab"/>
                <a:sym typeface="Josefin Slab"/>
              </a:rPr>
              <a:t>Ecosystem collapse – if keystone species is removed, the entire ecosystem could collapse (</a:t>
            </a:r>
            <a:r>
              <a:rPr lang="en-US" sz="2720">
                <a:solidFill>
                  <a:srgbClr val="666666"/>
                </a:solidFill>
                <a:latin typeface="Josefin Slab"/>
                <a:ea typeface="Josefin Slab"/>
                <a:cs typeface="Josefin Slab"/>
                <a:sym typeface="Josefin Slab"/>
              </a:rPr>
              <a:t>ex</a:t>
            </a:r>
            <a:r>
              <a:rPr lang="en-US" sz="2720" i="0" u="none" strike="noStrike" cap="none">
                <a:solidFill>
                  <a:srgbClr val="666666"/>
                </a:solidFill>
                <a:latin typeface="Josefin Slab"/>
                <a:ea typeface="Josefin Slab"/>
                <a:cs typeface="Josefin Slab"/>
                <a:sym typeface="Josefin Slab"/>
              </a:rPr>
              <a:t>: sea otter in kelp forests)</a:t>
            </a:r>
            <a:endParaRPr>
              <a:solidFill>
                <a:srgbClr val="666666"/>
              </a:solidFill>
              <a:latin typeface="Josefin Slab"/>
              <a:ea typeface="Josefin Slab"/>
              <a:cs typeface="Josefin Slab"/>
              <a:sym typeface="Josefin Slab"/>
            </a:endParaRPr>
          </a:p>
          <a:p>
            <a:pPr marL="342900" marR="0" lvl="0" indent="-342900" algn="l" rtl="0">
              <a:lnSpc>
                <a:spcPct val="80000"/>
              </a:lnSpc>
              <a:spcBef>
                <a:spcPts val="544"/>
              </a:spcBef>
              <a:spcAft>
                <a:spcPts val="0"/>
              </a:spcAft>
              <a:buClr>
                <a:srgbClr val="666666"/>
              </a:buClr>
              <a:buSzPts val="2720"/>
              <a:buFont typeface="Josefin Slab"/>
              <a:buChar char="•"/>
            </a:pPr>
            <a:r>
              <a:rPr lang="en-US" sz="2720">
                <a:solidFill>
                  <a:srgbClr val="666666"/>
                </a:solidFill>
                <a:latin typeface="Josefin Slab"/>
                <a:ea typeface="Josefin Slab"/>
                <a:cs typeface="Josefin Slab"/>
                <a:sym typeface="Josefin Slab"/>
              </a:rPr>
              <a:t>Loss of m</a:t>
            </a:r>
            <a:r>
              <a:rPr lang="en-US" sz="2720" i="0" u="none" strike="noStrike" cap="none">
                <a:solidFill>
                  <a:srgbClr val="666666"/>
                </a:solidFill>
                <a:latin typeface="Josefin Slab"/>
                <a:ea typeface="Josefin Slab"/>
                <a:cs typeface="Josefin Slab"/>
                <a:sym typeface="Josefin Slab"/>
              </a:rPr>
              <a:t>edicinal cures for diseases – unknown how many or what types of plants could contribute to medicine</a:t>
            </a:r>
            <a:endParaRPr>
              <a:solidFill>
                <a:srgbClr val="666666"/>
              </a:solidFill>
              <a:latin typeface="Josefin Slab"/>
              <a:ea typeface="Josefin Slab"/>
              <a:cs typeface="Josefin Slab"/>
              <a:sym typeface="Josefin Slab"/>
            </a:endParaRPr>
          </a:p>
          <a:p>
            <a:pPr marL="0" marR="0" lvl="0" indent="0" algn="l" rtl="0">
              <a:lnSpc>
                <a:spcPct val="80000"/>
              </a:lnSpc>
              <a:spcBef>
                <a:spcPts val="544"/>
              </a:spcBef>
              <a:spcAft>
                <a:spcPts val="0"/>
              </a:spcAft>
              <a:buNone/>
            </a:pPr>
            <a:r>
              <a:rPr lang="en-US" sz="2720">
                <a:solidFill>
                  <a:srgbClr val="666666"/>
                </a:solidFill>
                <a:latin typeface="Josefin Slab"/>
                <a:ea typeface="Josefin Slab"/>
                <a:cs typeface="Josefin Slab"/>
                <a:sym typeface="Josefin Slab"/>
              </a:rPr>
              <a:t>M</a:t>
            </a:r>
            <a:r>
              <a:rPr lang="en-US" sz="2720" i="0" u="none" strike="noStrike" cap="none">
                <a:solidFill>
                  <a:srgbClr val="666666"/>
                </a:solidFill>
                <a:latin typeface="Josefin Slab"/>
                <a:ea typeface="Josefin Slab"/>
                <a:cs typeface="Josefin Slab"/>
                <a:sym typeface="Josefin Slab"/>
              </a:rPr>
              <a:t>any ecosystems are so complex that ecologists cannot begin to predict ramifications of biodiversity loss</a:t>
            </a:r>
            <a:endParaRPr sz="2720" i="0" u="none" strike="noStrike" cap="none">
              <a:solidFill>
                <a:srgbClr val="666666"/>
              </a:solidFill>
              <a:latin typeface="Josefin Slab"/>
              <a:ea typeface="Josefin Slab"/>
              <a:cs typeface="Josefin Slab"/>
              <a:sym typeface="Josefin Slab"/>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3600">
                <a:solidFill>
                  <a:srgbClr val="666666"/>
                </a:solidFill>
                <a:latin typeface="Josefin Slab"/>
                <a:ea typeface="Josefin Slab"/>
                <a:cs typeface="Josefin Slab"/>
                <a:sym typeface="Josefin Slab"/>
              </a:rPr>
              <a:t>HOW TO PROTECT BIODIVERSITY</a:t>
            </a:r>
            <a:endParaRPr sz="3600" i="0" u="none" strike="noStrike" cap="none">
              <a:solidFill>
                <a:srgbClr val="666666"/>
              </a:solidFill>
              <a:latin typeface="Josefin Slab"/>
              <a:ea typeface="Josefin Slab"/>
              <a:cs typeface="Josefin Slab"/>
              <a:sym typeface="Josefin Slab"/>
            </a:endParaRPr>
          </a:p>
        </p:txBody>
      </p:sp>
      <p:sp>
        <p:nvSpPr>
          <p:cNvPr id="587" name="Shape 587"/>
          <p:cNvSpPr txBox="1">
            <a:spLocks noGrp="1"/>
          </p:cNvSpPr>
          <p:nvPr>
            <p:ph type="body" idx="1"/>
          </p:nvPr>
        </p:nvSpPr>
        <p:spPr>
          <a:xfrm>
            <a:off x="0" y="1230125"/>
            <a:ext cx="4114800" cy="5628000"/>
          </a:xfrm>
          <a:prstGeom prst="rect">
            <a:avLst/>
          </a:prstGeom>
          <a:noFill/>
          <a:ln>
            <a:noFill/>
          </a:ln>
        </p:spPr>
        <p:txBody>
          <a:bodyPr spcFirstLastPara="1" wrap="square" lIns="91425" tIns="45700" rIns="91425" bIns="45700" anchor="t" anchorCtr="0">
            <a:noAutofit/>
          </a:bodyPr>
          <a:lstStyle/>
          <a:p>
            <a:pPr marL="342900" marR="0" lvl="0" indent="-355600" algn="l" rtl="0">
              <a:lnSpc>
                <a:spcPct val="90000"/>
              </a:lnSpc>
              <a:spcBef>
                <a:spcPts val="0"/>
              </a:spcBef>
              <a:spcAft>
                <a:spcPts val="0"/>
              </a:spcAft>
              <a:buClr>
                <a:srgbClr val="666666"/>
              </a:buClr>
              <a:buSzPts val="3000"/>
              <a:buFont typeface="Josefin Slab"/>
              <a:buChar char="•"/>
            </a:pPr>
            <a:r>
              <a:rPr lang="en-US" sz="3000" u="none" strike="noStrike" cap="none">
                <a:solidFill>
                  <a:srgbClr val="666666"/>
                </a:solidFill>
                <a:latin typeface="Josefin Slab"/>
                <a:ea typeface="Josefin Slab"/>
                <a:cs typeface="Josefin Slab"/>
                <a:sym typeface="Josefin Slab"/>
              </a:rPr>
              <a:t>Conservation biology </a:t>
            </a:r>
            <a:endParaRPr sz="3000">
              <a:solidFill>
                <a:srgbClr val="666666"/>
              </a:solidFill>
              <a:latin typeface="Josefin Slab"/>
              <a:ea typeface="Josefin Slab"/>
              <a:cs typeface="Josefin Slab"/>
              <a:sym typeface="Josefin Slab"/>
            </a:endParaRPr>
          </a:p>
          <a:p>
            <a:pPr marL="342900" marR="0" lvl="0" indent="-355600" algn="l" rtl="0">
              <a:lnSpc>
                <a:spcPct val="90000"/>
              </a:lnSpc>
              <a:spcBef>
                <a:spcPts val="560"/>
              </a:spcBef>
              <a:spcAft>
                <a:spcPts val="0"/>
              </a:spcAft>
              <a:buClr>
                <a:srgbClr val="666666"/>
              </a:buClr>
              <a:buSzPts val="3000"/>
              <a:buFont typeface="Josefin Slab"/>
              <a:buChar char="•"/>
            </a:pPr>
            <a:r>
              <a:rPr lang="en-US" sz="3000" u="none" strike="noStrike" cap="none">
                <a:solidFill>
                  <a:srgbClr val="666666"/>
                </a:solidFill>
                <a:latin typeface="Josefin Slab"/>
                <a:ea typeface="Josefin Slab"/>
                <a:cs typeface="Josefin Slab"/>
                <a:sym typeface="Josefin Slab"/>
              </a:rPr>
              <a:t>Legislation </a:t>
            </a:r>
            <a:endParaRPr sz="3000">
              <a:solidFill>
                <a:srgbClr val="666666"/>
              </a:solidFill>
              <a:latin typeface="Josefin Slab"/>
              <a:ea typeface="Josefin Slab"/>
              <a:cs typeface="Josefin Slab"/>
              <a:sym typeface="Josefin Slab"/>
            </a:endParaRPr>
          </a:p>
          <a:p>
            <a:pPr marL="342900" marR="0" lvl="0" indent="-355600" algn="l" rtl="0">
              <a:lnSpc>
                <a:spcPct val="90000"/>
              </a:lnSpc>
              <a:spcBef>
                <a:spcPts val="560"/>
              </a:spcBef>
              <a:spcAft>
                <a:spcPts val="0"/>
              </a:spcAft>
              <a:buClr>
                <a:srgbClr val="666666"/>
              </a:buClr>
              <a:buSzPts val="3000"/>
              <a:buFont typeface="Josefin Slab"/>
              <a:buChar char="•"/>
            </a:pPr>
            <a:r>
              <a:rPr lang="en-US" sz="3000" u="none" strike="noStrike" cap="none">
                <a:solidFill>
                  <a:srgbClr val="666666"/>
                </a:solidFill>
                <a:latin typeface="Josefin Slab"/>
                <a:ea typeface="Josefin Slab"/>
                <a:cs typeface="Josefin Slab"/>
                <a:sym typeface="Josefin Slab"/>
              </a:rPr>
              <a:t>Preserving Habitats</a:t>
            </a:r>
            <a:endParaRPr sz="3000">
              <a:solidFill>
                <a:srgbClr val="666666"/>
              </a:solidFill>
              <a:latin typeface="Josefin Slab"/>
              <a:ea typeface="Josefin Slab"/>
              <a:cs typeface="Josefin Slab"/>
              <a:sym typeface="Josefin Slab"/>
            </a:endParaRPr>
          </a:p>
          <a:p>
            <a:pPr marL="342900" marR="0" lvl="0" indent="-355600" algn="l" rtl="0">
              <a:lnSpc>
                <a:spcPct val="90000"/>
              </a:lnSpc>
              <a:spcBef>
                <a:spcPts val="560"/>
              </a:spcBef>
              <a:spcAft>
                <a:spcPts val="0"/>
              </a:spcAft>
              <a:buClr>
                <a:srgbClr val="666666"/>
              </a:buClr>
              <a:buSzPts val="3000"/>
              <a:buFont typeface="Josefin Slab"/>
              <a:buChar char="•"/>
            </a:pPr>
            <a:r>
              <a:rPr lang="en-US" sz="3000" u="none" strike="noStrike" cap="none">
                <a:solidFill>
                  <a:srgbClr val="666666"/>
                </a:solidFill>
                <a:latin typeface="Josefin Slab"/>
                <a:ea typeface="Josefin Slab"/>
                <a:cs typeface="Josefin Slab"/>
                <a:sym typeface="Josefin Slab"/>
              </a:rPr>
              <a:t>Reintroduction and Captive Breeding Programs</a:t>
            </a:r>
            <a:endParaRPr sz="3000">
              <a:solidFill>
                <a:srgbClr val="666666"/>
              </a:solidFill>
              <a:latin typeface="Josefin Slab"/>
              <a:ea typeface="Josefin Slab"/>
              <a:cs typeface="Josefin Slab"/>
              <a:sym typeface="Josefin Slab"/>
            </a:endParaRPr>
          </a:p>
          <a:p>
            <a:pPr marL="342900" marR="0" lvl="0" indent="-355600" algn="l" rtl="0">
              <a:lnSpc>
                <a:spcPct val="90000"/>
              </a:lnSpc>
              <a:spcBef>
                <a:spcPts val="560"/>
              </a:spcBef>
              <a:spcAft>
                <a:spcPts val="0"/>
              </a:spcAft>
              <a:buClr>
                <a:srgbClr val="666666"/>
              </a:buClr>
              <a:buSzPts val="3000"/>
              <a:buFont typeface="Josefin Slab"/>
              <a:buChar char="•"/>
            </a:pPr>
            <a:r>
              <a:rPr lang="en-US" sz="3000" u="none" strike="noStrike" cap="none">
                <a:solidFill>
                  <a:srgbClr val="666666"/>
                </a:solidFill>
                <a:latin typeface="Josefin Slab"/>
                <a:ea typeface="Josefin Slab"/>
                <a:cs typeface="Josefin Slab"/>
                <a:sym typeface="Josefin Slab"/>
              </a:rPr>
              <a:t>Reducing “ecological footprint”</a:t>
            </a:r>
            <a:endParaRPr sz="3000" u="none" strike="noStrike" cap="none">
              <a:solidFill>
                <a:srgbClr val="666666"/>
              </a:solidFill>
              <a:latin typeface="Josefin Slab"/>
              <a:ea typeface="Josefin Slab"/>
              <a:cs typeface="Josefin Slab"/>
              <a:sym typeface="Josefin Slab"/>
            </a:endParaRPr>
          </a:p>
          <a:p>
            <a:pPr marL="342900" marR="0" lvl="0" indent="-355600" algn="l" rtl="0">
              <a:lnSpc>
                <a:spcPct val="90000"/>
              </a:lnSpc>
              <a:spcBef>
                <a:spcPts val="560"/>
              </a:spcBef>
              <a:spcAft>
                <a:spcPts val="0"/>
              </a:spcAft>
              <a:buClr>
                <a:srgbClr val="666666"/>
              </a:buClr>
              <a:buSzPts val="3000"/>
              <a:buFont typeface="Josefin Slab"/>
              <a:buChar char="•"/>
            </a:pPr>
            <a:r>
              <a:rPr lang="en-US" sz="3000" u="sng">
                <a:solidFill>
                  <a:schemeClr val="hlink"/>
                </a:solidFill>
                <a:latin typeface="Josefin Slab"/>
                <a:ea typeface="Josefin Slab"/>
                <a:cs typeface="Josefin Slab"/>
                <a:sym typeface="Josefin Slab"/>
                <a:hlinkClick r:id="rId3"/>
              </a:rPr>
              <a:t>Proper farming practices</a:t>
            </a:r>
            <a:endParaRPr sz="3000">
              <a:solidFill>
                <a:srgbClr val="666666"/>
              </a:solidFill>
              <a:latin typeface="Josefin Slab"/>
              <a:ea typeface="Josefin Slab"/>
              <a:cs typeface="Josefin Slab"/>
              <a:sym typeface="Josefin Slab"/>
            </a:endParaRPr>
          </a:p>
          <a:p>
            <a:pPr marL="342900" marR="0" lvl="0" indent="-3429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588" name="Shape 588"/>
          <p:cNvPicPr preferRelativeResize="0"/>
          <p:nvPr/>
        </p:nvPicPr>
        <p:blipFill>
          <a:blip r:embed="rId4">
            <a:alphaModFix/>
          </a:blip>
          <a:stretch>
            <a:fillRect/>
          </a:stretch>
        </p:blipFill>
        <p:spPr>
          <a:xfrm>
            <a:off x="4267200" y="1570050"/>
            <a:ext cx="4419600" cy="4596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p:nvPr/>
        </p:nvSpPr>
        <p:spPr>
          <a:xfrm>
            <a:off x="457250" y="152400"/>
            <a:ext cx="8153400" cy="4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omic Sans MS"/>
              <a:buNone/>
            </a:pPr>
            <a:r>
              <a:rPr lang="en-US" sz="2400" b="1">
                <a:solidFill>
                  <a:srgbClr val="666666"/>
                </a:solidFill>
                <a:latin typeface="Josefin Slab"/>
                <a:ea typeface="Josefin Slab"/>
                <a:cs typeface="Josefin Slab"/>
                <a:sym typeface="Josefin Slab"/>
              </a:rPr>
              <a:t>WAYS TO PROTECT THE ENVIRONMENT</a:t>
            </a:r>
            <a:endParaRPr>
              <a:solidFill>
                <a:srgbClr val="666666"/>
              </a:solidFill>
              <a:latin typeface="Josefin Slab"/>
              <a:ea typeface="Josefin Slab"/>
              <a:cs typeface="Josefin Slab"/>
              <a:sym typeface="Josefin Slab"/>
            </a:endParaRPr>
          </a:p>
        </p:txBody>
      </p:sp>
      <p:graphicFrame>
        <p:nvGraphicFramePr>
          <p:cNvPr id="594" name="Shape 594"/>
          <p:cNvGraphicFramePr/>
          <p:nvPr/>
        </p:nvGraphicFramePr>
        <p:xfrm>
          <a:off x="457200" y="728662"/>
          <a:ext cx="3000000" cy="3000000"/>
        </p:xfrm>
        <a:graphic>
          <a:graphicData uri="http://schemas.openxmlformats.org/drawingml/2006/table">
            <a:tbl>
              <a:tblPr>
                <a:noFill/>
                <a:tableStyleId>{28105298-0D3F-456D-8644-DD1A34A85124}</a:tableStyleId>
              </a:tblPr>
              <a:tblGrid>
                <a:gridCol w="4076700"/>
                <a:gridCol w="4076700"/>
              </a:tblGrid>
              <a:tr h="536575">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1" i="0" u="none" strike="noStrike" cap="none">
                          <a:solidFill>
                            <a:schemeClr val="lt1"/>
                          </a:solidFill>
                          <a:latin typeface="Comic Sans MS"/>
                          <a:ea typeface="Comic Sans MS"/>
                          <a:cs typeface="Comic Sans MS"/>
                          <a:sym typeface="Comic Sans MS"/>
                        </a:rPr>
                        <a:t>ACTION</a:t>
                      </a:r>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8B8B8"/>
                    </a:solidFill>
                  </a:tcPr>
                </a:tc>
                <a:tc>
                  <a:txBody>
                    <a:bodyPr/>
                    <a:lstStyle/>
                    <a:p>
                      <a:pPr marL="0" marR="0" lvl="0" indent="0" algn="ctr" rtl="0">
                        <a:lnSpc>
                          <a:spcPct val="100000"/>
                        </a:lnSpc>
                        <a:spcBef>
                          <a:spcPts val="0"/>
                        </a:spcBef>
                        <a:spcAft>
                          <a:spcPts val="0"/>
                        </a:spcAft>
                        <a:buClr>
                          <a:schemeClr val="lt1"/>
                        </a:buClr>
                        <a:buSzPts val="2000"/>
                        <a:buFont typeface="Comic Sans MS"/>
                        <a:buNone/>
                      </a:pPr>
                      <a:r>
                        <a:rPr lang="en-US" sz="2000" b="1" i="0" u="none" strike="noStrike" cap="none">
                          <a:solidFill>
                            <a:schemeClr val="lt1"/>
                          </a:solidFill>
                          <a:latin typeface="Comic Sans MS"/>
                          <a:ea typeface="Comic Sans MS"/>
                          <a:cs typeface="Comic Sans MS"/>
                          <a:sym typeface="Comic Sans MS"/>
                        </a:rPr>
                        <a:t>EFFECT</a:t>
                      </a:r>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8B8B8"/>
                    </a:solidFill>
                  </a:tcPr>
                </a:tc>
              </a:tr>
              <a:tr h="1228725">
                <a:tc>
                  <a:txBody>
                    <a:bodyPr/>
                    <a:lstStyle/>
                    <a:p>
                      <a:pPr marL="0" marR="0" lvl="0" indent="0" algn="l" rtl="0">
                        <a:lnSpc>
                          <a:spcPct val="100000"/>
                        </a:lnSpc>
                        <a:spcBef>
                          <a:spcPts val="0"/>
                        </a:spcBef>
                        <a:spcAft>
                          <a:spcPts val="0"/>
                        </a:spcAft>
                        <a:buClr>
                          <a:srgbClr val="004080"/>
                        </a:buClr>
                        <a:buSzPts val="2000"/>
                        <a:buFont typeface="Comic Sans MS"/>
                        <a:buNone/>
                      </a:pPr>
                      <a:r>
                        <a:rPr lang="en-US" sz="2000" b="1" i="0" u="none" strike="noStrike" cap="none">
                          <a:solidFill>
                            <a:srgbClr val="004080"/>
                          </a:solidFill>
                          <a:latin typeface="Josefin Slab"/>
                          <a:ea typeface="Josefin Slab"/>
                          <a:cs typeface="Josefin Slab"/>
                          <a:sym typeface="Josefin Slab"/>
                        </a:rPr>
                        <a:t>Reduce, reuse, and recycle</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rgbClr val="004080"/>
                        </a:buClr>
                        <a:buSzPts val="2000"/>
                        <a:buFont typeface="Comic Sans MS"/>
                        <a:buNone/>
                      </a:pPr>
                      <a:r>
                        <a:rPr lang="en-US" sz="2000" b="1" i="0" u="none" strike="noStrike" cap="none">
                          <a:solidFill>
                            <a:srgbClr val="004080"/>
                          </a:solidFill>
                          <a:latin typeface="Josefin Slab"/>
                          <a:ea typeface="Josefin Slab"/>
                          <a:cs typeface="Josefin Slab"/>
                          <a:sym typeface="Josefin Slab"/>
                        </a:rPr>
                        <a:t>Reduces waste, reduces burning, reduces use of raw materials to make products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6E6"/>
                    </a:solidFill>
                  </a:tcPr>
                </a:tc>
              </a:tr>
              <a:tr h="1230300">
                <a:tc>
                  <a:txBody>
                    <a:bodyPr/>
                    <a:lstStyle/>
                    <a:p>
                      <a:pPr marL="0" marR="0" lvl="0" indent="0" algn="l" rtl="0">
                        <a:lnSpc>
                          <a:spcPct val="100000"/>
                        </a:lnSpc>
                        <a:spcBef>
                          <a:spcPts val="0"/>
                        </a:spcBef>
                        <a:spcAft>
                          <a:spcPts val="0"/>
                        </a:spcAft>
                        <a:buClr>
                          <a:srgbClr val="004080"/>
                        </a:buClr>
                        <a:buSzPts val="2000"/>
                        <a:buFont typeface="Comic Sans MS"/>
                        <a:buNone/>
                      </a:pPr>
                      <a:r>
                        <a:rPr lang="en-US" sz="2000" b="1" i="0" u="none" strike="noStrike" cap="none">
                          <a:solidFill>
                            <a:srgbClr val="004080"/>
                          </a:solidFill>
                          <a:latin typeface="Josefin Slab"/>
                          <a:ea typeface="Josefin Slab"/>
                          <a:cs typeface="Josefin Slab"/>
                          <a:sym typeface="Josefin Slab"/>
                        </a:rPr>
                        <a:t>Use fuel-efficient vehicles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4080"/>
                        </a:buClr>
                        <a:buSzPts val="2000"/>
                        <a:buFont typeface="Comic Sans MS"/>
                        <a:buNone/>
                      </a:pPr>
                      <a:r>
                        <a:rPr lang="en-US" sz="2000" b="1" i="0" u="none" strike="noStrike" cap="none">
                          <a:solidFill>
                            <a:srgbClr val="004080"/>
                          </a:solidFill>
                          <a:latin typeface="Josefin Slab"/>
                          <a:ea typeface="Josefin Slab"/>
                          <a:cs typeface="Josefin Slab"/>
                          <a:sym typeface="Josefin Slab"/>
                        </a:rPr>
                        <a:t>Reduces acid rain, reduces global warming, reduces dependency on oil</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r>
              <a:tr h="850900">
                <a:tc>
                  <a:txBody>
                    <a:bodyPr/>
                    <a:lstStyle/>
                    <a:p>
                      <a:pPr marL="0" marR="0" lvl="0" indent="0" algn="l" rtl="0">
                        <a:lnSpc>
                          <a:spcPct val="100000"/>
                        </a:lnSpc>
                        <a:spcBef>
                          <a:spcPts val="0"/>
                        </a:spcBef>
                        <a:spcAft>
                          <a:spcPts val="0"/>
                        </a:spcAft>
                        <a:buClr>
                          <a:srgbClr val="004080"/>
                        </a:buClr>
                        <a:buSzPts val="2000"/>
                        <a:buFont typeface="Comic Sans MS"/>
                        <a:buNone/>
                      </a:pPr>
                      <a:r>
                        <a:rPr lang="en-US" sz="2000" b="1" i="0" u="none" strike="noStrike" cap="none">
                          <a:solidFill>
                            <a:srgbClr val="004080"/>
                          </a:solidFill>
                          <a:latin typeface="Josefin Slab"/>
                          <a:ea typeface="Josefin Slab"/>
                          <a:cs typeface="Josefin Slab"/>
                          <a:sym typeface="Josefin Slab"/>
                        </a:rPr>
                        <a:t>Conserve electricity and water</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rgbClr val="004080"/>
                        </a:buClr>
                        <a:buSzPts val="2000"/>
                        <a:buFont typeface="Comic Sans MS"/>
                        <a:buNone/>
                      </a:pPr>
                      <a:r>
                        <a:rPr lang="en-US" sz="2000" b="1" i="0" u="none" strike="noStrike" cap="none">
                          <a:solidFill>
                            <a:srgbClr val="004080"/>
                          </a:solidFill>
                          <a:latin typeface="Josefin Slab"/>
                          <a:ea typeface="Josefin Slab"/>
                          <a:cs typeface="Josefin Slab"/>
                          <a:sym typeface="Josefin Slab"/>
                        </a:rPr>
                        <a:t>Reduces use of fossil fuels, protects fresh water resources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6E6"/>
                    </a:solidFill>
                  </a:tcPr>
                </a:tc>
              </a:tr>
              <a:tr h="852475">
                <a:tc>
                  <a:txBody>
                    <a:bodyPr/>
                    <a:lstStyle/>
                    <a:p>
                      <a:pPr marL="0" marR="0" lvl="0" indent="0" algn="l" rtl="0">
                        <a:lnSpc>
                          <a:spcPct val="100000"/>
                        </a:lnSpc>
                        <a:spcBef>
                          <a:spcPts val="0"/>
                        </a:spcBef>
                        <a:spcAft>
                          <a:spcPts val="0"/>
                        </a:spcAft>
                        <a:buClr>
                          <a:srgbClr val="004080"/>
                        </a:buClr>
                        <a:buSzPts val="2000"/>
                        <a:buFont typeface="Comic Sans MS"/>
                        <a:buNone/>
                      </a:pPr>
                      <a:r>
                        <a:rPr lang="en-US" sz="2000" b="1" i="0" u="none" strike="noStrike" cap="none">
                          <a:solidFill>
                            <a:srgbClr val="004080"/>
                          </a:solidFill>
                          <a:latin typeface="Josefin Slab"/>
                          <a:ea typeface="Josefin Slab"/>
                          <a:cs typeface="Josefin Slab"/>
                          <a:sym typeface="Josefin Slab"/>
                        </a:rPr>
                        <a:t>Grow and buy organic food</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4080"/>
                        </a:buClr>
                        <a:buSzPts val="2000"/>
                        <a:buFont typeface="Comic Sans MS"/>
                        <a:buNone/>
                      </a:pPr>
                      <a:r>
                        <a:rPr lang="en-US" sz="2000" b="1" i="0" u="none" strike="noStrike" cap="none">
                          <a:solidFill>
                            <a:srgbClr val="004080"/>
                          </a:solidFill>
                          <a:latin typeface="Josefin Slab"/>
                          <a:ea typeface="Josefin Slab"/>
                          <a:cs typeface="Josefin Slab"/>
                          <a:sym typeface="Josefin Slab"/>
                        </a:rPr>
                        <a:t>Reduces use of chemical fertilizers and pesticides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r>
              <a:tr h="850900">
                <a:tc>
                  <a:txBody>
                    <a:bodyPr/>
                    <a:lstStyle/>
                    <a:p>
                      <a:pPr marL="0" marR="0" lvl="0" indent="0" algn="l" rtl="0">
                        <a:lnSpc>
                          <a:spcPct val="100000"/>
                        </a:lnSpc>
                        <a:spcBef>
                          <a:spcPts val="0"/>
                        </a:spcBef>
                        <a:spcAft>
                          <a:spcPts val="0"/>
                        </a:spcAft>
                        <a:buClr>
                          <a:srgbClr val="004080"/>
                        </a:buClr>
                        <a:buSzPts val="2000"/>
                        <a:buFont typeface="Comic Sans MS"/>
                        <a:buNone/>
                      </a:pPr>
                      <a:r>
                        <a:rPr lang="en-US" sz="2000" b="1" i="0" u="none" strike="noStrike" cap="none">
                          <a:solidFill>
                            <a:srgbClr val="004080"/>
                          </a:solidFill>
                          <a:latin typeface="Josefin Slab"/>
                          <a:ea typeface="Josefin Slab"/>
                          <a:cs typeface="Josefin Slab"/>
                          <a:sym typeface="Josefin Slab"/>
                        </a:rPr>
                        <a:t>Public transportation / drive less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Clr>
                          <a:srgbClr val="004080"/>
                        </a:buClr>
                        <a:buSzPts val="2000"/>
                        <a:buFont typeface="Comic Sans MS"/>
                        <a:buNone/>
                      </a:pPr>
                      <a:r>
                        <a:rPr lang="en-US" sz="2000" b="1" i="0" u="none" strike="noStrike" cap="none">
                          <a:solidFill>
                            <a:srgbClr val="004080"/>
                          </a:solidFill>
                          <a:latin typeface="Josefin Slab"/>
                          <a:ea typeface="Josefin Slab"/>
                          <a:cs typeface="Josefin Slab"/>
                          <a:sym typeface="Josefin Slab"/>
                        </a:rPr>
                        <a:t>Reduces air pollution and protects natural resources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6E6"/>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graphicFrame>
        <p:nvGraphicFramePr>
          <p:cNvPr id="599" name="Shape 599"/>
          <p:cNvGraphicFramePr/>
          <p:nvPr/>
        </p:nvGraphicFramePr>
        <p:xfrm>
          <a:off x="282575" y="180225"/>
          <a:ext cx="3000000" cy="3000000"/>
        </p:xfrm>
        <a:graphic>
          <a:graphicData uri="http://schemas.openxmlformats.org/drawingml/2006/table">
            <a:tbl>
              <a:tblPr>
                <a:noFill/>
                <a:tableStyleId>{28105298-0D3F-456D-8644-DD1A34A85124}</a:tableStyleId>
              </a:tblPr>
              <a:tblGrid>
                <a:gridCol w="2209800"/>
                <a:gridCol w="3048000"/>
                <a:gridCol w="3352800"/>
              </a:tblGrid>
              <a:tr h="565875">
                <a:tc>
                  <a:txBody>
                    <a:bodyPr/>
                    <a:lstStyle/>
                    <a:p>
                      <a:pPr marL="0" marR="0" lvl="0" indent="0" algn="ctr"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Threat</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AAAAA"/>
                    </a:solidFill>
                  </a:tcPr>
                </a:tc>
                <a:tc>
                  <a:txBody>
                    <a:bodyPr/>
                    <a:lstStyle/>
                    <a:p>
                      <a:pPr marL="0" marR="0" lvl="0" indent="0" algn="ctr"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Cause</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AAAAA"/>
                    </a:solidFill>
                  </a:tcPr>
                </a:tc>
                <a:tc>
                  <a:txBody>
                    <a:bodyPr/>
                    <a:lstStyle/>
                    <a:p>
                      <a:pPr marL="0" marR="0" lvl="0" indent="0" algn="ctr"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Effect</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AAAAA"/>
                    </a:solidFill>
                  </a:tcPr>
                </a:tc>
              </a:tr>
              <a:tr h="1001375">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Global Warming</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Burning fossil fuels and losing forests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Changes in climate, melting of polar ice, drought, flooding</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r>
              <a:tr h="1071550">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Acid Rain</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1"/>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Burning fossil fuels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1"/>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Destruction of forests, poison lakes, dead wildlife, damaged buildings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1"/>
                    </a:solidFill>
                  </a:tcPr>
                </a:tc>
              </a:tr>
              <a:tr h="700775">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Ozone Depletion</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CFC’s </a:t>
                      </a:r>
                      <a:br>
                        <a:rPr lang="en-US" sz="1800" b="1" i="0" u="none" strike="noStrike" cap="none">
                          <a:solidFill>
                            <a:srgbClr val="000000"/>
                          </a:solidFill>
                          <a:latin typeface="Josefin Slab"/>
                          <a:ea typeface="Josefin Slab"/>
                          <a:cs typeface="Josefin Slab"/>
                          <a:sym typeface="Josefin Slab"/>
                        </a:rPr>
                      </a:br>
                      <a:r>
                        <a:rPr lang="en-US" sz="1800" b="1" i="0" u="none" strike="noStrike" cap="none">
                          <a:solidFill>
                            <a:srgbClr val="000000"/>
                          </a:solidFill>
                          <a:latin typeface="Josefin Slab"/>
                          <a:ea typeface="Josefin Slab"/>
                          <a:cs typeface="Josefin Slab"/>
                          <a:sym typeface="Josefin Slab"/>
                        </a:rPr>
                        <a:t>chlorofluorocarbons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More skin cancer, mutations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r>
              <a:tr h="700775">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Air Pollution</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1"/>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Burning fossil fuels and wood</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1"/>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More diseases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1"/>
                    </a:solidFill>
                  </a:tcPr>
                </a:tc>
              </a:tr>
              <a:tr h="1001375">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Water Pollution</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Waste, heat, chemicals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Dead wildlife, loss of drinking water, loss of irrigation water</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r>
              <a:tr h="700775">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Soil Degradation and Depletion</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1"/>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Erosion, overuse, pesticides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1"/>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Loss of agriculture, dead wildlife</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1"/>
                    </a:solidFill>
                  </a:tcPr>
                </a:tc>
              </a:tr>
              <a:tr h="700775">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Habitat Destruction</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Poisoned lakes, cut forests</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c>
                  <a:txBody>
                    <a:bodyPr/>
                    <a:lstStyle/>
                    <a:p>
                      <a:pPr marL="0" marR="0" lvl="0" indent="0" algn="l"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Josefin Slab"/>
                          <a:ea typeface="Josefin Slab"/>
                          <a:cs typeface="Josefin Slab"/>
                          <a:sym typeface="Josefin Slab"/>
                        </a:rPr>
                        <a:t>Dead wildlife, upset balance of nature</a:t>
                      </a:r>
                      <a:endParaRPr>
                        <a:latin typeface="Josefin Slab"/>
                        <a:ea typeface="Josefin Slab"/>
                        <a:cs typeface="Josefin Slab"/>
                        <a:sym typeface="Josefin Slab"/>
                      </a:endParaRPr>
                    </a:p>
                  </a:txBody>
                  <a:tcPr marL="0" marR="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Shape 215"/>
          <p:cNvSpPr txBox="1">
            <a:spLocks noGrp="1"/>
          </p:cNvSpPr>
          <p:nvPr>
            <p:ph type="title" idx="4294967295"/>
          </p:nvPr>
        </p:nvSpPr>
        <p:spPr>
          <a:xfrm>
            <a:off x="457200" y="274637"/>
            <a:ext cx="8229600" cy="5635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Comic Sans MS"/>
              <a:buNone/>
            </a:pPr>
            <a:r>
              <a:rPr lang="en-US" sz="4000" i="0" u="none" strike="noStrike" cap="none">
                <a:solidFill>
                  <a:srgbClr val="666666"/>
                </a:solidFill>
                <a:latin typeface="Josefin Slab"/>
                <a:ea typeface="Josefin Slab"/>
                <a:cs typeface="Josefin Slab"/>
                <a:sym typeface="Josefin Slab"/>
              </a:rPr>
              <a:t>C</a:t>
            </a:r>
            <a:r>
              <a:rPr lang="en-US" sz="4000">
                <a:solidFill>
                  <a:srgbClr val="666666"/>
                </a:solidFill>
                <a:latin typeface="Josefin Slab"/>
                <a:ea typeface="Josefin Slab"/>
                <a:cs typeface="Josefin Slab"/>
                <a:sym typeface="Josefin Slab"/>
              </a:rPr>
              <a:t>ELLULAR RESPIRATION</a:t>
            </a:r>
            <a:endParaRPr>
              <a:solidFill>
                <a:srgbClr val="666666"/>
              </a:solidFill>
              <a:latin typeface="Josefin Slab"/>
              <a:ea typeface="Josefin Slab"/>
              <a:cs typeface="Josefin Slab"/>
              <a:sym typeface="Josefin Slab"/>
            </a:endParaRPr>
          </a:p>
        </p:txBody>
      </p:sp>
      <p:sp>
        <p:nvSpPr>
          <p:cNvPr id="216" name="Shape 216"/>
          <p:cNvSpPr txBox="1">
            <a:spLocks noGrp="1"/>
          </p:cNvSpPr>
          <p:nvPr>
            <p:ph type="body" idx="4294967295"/>
          </p:nvPr>
        </p:nvSpPr>
        <p:spPr>
          <a:xfrm>
            <a:off x="457200" y="1091748"/>
            <a:ext cx="8229600" cy="4209000"/>
          </a:xfrm>
          <a:prstGeom prst="rect">
            <a:avLst/>
          </a:prstGeom>
          <a:noFill/>
          <a:ln>
            <a:noFill/>
          </a:ln>
        </p:spPr>
        <p:txBody>
          <a:bodyPr spcFirstLastPara="1" wrap="square" lIns="91425" tIns="45700" rIns="91425" bIns="45700" anchor="t" anchorCtr="0">
            <a:noAutofit/>
          </a:bodyPr>
          <a:lstStyle/>
          <a:p>
            <a:pPr marL="342900" marR="0" lvl="0" indent="-381000" algn="l" rtl="0">
              <a:lnSpc>
                <a:spcPct val="80000"/>
              </a:lnSpc>
              <a:spcBef>
                <a:spcPts val="0"/>
              </a:spcBef>
              <a:spcAft>
                <a:spcPts val="0"/>
              </a:spcAft>
              <a:buClr>
                <a:srgbClr val="666666"/>
              </a:buClr>
              <a:buSzPts val="3000"/>
              <a:buFont typeface="Josefin Slab"/>
              <a:buChar char="•"/>
            </a:pPr>
            <a:r>
              <a:rPr lang="en-US" sz="3000" i="0" u="none">
                <a:solidFill>
                  <a:srgbClr val="666666"/>
                </a:solidFill>
                <a:latin typeface="Josefin Slab"/>
                <a:ea typeface="Josefin Slab"/>
                <a:cs typeface="Josefin Slab"/>
                <a:sym typeface="Josefin Slab"/>
              </a:rPr>
              <a:t>An organism obtains energy from the food it eats. </a:t>
            </a:r>
            <a:endParaRPr sz="3000">
              <a:solidFill>
                <a:srgbClr val="666666"/>
              </a:solidFill>
              <a:latin typeface="Josefin Slab"/>
              <a:ea typeface="Josefin Slab"/>
              <a:cs typeface="Josefin Slab"/>
              <a:sym typeface="Josefin Slab"/>
            </a:endParaRPr>
          </a:p>
          <a:p>
            <a:pPr marL="342900" marR="0" lvl="0" indent="-342900" algn="l" rtl="0">
              <a:lnSpc>
                <a:spcPct val="80000"/>
              </a:lnSpc>
              <a:spcBef>
                <a:spcPts val="0"/>
              </a:spcBef>
              <a:spcAft>
                <a:spcPts val="0"/>
              </a:spcAft>
              <a:buClr>
                <a:schemeClr val="lt1"/>
              </a:buClr>
              <a:buSzPts val="2400"/>
              <a:buFont typeface="Arial"/>
              <a:buNone/>
            </a:pPr>
            <a:endParaRPr sz="3000" i="0" u="none">
              <a:solidFill>
                <a:srgbClr val="666666"/>
              </a:solidFill>
              <a:latin typeface="Josefin Slab"/>
              <a:ea typeface="Josefin Slab"/>
              <a:cs typeface="Josefin Slab"/>
              <a:sym typeface="Josefin Slab"/>
            </a:endParaRPr>
          </a:p>
          <a:p>
            <a:pPr marL="342900" marR="0" lvl="0" indent="-381000" algn="l" rtl="0">
              <a:lnSpc>
                <a:spcPct val="80000"/>
              </a:lnSpc>
              <a:spcBef>
                <a:spcPts val="0"/>
              </a:spcBef>
              <a:spcAft>
                <a:spcPts val="0"/>
              </a:spcAft>
              <a:buClr>
                <a:srgbClr val="666666"/>
              </a:buClr>
              <a:buSzPts val="3000"/>
              <a:buFont typeface="Comic Sans MS"/>
              <a:buChar char="•"/>
            </a:pPr>
            <a:r>
              <a:rPr lang="en-US" sz="3000" i="0" u="none">
                <a:solidFill>
                  <a:srgbClr val="666666"/>
                </a:solidFill>
                <a:latin typeface="Josefin Slab"/>
                <a:ea typeface="Josefin Slab"/>
                <a:cs typeface="Josefin Slab"/>
                <a:sym typeface="Josefin Slab"/>
              </a:rPr>
              <a:t>The process of breaking down food to yield energy is called </a:t>
            </a:r>
            <a:r>
              <a:rPr lang="en-US" sz="3000" b="1" i="0" u="none">
                <a:solidFill>
                  <a:srgbClr val="666666"/>
                </a:solidFill>
                <a:latin typeface="Josefin Slab"/>
                <a:ea typeface="Josefin Slab"/>
                <a:cs typeface="Josefin Slab"/>
                <a:sym typeface="Josefin Slab"/>
              </a:rPr>
              <a:t>cellular respiration</a:t>
            </a:r>
            <a:r>
              <a:rPr lang="en-US" sz="3000" i="1" u="none">
                <a:solidFill>
                  <a:srgbClr val="666666"/>
                </a:solidFill>
                <a:latin typeface="Josefin Slab"/>
                <a:ea typeface="Josefin Slab"/>
                <a:cs typeface="Josefin Slab"/>
                <a:sym typeface="Josefin Slab"/>
              </a:rPr>
              <a:t>.</a:t>
            </a:r>
            <a:endParaRPr sz="3000">
              <a:solidFill>
                <a:srgbClr val="666666"/>
              </a:solidFill>
              <a:latin typeface="Josefin Slab"/>
              <a:ea typeface="Josefin Slab"/>
              <a:cs typeface="Josefin Slab"/>
              <a:sym typeface="Josefin Slab"/>
            </a:endParaRPr>
          </a:p>
          <a:p>
            <a:pPr marL="342900" marR="0" lvl="0" indent="-190500" algn="l" rtl="0">
              <a:lnSpc>
                <a:spcPct val="80000"/>
              </a:lnSpc>
              <a:spcBef>
                <a:spcPts val="0"/>
              </a:spcBef>
              <a:spcAft>
                <a:spcPts val="0"/>
              </a:spcAft>
              <a:buClr>
                <a:schemeClr val="lt1"/>
              </a:buClr>
              <a:buSzPts val="2400"/>
              <a:buFont typeface="Arial"/>
              <a:buNone/>
            </a:pPr>
            <a:endParaRPr sz="3000" i="0" u="none">
              <a:solidFill>
                <a:srgbClr val="666666"/>
              </a:solidFill>
              <a:latin typeface="Josefin Slab"/>
              <a:ea typeface="Josefin Slab"/>
              <a:cs typeface="Josefin Slab"/>
              <a:sym typeface="Josefin Slab"/>
            </a:endParaRPr>
          </a:p>
          <a:p>
            <a:pPr marL="342900" marR="0" lvl="0" indent="-381000" algn="l" rtl="0">
              <a:lnSpc>
                <a:spcPct val="80000"/>
              </a:lnSpc>
              <a:spcBef>
                <a:spcPts val="0"/>
              </a:spcBef>
              <a:spcAft>
                <a:spcPts val="0"/>
              </a:spcAft>
              <a:buClr>
                <a:srgbClr val="666666"/>
              </a:buClr>
              <a:buSzPts val="3000"/>
              <a:buFont typeface="Josefin Slab"/>
              <a:buChar char="•"/>
            </a:pPr>
            <a:r>
              <a:rPr lang="en-US" sz="3000" i="0" u="none">
                <a:solidFill>
                  <a:srgbClr val="666666"/>
                </a:solidFill>
                <a:latin typeface="Josefin Slab"/>
                <a:ea typeface="Josefin Slab"/>
                <a:cs typeface="Josefin Slab"/>
                <a:sym typeface="Josefin Slab"/>
              </a:rPr>
              <a:t>Through cellular respiration, cells use glucose (sugar) and oxygen to produce carbon dioxide, water, and energy.</a:t>
            </a:r>
            <a:endParaRPr sz="3000">
              <a:solidFill>
                <a:srgbClr val="666666"/>
              </a:solidFill>
              <a:latin typeface="Josefin Slab"/>
              <a:ea typeface="Josefin Slab"/>
              <a:cs typeface="Josefin Slab"/>
              <a:sym typeface="Josefin Slab"/>
            </a:endParaRPr>
          </a:p>
          <a:p>
            <a:pPr marL="342900" marR="0" lvl="0" indent="-342900" algn="l" rtl="0">
              <a:lnSpc>
                <a:spcPct val="80000"/>
              </a:lnSpc>
              <a:spcBef>
                <a:spcPts val="0"/>
              </a:spcBef>
              <a:spcAft>
                <a:spcPts val="0"/>
              </a:spcAft>
              <a:buClr>
                <a:schemeClr val="lt1"/>
              </a:buClr>
              <a:buSzPts val="3000"/>
              <a:buFont typeface="Arial"/>
              <a:buNone/>
            </a:pPr>
            <a:endParaRPr sz="3000" i="0" u="none">
              <a:solidFill>
                <a:srgbClr val="666666"/>
              </a:solidFill>
              <a:latin typeface="Comic Sans MS"/>
              <a:ea typeface="Comic Sans MS"/>
              <a:cs typeface="Comic Sans MS"/>
              <a:sym typeface="Comic Sans MS"/>
            </a:endParaRPr>
          </a:p>
          <a:p>
            <a:pPr marL="190500" marR="0" lvl="0" indent="0" algn="l" rtl="0">
              <a:spcBef>
                <a:spcPts val="600"/>
              </a:spcBef>
              <a:spcAft>
                <a:spcPts val="0"/>
              </a:spcAft>
              <a:buClr>
                <a:schemeClr val="lt1"/>
              </a:buClr>
              <a:buSzPts val="3000"/>
              <a:buFont typeface="Arial"/>
              <a:buNone/>
            </a:pPr>
            <a:endParaRPr sz="3000" b="0" i="0" u="none">
              <a:solidFill>
                <a:schemeClr val="lt1"/>
              </a:solidFill>
              <a:latin typeface="Comic Sans MS"/>
              <a:ea typeface="Comic Sans MS"/>
              <a:cs typeface="Comic Sans MS"/>
              <a:sym typeface="Comic Sans MS"/>
            </a:endParaRPr>
          </a:p>
        </p:txBody>
      </p:sp>
      <p:pic>
        <p:nvPicPr>
          <p:cNvPr id="217" name="Shape 217"/>
          <p:cNvPicPr preferRelativeResize="0"/>
          <p:nvPr/>
        </p:nvPicPr>
        <p:blipFill>
          <a:blip r:embed="rId3">
            <a:alphaModFix/>
          </a:blip>
          <a:stretch>
            <a:fillRect/>
          </a:stretch>
        </p:blipFill>
        <p:spPr>
          <a:xfrm>
            <a:off x="968725" y="5422400"/>
            <a:ext cx="7011775" cy="1252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21"/>
        <p:cNvGrpSpPr/>
        <p:nvPr/>
      </p:nvGrpSpPr>
      <p:grpSpPr>
        <a:xfrm>
          <a:off x="0" y="0"/>
          <a:ext cx="0" cy="0"/>
          <a:chOff x="0" y="0"/>
          <a:chExt cx="0" cy="0"/>
        </a:xfrm>
      </p:grpSpPr>
      <p:sp>
        <p:nvSpPr>
          <p:cNvPr id="222" name="Shape 222"/>
          <p:cNvSpPr txBox="1">
            <a:spLocks noGrp="1"/>
          </p:cNvSpPr>
          <p:nvPr>
            <p:ph type="title" idx="4294967295"/>
          </p:nvPr>
        </p:nvSpPr>
        <p:spPr>
          <a:xfrm>
            <a:off x="457200" y="184525"/>
            <a:ext cx="8229600" cy="584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3600" i="0" u="none" strike="noStrike" cap="none">
                <a:solidFill>
                  <a:srgbClr val="666666"/>
                </a:solidFill>
                <a:latin typeface="Josefin Slab"/>
                <a:ea typeface="Josefin Slab"/>
                <a:cs typeface="Josefin Slab"/>
                <a:sym typeface="Josefin Slab"/>
              </a:rPr>
              <a:t>F</a:t>
            </a:r>
            <a:r>
              <a:rPr lang="en-US" sz="3600">
                <a:solidFill>
                  <a:srgbClr val="666666"/>
                </a:solidFill>
                <a:latin typeface="Josefin Slab"/>
                <a:ea typeface="Josefin Slab"/>
                <a:cs typeface="Josefin Slab"/>
                <a:sym typeface="Josefin Slab"/>
              </a:rPr>
              <a:t>ROM PRODUCERS TO CONSUMERS</a:t>
            </a:r>
            <a:endParaRPr sz="3600">
              <a:solidFill>
                <a:srgbClr val="666666"/>
              </a:solidFill>
              <a:latin typeface="Josefin Slab"/>
              <a:ea typeface="Josefin Slab"/>
              <a:cs typeface="Josefin Slab"/>
              <a:sym typeface="Josefin Slab"/>
            </a:endParaRPr>
          </a:p>
        </p:txBody>
      </p:sp>
      <p:sp>
        <p:nvSpPr>
          <p:cNvPr id="223" name="Shape 223"/>
          <p:cNvSpPr txBox="1">
            <a:spLocks noGrp="1"/>
          </p:cNvSpPr>
          <p:nvPr>
            <p:ph type="body" idx="4294967295"/>
          </p:nvPr>
        </p:nvSpPr>
        <p:spPr>
          <a:xfrm>
            <a:off x="292150" y="922600"/>
            <a:ext cx="8733900" cy="5494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Organisms that make their own food, through photosynthesis or chemosynthesis, are called </a:t>
            </a:r>
            <a:r>
              <a:rPr lang="en-US" sz="2400" b="1" i="1" u="none">
                <a:solidFill>
                  <a:srgbClr val="666666"/>
                </a:solidFill>
                <a:latin typeface="Josefin Slab"/>
                <a:ea typeface="Josefin Slab"/>
                <a:cs typeface="Josefin Slab"/>
                <a:sym typeface="Josefin Slab"/>
              </a:rPr>
              <a:t>producers</a:t>
            </a:r>
            <a:r>
              <a:rPr lang="en-US" sz="2400" b="1" i="0" u="none">
                <a:solidFill>
                  <a:srgbClr val="666666"/>
                </a:solidFill>
                <a:latin typeface="Josefin Slab"/>
                <a:ea typeface="Josefin Slab"/>
                <a:cs typeface="Josefin Slab"/>
                <a:sym typeface="Josefin Slab"/>
              </a:rPr>
              <a:t> </a:t>
            </a:r>
            <a:r>
              <a:rPr lang="en-US" sz="2400" i="0" u="none">
                <a:solidFill>
                  <a:srgbClr val="666666"/>
                </a:solidFill>
                <a:latin typeface="Josefin Slab"/>
                <a:ea typeface="Josefin Slab"/>
                <a:cs typeface="Josefin Slab"/>
                <a:sym typeface="Josefin Slab"/>
              </a:rPr>
              <a:t>or </a:t>
            </a:r>
            <a:r>
              <a:rPr lang="en-US" sz="2400" b="1" i="0" u="none">
                <a:solidFill>
                  <a:srgbClr val="666666"/>
                </a:solidFill>
                <a:latin typeface="Josefin Slab"/>
                <a:ea typeface="Josefin Slab"/>
                <a:cs typeface="Josefin Slab"/>
                <a:sym typeface="Josefin Slab"/>
              </a:rPr>
              <a:t>autotrophs.</a:t>
            </a:r>
            <a:endParaRPr b="1">
              <a:solidFill>
                <a:srgbClr val="666666"/>
              </a:solidFill>
              <a:latin typeface="Josefin Slab"/>
              <a:ea typeface="Josefin Slab"/>
              <a:cs typeface="Josefin Slab"/>
              <a:sym typeface="Josefin Slab"/>
            </a:endParaRPr>
          </a:p>
          <a:p>
            <a:pPr marL="342900" marR="0" lvl="0" indent="-190500" algn="l" rtl="0">
              <a:lnSpc>
                <a:spcPct val="100000"/>
              </a:lnSpc>
              <a:spcBef>
                <a:spcPts val="0"/>
              </a:spcBef>
              <a:spcAft>
                <a:spcPts val="0"/>
              </a:spcAft>
              <a:buClr>
                <a:schemeClr val="lt1"/>
              </a:buClr>
              <a:buSzPts val="2400"/>
              <a:buFont typeface="Arial"/>
              <a:buNone/>
            </a:pPr>
            <a:endParaRPr sz="2400" i="0" u="none">
              <a:solidFill>
                <a:srgbClr val="666666"/>
              </a:solidFill>
              <a:latin typeface="Josefin Slab"/>
              <a:ea typeface="Josefin Slab"/>
              <a:cs typeface="Josefin Slab"/>
              <a:sym typeface="Josefin Slab"/>
            </a:endParaRPr>
          </a:p>
          <a:p>
            <a:pPr marL="342900" marR="0" lvl="0" indent="-342900" algn="l" rtl="0">
              <a:lnSpc>
                <a:spcPct val="80000"/>
              </a:lnSpc>
              <a:spcBef>
                <a:spcPts val="0"/>
              </a:spcBef>
              <a:spcAft>
                <a:spcPts val="0"/>
              </a:spcAft>
              <a:buClr>
                <a:srgbClr val="666666"/>
              </a:buClr>
              <a:buSzPts val="2400"/>
              <a:buFont typeface="Comic Sans MS"/>
              <a:buChar char="•"/>
            </a:pPr>
            <a:r>
              <a:rPr lang="en-US" sz="2400" i="0" u="none">
                <a:solidFill>
                  <a:srgbClr val="666666"/>
                </a:solidFill>
                <a:latin typeface="Josefin Slab"/>
                <a:ea typeface="Josefin Slab"/>
                <a:cs typeface="Josefin Slab"/>
                <a:sym typeface="Josefin Slab"/>
              </a:rPr>
              <a:t>Organisms that get their energy by eating other organisms are called </a:t>
            </a:r>
            <a:r>
              <a:rPr lang="en-US" sz="2400" b="1" i="1" u="none">
                <a:solidFill>
                  <a:srgbClr val="666666"/>
                </a:solidFill>
                <a:latin typeface="Josefin Slab"/>
                <a:ea typeface="Josefin Slab"/>
                <a:cs typeface="Josefin Slab"/>
                <a:sym typeface="Josefin Slab"/>
              </a:rPr>
              <a:t>consumers </a:t>
            </a:r>
            <a:r>
              <a:rPr lang="en-US" sz="2400" i="0" u="none">
                <a:solidFill>
                  <a:srgbClr val="666666"/>
                </a:solidFill>
                <a:latin typeface="Josefin Slab"/>
                <a:ea typeface="Josefin Slab"/>
                <a:cs typeface="Josefin Slab"/>
                <a:sym typeface="Josefin Slab"/>
              </a:rPr>
              <a:t>or </a:t>
            </a:r>
            <a:r>
              <a:rPr lang="en-US" sz="2400" b="1" i="0">
                <a:solidFill>
                  <a:srgbClr val="666666"/>
                </a:solidFill>
                <a:latin typeface="Josefin Slab"/>
                <a:ea typeface="Josefin Slab"/>
                <a:cs typeface="Josefin Slab"/>
                <a:sym typeface="Josefin Slab"/>
              </a:rPr>
              <a:t>heterotrophs</a:t>
            </a:r>
            <a:r>
              <a:rPr lang="en-US" sz="2400" i="0" u="none">
                <a:solidFill>
                  <a:srgbClr val="666666"/>
                </a:solidFill>
                <a:latin typeface="Josefin Slab"/>
                <a:ea typeface="Josefin Slab"/>
                <a:cs typeface="Josefin Slab"/>
                <a:sym typeface="Josefin Slab"/>
              </a:rPr>
              <a:t>.</a:t>
            </a:r>
            <a:endParaRPr>
              <a:solidFill>
                <a:srgbClr val="666666"/>
              </a:solidFill>
              <a:latin typeface="Josefin Slab"/>
              <a:ea typeface="Josefin Slab"/>
              <a:cs typeface="Josefin Slab"/>
              <a:sym typeface="Josefin Slab"/>
            </a:endParaRPr>
          </a:p>
          <a:p>
            <a:pPr marL="342900" marR="0" lvl="0" indent="-190500" algn="l" rtl="0">
              <a:lnSpc>
                <a:spcPct val="80000"/>
              </a:lnSpc>
              <a:spcBef>
                <a:spcPts val="0"/>
              </a:spcBef>
              <a:spcAft>
                <a:spcPts val="0"/>
              </a:spcAft>
              <a:buClr>
                <a:schemeClr val="lt1"/>
              </a:buClr>
              <a:buSzPts val="2400"/>
              <a:buFont typeface="Arial"/>
              <a:buNone/>
            </a:pPr>
            <a:endParaRPr sz="2400" i="0" u="none">
              <a:solidFill>
                <a:srgbClr val="666666"/>
              </a:solidFill>
              <a:latin typeface="Josefin Slab"/>
              <a:ea typeface="Josefin Slab"/>
              <a:cs typeface="Josefin Slab"/>
              <a:sym typeface="Josefin Slab"/>
            </a:endParaRPr>
          </a:p>
          <a:p>
            <a:pPr marL="342900" marR="0" lvl="0" indent="-342900" algn="l" rtl="0">
              <a:lnSpc>
                <a:spcPct val="8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Types of Producers:</a:t>
            </a:r>
            <a:endParaRPr>
              <a:solidFill>
                <a:srgbClr val="666666"/>
              </a:solidFill>
              <a:latin typeface="Josefin Slab"/>
              <a:ea typeface="Josefin Slab"/>
              <a:cs typeface="Josefin Slab"/>
              <a:sym typeface="Josefin Slab"/>
            </a:endParaRPr>
          </a:p>
          <a:p>
            <a:pPr marL="742950" marR="0" lvl="1" indent="-285750" algn="l" rtl="0">
              <a:lnSpc>
                <a:spcPct val="80000"/>
              </a:lnSpc>
              <a:spcBef>
                <a:spcPts val="0"/>
              </a:spcBef>
              <a:spcAft>
                <a:spcPts val="0"/>
              </a:spcAft>
              <a:buClr>
                <a:srgbClr val="666666"/>
              </a:buClr>
              <a:buSzPts val="2000"/>
              <a:buFont typeface="Josefin Slab"/>
              <a:buChar char="•"/>
            </a:pPr>
            <a:r>
              <a:rPr lang="en-US" sz="2000" i="0" u="none" strike="noStrike" cap="none">
                <a:solidFill>
                  <a:srgbClr val="666666"/>
                </a:solidFill>
                <a:latin typeface="Josefin Slab"/>
                <a:ea typeface="Josefin Slab"/>
                <a:cs typeface="Josefin Slab"/>
                <a:sym typeface="Josefin Slab"/>
              </a:rPr>
              <a:t>Grass, Algae, and Trees</a:t>
            </a:r>
            <a:endParaRPr>
              <a:solidFill>
                <a:srgbClr val="666666"/>
              </a:solidFill>
              <a:latin typeface="Josefin Slab"/>
              <a:ea typeface="Josefin Slab"/>
              <a:cs typeface="Josefin Slab"/>
              <a:sym typeface="Josefin Slab"/>
            </a:endParaRPr>
          </a:p>
          <a:p>
            <a:pPr marL="342900" marR="0" lvl="0" indent="-190500" algn="l" rtl="0">
              <a:lnSpc>
                <a:spcPct val="80000"/>
              </a:lnSpc>
              <a:spcBef>
                <a:spcPts val="0"/>
              </a:spcBef>
              <a:spcAft>
                <a:spcPts val="0"/>
              </a:spcAft>
              <a:buClr>
                <a:schemeClr val="lt1"/>
              </a:buClr>
              <a:buSzPts val="2400"/>
              <a:buFont typeface="Arial"/>
              <a:buNone/>
            </a:pPr>
            <a:endParaRPr sz="2400" i="0" u="none">
              <a:solidFill>
                <a:srgbClr val="666666"/>
              </a:solidFill>
              <a:latin typeface="Josefin Slab"/>
              <a:ea typeface="Josefin Slab"/>
              <a:cs typeface="Josefin Slab"/>
              <a:sym typeface="Josefin Slab"/>
            </a:endParaRPr>
          </a:p>
          <a:p>
            <a:pPr marL="342900" marR="0" lvl="0" indent="-342900" algn="l" rtl="0">
              <a:lnSpc>
                <a:spcPct val="8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Types of Consumers:	</a:t>
            </a:r>
            <a:endParaRPr>
              <a:solidFill>
                <a:srgbClr val="666666"/>
              </a:solidFill>
              <a:latin typeface="Josefin Slab"/>
              <a:ea typeface="Josefin Slab"/>
              <a:cs typeface="Josefin Slab"/>
              <a:sym typeface="Josefin Slab"/>
            </a:endParaRPr>
          </a:p>
          <a:p>
            <a:pPr marL="742950" marR="0" lvl="1" indent="-285750" algn="l" rtl="0">
              <a:lnSpc>
                <a:spcPct val="80000"/>
              </a:lnSpc>
              <a:spcBef>
                <a:spcPts val="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Herbivores				</a:t>
            </a:r>
            <a:endParaRPr>
              <a:solidFill>
                <a:srgbClr val="666666"/>
              </a:solidFill>
              <a:latin typeface="Josefin Slab"/>
              <a:ea typeface="Josefin Slab"/>
              <a:cs typeface="Josefin Slab"/>
              <a:sym typeface="Josefin Slab"/>
            </a:endParaRPr>
          </a:p>
          <a:p>
            <a:pPr marL="742950" marR="0" lvl="1" indent="-285750" algn="l" rtl="0">
              <a:lnSpc>
                <a:spcPct val="80000"/>
              </a:lnSpc>
              <a:spcBef>
                <a:spcPts val="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Carnivores				</a:t>
            </a:r>
            <a:endParaRPr>
              <a:solidFill>
                <a:srgbClr val="666666"/>
              </a:solidFill>
              <a:latin typeface="Josefin Slab"/>
              <a:ea typeface="Josefin Slab"/>
              <a:cs typeface="Josefin Slab"/>
              <a:sym typeface="Josefin Slab"/>
            </a:endParaRPr>
          </a:p>
          <a:p>
            <a:pPr marL="742950" marR="0" lvl="1" indent="-285750" algn="l" rtl="0">
              <a:lnSpc>
                <a:spcPct val="80000"/>
              </a:lnSpc>
              <a:spcBef>
                <a:spcPts val="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Omnivores				</a:t>
            </a:r>
            <a:endParaRPr>
              <a:solidFill>
                <a:srgbClr val="666666"/>
              </a:solidFill>
              <a:latin typeface="Josefin Slab"/>
              <a:ea typeface="Josefin Slab"/>
              <a:cs typeface="Josefin Slab"/>
              <a:sym typeface="Josefin Slab"/>
            </a:endParaRPr>
          </a:p>
          <a:p>
            <a:pPr marL="742950" marR="0" lvl="1" indent="-285750" algn="l" rtl="0">
              <a:lnSpc>
                <a:spcPct val="80000"/>
              </a:lnSpc>
              <a:spcBef>
                <a:spcPts val="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Decomposers (break down organic matter)</a:t>
            </a:r>
            <a:endParaRPr>
              <a:solidFill>
                <a:srgbClr val="666666"/>
              </a:solidFill>
              <a:latin typeface="Josefin Slab"/>
              <a:ea typeface="Josefin Slab"/>
              <a:cs typeface="Josefin Slab"/>
              <a:sym typeface="Josefin Slab"/>
            </a:endParaRPr>
          </a:p>
          <a:p>
            <a:pPr marL="742950" marR="0" lvl="1" indent="-285750" algn="l" rtl="0">
              <a:lnSpc>
                <a:spcPct val="80000"/>
              </a:lnSpc>
              <a:spcBef>
                <a:spcPts val="0"/>
              </a:spcBef>
              <a:spcAft>
                <a:spcPts val="0"/>
              </a:spcAft>
              <a:buClr>
                <a:srgbClr val="666666"/>
              </a:buClr>
              <a:buSzPts val="2400"/>
              <a:buFont typeface="Josefin Slab"/>
              <a:buChar char="•"/>
            </a:pPr>
            <a:r>
              <a:rPr lang="en-US" sz="2400" i="0" u="none" strike="noStrike" cap="none">
                <a:solidFill>
                  <a:srgbClr val="666666"/>
                </a:solidFill>
                <a:latin typeface="Josefin Slab"/>
                <a:ea typeface="Josefin Slab"/>
                <a:cs typeface="Josefin Slab"/>
                <a:sym typeface="Josefin Slab"/>
              </a:rPr>
              <a:t>Scavengers (eat dead organisms)</a:t>
            </a:r>
            <a:endParaRPr>
              <a:solidFill>
                <a:srgbClr val="666666"/>
              </a:solidFill>
              <a:latin typeface="Josefin Slab"/>
              <a:ea typeface="Josefin Slab"/>
              <a:cs typeface="Josefin Slab"/>
              <a:sym typeface="Josefin Slab"/>
            </a:endParaRPr>
          </a:p>
          <a:p>
            <a:pPr marL="342900" marR="0" lvl="0" indent="-190500" algn="l" rtl="0">
              <a:lnSpc>
                <a:spcPct val="80000"/>
              </a:lnSpc>
              <a:spcBef>
                <a:spcPts val="0"/>
              </a:spcBef>
              <a:spcAft>
                <a:spcPts val="0"/>
              </a:spcAft>
              <a:buClr>
                <a:schemeClr val="lt1"/>
              </a:buClr>
              <a:buSzPts val="2400"/>
              <a:buFont typeface="Arial"/>
              <a:buNone/>
            </a:pPr>
            <a:endParaRPr sz="2400" i="0" u="none">
              <a:solidFill>
                <a:schemeClr val="lt1"/>
              </a:solidFill>
              <a:latin typeface="Josefin Slab"/>
              <a:ea typeface="Josefin Slab"/>
              <a:cs typeface="Josefin Slab"/>
              <a:sym typeface="Josefin Slab"/>
            </a:endParaRPr>
          </a:p>
          <a:p>
            <a:pPr marL="342900" marR="0" lvl="0" indent="-215900" algn="l" rtl="0">
              <a:lnSpc>
                <a:spcPct val="80000"/>
              </a:lnSpc>
              <a:spcBef>
                <a:spcPts val="0"/>
              </a:spcBef>
              <a:spcAft>
                <a:spcPts val="0"/>
              </a:spcAft>
              <a:buClr>
                <a:schemeClr val="lt1"/>
              </a:buClr>
              <a:buSzPts val="2000"/>
              <a:buFont typeface="Arial"/>
              <a:buNone/>
            </a:pPr>
            <a:endParaRPr sz="2000" i="0" u="none">
              <a:solidFill>
                <a:schemeClr val="lt1"/>
              </a:solidFill>
              <a:latin typeface="Josefin Slab"/>
              <a:ea typeface="Josefin Slab"/>
              <a:cs typeface="Josefin Slab"/>
              <a:sym typeface="Josefin Slab"/>
            </a:endParaRPr>
          </a:p>
          <a:p>
            <a:pPr marL="342900" marR="0" lvl="0" indent="-215900" algn="l" rtl="0">
              <a:spcBef>
                <a:spcPts val="400"/>
              </a:spcBef>
              <a:spcAft>
                <a:spcPts val="0"/>
              </a:spcAft>
              <a:buClr>
                <a:schemeClr val="lt1"/>
              </a:buClr>
              <a:buSzPts val="2000"/>
              <a:buFont typeface="Arial"/>
              <a:buNone/>
            </a:pPr>
            <a:endParaRPr sz="2000" i="0" u="none">
              <a:solidFill>
                <a:schemeClr val="lt1"/>
              </a:solidFill>
              <a:latin typeface="Josefin Slab"/>
              <a:ea typeface="Josefin Slab"/>
              <a:cs typeface="Josefin Slab"/>
              <a:sym typeface="Josefin Slab"/>
            </a:endParaRPr>
          </a:p>
        </p:txBody>
      </p:sp>
      <p:pic>
        <p:nvPicPr>
          <p:cNvPr id="224" name="Shape 224" descr="MC90036421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00675" y="3775075"/>
            <a:ext cx="2087562" cy="158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sp>
        <p:nvSpPr>
          <p:cNvPr id="229" name="Shape 229"/>
          <p:cNvSpPr txBox="1">
            <a:spLocks noGrp="1"/>
          </p:cNvSpPr>
          <p:nvPr>
            <p:ph type="title" idx="4294967295"/>
          </p:nvPr>
        </p:nvSpPr>
        <p:spPr>
          <a:xfrm>
            <a:off x="457200" y="138399"/>
            <a:ext cx="8229600" cy="75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3600">
                <a:solidFill>
                  <a:srgbClr val="666666"/>
                </a:solidFill>
                <a:latin typeface="Josefin Slab"/>
                <a:ea typeface="Josefin Slab"/>
                <a:cs typeface="Josefin Slab"/>
                <a:sym typeface="Josefin Slab"/>
              </a:rPr>
              <a:t>FOOD CHAIN AND FOOD WEB</a:t>
            </a:r>
            <a:endParaRPr sz="3600">
              <a:solidFill>
                <a:srgbClr val="666666"/>
              </a:solidFill>
              <a:latin typeface="Josefin Slab"/>
              <a:ea typeface="Josefin Slab"/>
              <a:cs typeface="Josefin Slab"/>
              <a:sym typeface="Josefin Slab"/>
            </a:endParaRPr>
          </a:p>
        </p:txBody>
      </p:sp>
      <p:sp>
        <p:nvSpPr>
          <p:cNvPr id="230" name="Shape 230"/>
          <p:cNvSpPr txBox="1">
            <a:spLocks noGrp="1"/>
          </p:cNvSpPr>
          <p:nvPr>
            <p:ph type="body" idx="4294967295"/>
          </p:nvPr>
        </p:nvSpPr>
        <p:spPr>
          <a:xfrm>
            <a:off x="103525" y="1153250"/>
            <a:ext cx="4268700" cy="5289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A </a:t>
            </a:r>
            <a:r>
              <a:rPr lang="en-US" sz="2400" b="1" i="0" u="none">
                <a:solidFill>
                  <a:srgbClr val="666666"/>
                </a:solidFill>
                <a:latin typeface="Josefin Slab"/>
                <a:ea typeface="Josefin Slab"/>
                <a:cs typeface="Josefin Slab"/>
                <a:sym typeface="Josefin Slab"/>
              </a:rPr>
              <a:t>food chain</a:t>
            </a:r>
            <a:r>
              <a:rPr lang="en-US" sz="2400" i="0" u="none">
                <a:solidFill>
                  <a:srgbClr val="666666"/>
                </a:solidFill>
                <a:latin typeface="Josefin Slab"/>
                <a:ea typeface="Josefin Slab"/>
                <a:cs typeface="Josefin Slab"/>
                <a:sym typeface="Josefin Slab"/>
              </a:rPr>
              <a:t> is a series of steps in an ecosystem in which organisms transfer energy to each trophic level by eating and being eaten. </a:t>
            </a:r>
            <a:r>
              <a:rPr lang="en-US" sz="2400">
                <a:solidFill>
                  <a:srgbClr val="666666"/>
                </a:solidFill>
                <a:latin typeface="Josefin Slab"/>
                <a:ea typeface="Josefin Slab"/>
                <a:cs typeface="Josefin Slab"/>
                <a:sym typeface="Josefin Slab"/>
              </a:rPr>
              <a:t>A </a:t>
            </a:r>
            <a:r>
              <a:rPr lang="en-US" sz="2400" b="1">
                <a:solidFill>
                  <a:srgbClr val="666666"/>
                </a:solidFill>
                <a:latin typeface="Josefin Slab"/>
                <a:ea typeface="Josefin Slab"/>
                <a:cs typeface="Josefin Slab"/>
                <a:sym typeface="Josefin Slab"/>
              </a:rPr>
              <a:t>food web</a:t>
            </a:r>
            <a:r>
              <a:rPr lang="en-US" sz="2400">
                <a:solidFill>
                  <a:srgbClr val="666666"/>
                </a:solidFill>
                <a:latin typeface="Josefin Slab"/>
                <a:ea typeface="Josefin Slab"/>
                <a:cs typeface="Josefin Slab"/>
                <a:sym typeface="Josefin Slab"/>
              </a:rPr>
              <a:t> is an interconnected group of food chains.</a:t>
            </a:r>
            <a:endParaRPr>
              <a:solidFill>
                <a:srgbClr val="666666"/>
              </a:solidFill>
              <a:latin typeface="Josefin Slab"/>
              <a:ea typeface="Josefin Slab"/>
              <a:cs typeface="Josefin Slab"/>
              <a:sym typeface="Josefin Slab"/>
            </a:endParaRPr>
          </a:p>
          <a:p>
            <a:pPr marL="342900" marR="0" lvl="0" indent="-342900" algn="l" rtl="0">
              <a:lnSpc>
                <a:spcPct val="10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Since Radiant energy       Chemical energy      Heat Energy, continuous refuel of radiant energy is required.</a:t>
            </a:r>
            <a:endParaRPr>
              <a:solidFill>
                <a:srgbClr val="666666"/>
              </a:solidFill>
              <a:latin typeface="Josefin Slab"/>
              <a:ea typeface="Josefin Slab"/>
              <a:cs typeface="Josefin Slab"/>
              <a:sym typeface="Josefin Slab"/>
            </a:endParaRPr>
          </a:p>
          <a:p>
            <a:pPr marL="342900" marR="0" lvl="0" indent="-190500" algn="l" rtl="0">
              <a:spcBef>
                <a:spcPts val="480"/>
              </a:spcBef>
              <a:spcAft>
                <a:spcPts val="0"/>
              </a:spcAft>
              <a:buClr>
                <a:schemeClr val="lt1"/>
              </a:buClr>
              <a:buSzPts val="2400"/>
              <a:buFont typeface="Arial"/>
              <a:buNone/>
            </a:pPr>
            <a:endParaRPr sz="2400" i="0" u="none">
              <a:solidFill>
                <a:schemeClr val="lt1"/>
              </a:solidFill>
              <a:latin typeface="Josefin Slab"/>
              <a:ea typeface="Josefin Slab"/>
              <a:cs typeface="Josefin Slab"/>
              <a:sym typeface="Josefin Slab"/>
            </a:endParaRPr>
          </a:p>
        </p:txBody>
      </p:sp>
      <p:cxnSp>
        <p:nvCxnSpPr>
          <p:cNvPr id="231" name="Shape 231"/>
          <p:cNvCxnSpPr/>
          <p:nvPr/>
        </p:nvCxnSpPr>
        <p:spPr>
          <a:xfrm>
            <a:off x="2756000" y="4698462"/>
            <a:ext cx="324000" cy="0"/>
          </a:xfrm>
          <a:prstGeom prst="straightConnector1">
            <a:avLst/>
          </a:prstGeom>
          <a:noFill/>
          <a:ln w="9525" cap="flat" cmpd="sng">
            <a:solidFill>
              <a:srgbClr val="000000"/>
            </a:solidFill>
            <a:prstDash val="solid"/>
            <a:miter lim="800000"/>
            <a:headEnd type="none" w="med" len="med"/>
            <a:tailEnd type="triangle" w="med" len="med"/>
          </a:ln>
        </p:spPr>
      </p:cxnSp>
      <p:cxnSp>
        <p:nvCxnSpPr>
          <p:cNvPr id="232" name="Shape 232"/>
          <p:cNvCxnSpPr/>
          <p:nvPr/>
        </p:nvCxnSpPr>
        <p:spPr>
          <a:xfrm>
            <a:off x="3364812" y="4314025"/>
            <a:ext cx="324000" cy="0"/>
          </a:xfrm>
          <a:prstGeom prst="straightConnector1">
            <a:avLst/>
          </a:prstGeom>
          <a:noFill/>
          <a:ln w="9525" cap="flat" cmpd="sng">
            <a:solidFill>
              <a:srgbClr val="000000"/>
            </a:solidFill>
            <a:prstDash val="solid"/>
            <a:miter lim="800000"/>
            <a:headEnd type="none" w="med" len="med"/>
            <a:tailEnd type="triangle" w="med" len="med"/>
          </a:ln>
        </p:spPr>
      </p:cxnSp>
      <p:pic>
        <p:nvPicPr>
          <p:cNvPr id="233" name="Shape 233"/>
          <p:cNvPicPr preferRelativeResize="0"/>
          <p:nvPr/>
        </p:nvPicPr>
        <p:blipFill>
          <a:blip r:embed="rId3">
            <a:alphaModFix/>
          </a:blip>
          <a:stretch>
            <a:fillRect/>
          </a:stretch>
        </p:blipFill>
        <p:spPr>
          <a:xfrm>
            <a:off x="4372225" y="1044100"/>
            <a:ext cx="4619375" cy="513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38"/>
        <p:cNvGrpSpPr/>
        <p:nvPr/>
      </p:nvGrpSpPr>
      <p:grpSpPr>
        <a:xfrm>
          <a:off x="0" y="0"/>
          <a:ext cx="0" cy="0"/>
          <a:chOff x="0" y="0"/>
          <a:chExt cx="0" cy="0"/>
        </a:xfrm>
      </p:grpSpPr>
      <p:sp>
        <p:nvSpPr>
          <p:cNvPr id="239" name="Shape 239"/>
          <p:cNvSpPr txBox="1">
            <a:spLocks noGrp="1"/>
          </p:cNvSpPr>
          <p:nvPr>
            <p:ph type="title" idx="4294967295"/>
          </p:nvPr>
        </p:nvSpPr>
        <p:spPr>
          <a:xfrm>
            <a:off x="457200" y="123023"/>
            <a:ext cx="8229600" cy="645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Comic Sans MS"/>
              <a:buNone/>
            </a:pPr>
            <a:r>
              <a:rPr lang="en-US" sz="4400" i="0" u="none" strike="noStrike" cap="none">
                <a:solidFill>
                  <a:srgbClr val="666666"/>
                </a:solidFill>
                <a:latin typeface="Josefin Slab"/>
                <a:ea typeface="Josefin Slab"/>
                <a:cs typeface="Josefin Slab"/>
                <a:sym typeface="Josefin Slab"/>
              </a:rPr>
              <a:t>E</a:t>
            </a:r>
            <a:r>
              <a:rPr lang="en-US">
                <a:solidFill>
                  <a:srgbClr val="666666"/>
                </a:solidFill>
                <a:latin typeface="Josefin Slab"/>
                <a:ea typeface="Josefin Slab"/>
                <a:cs typeface="Josefin Slab"/>
                <a:sym typeface="Josefin Slab"/>
              </a:rPr>
              <a:t>NERGY PYRAMID</a:t>
            </a:r>
            <a:endParaRPr>
              <a:solidFill>
                <a:srgbClr val="666666"/>
              </a:solidFill>
              <a:latin typeface="Josefin Slab"/>
              <a:ea typeface="Josefin Slab"/>
              <a:cs typeface="Josefin Slab"/>
              <a:sym typeface="Josefin Slab"/>
            </a:endParaRPr>
          </a:p>
        </p:txBody>
      </p:sp>
      <p:sp>
        <p:nvSpPr>
          <p:cNvPr id="240" name="Shape 240"/>
          <p:cNvSpPr txBox="1">
            <a:spLocks noGrp="1"/>
          </p:cNvSpPr>
          <p:nvPr>
            <p:ph type="body" idx="4294967295"/>
          </p:nvPr>
        </p:nvSpPr>
        <p:spPr>
          <a:xfrm>
            <a:off x="4648200" y="999473"/>
            <a:ext cx="4038600" cy="502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Producers form the base of the energy pyramid, and therefore contain the most energy.</a:t>
            </a:r>
            <a:endParaRPr sz="2400" i="0" u="none">
              <a:solidFill>
                <a:srgbClr val="666666"/>
              </a:solidFill>
              <a:latin typeface="Josefin Slab"/>
              <a:ea typeface="Josefin Slab"/>
              <a:cs typeface="Josefin Slab"/>
              <a:sym typeface="Josefin Slab"/>
            </a:endParaRPr>
          </a:p>
          <a:p>
            <a:pPr marL="342900" lvl="0" indent="-342900" rtl="0">
              <a:lnSpc>
                <a:spcPct val="90000"/>
              </a:lnSpc>
              <a:spcBef>
                <a:spcPts val="480"/>
              </a:spcBef>
              <a:spcAft>
                <a:spcPts val="0"/>
              </a:spcAft>
              <a:buClr>
                <a:srgbClr val="666666"/>
              </a:buClr>
              <a:buSzPts val="2400"/>
              <a:buFont typeface="Josefin Slab"/>
              <a:buChar char="•"/>
            </a:pPr>
            <a:r>
              <a:rPr lang="en-US" sz="2400">
                <a:solidFill>
                  <a:srgbClr val="666666"/>
                </a:solidFill>
                <a:latin typeface="Josefin Slab"/>
                <a:ea typeface="Josefin Slab"/>
                <a:cs typeface="Josefin Slab"/>
                <a:sym typeface="Josefin Slab"/>
              </a:rPr>
              <a:t>Only about </a:t>
            </a:r>
            <a:r>
              <a:rPr lang="en-US" sz="2400" b="1">
                <a:solidFill>
                  <a:srgbClr val="666666"/>
                </a:solidFill>
                <a:latin typeface="Josefin Slab"/>
                <a:ea typeface="Josefin Slab"/>
                <a:cs typeface="Josefin Slab"/>
                <a:sym typeface="Josefin Slab"/>
              </a:rPr>
              <a:t>10%</a:t>
            </a:r>
            <a:r>
              <a:rPr lang="en-US" sz="2400">
                <a:solidFill>
                  <a:srgbClr val="666666"/>
                </a:solidFill>
                <a:latin typeface="Josefin Slab"/>
                <a:ea typeface="Josefin Slab"/>
                <a:cs typeface="Josefin Slab"/>
                <a:sym typeface="Josefin Slab"/>
              </a:rPr>
              <a:t> of energy is transferred between each trophic level as the rest (90%) is lost as heat energy.</a:t>
            </a:r>
            <a:endParaRPr sz="2400" i="0" u="none">
              <a:solidFill>
                <a:srgbClr val="666666"/>
              </a:solidFill>
              <a:latin typeface="Josefin Slab"/>
              <a:ea typeface="Josefin Slab"/>
              <a:cs typeface="Josefin Slab"/>
              <a:sym typeface="Josefin Slab"/>
            </a:endParaRPr>
          </a:p>
          <a:p>
            <a:pPr marL="342900" marR="0" lvl="0" indent="-342900" algn="l" rtl="0">
              <a:lnSpc>
                <a:spcPct val="10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The pyramid becomes smaller toward the top, where less energy is available.</a:t>
            </a:r>
            <a:endParaRPr sz="2400" i="0" u="none">
              <a:solidFill>
                <a:srgbClr val="666666"/>
              </a:solidFill>
              <a:latin typeface="Josefin Slab"/>
              <a:ea typeface="Josefin Slab"/>
              <a:cs typeface="Josefin Slab"/>
              <a:sym typeface="Josefin Slab"/>
            </a:endParaRPr>
          </a:p>
          <a:p>
            <a:pPr marL="342900" marR="0" lvl="0" indent="-342900" algn="l" rtl="0">
              <a:lnSpc>
                <a:spcPct val="100000"/>
              </a:lnSpc>
              <a:spcBef>
                <a:spcPts val="0"/>
              </a:spcBef>
              <a:spcAft>
                <a:spcPts val="0"/>
              </a:spcAft>
              <a:buClr>
                <a:srgbClr val="666666"/>
              </a:buClr>
              <a:buSzPts val="2400"/>
              <a:buFont typeface="Josefin Slab"/>
              <a:buChar char="•"/>
            </a:pPr>
            <a:r>
              <a:rPr lang="en-US" sz="2400" i="0" u="none">
                <a:solidFill>
                  <a:srgbClr val="666666"/>
                </a:solidFill>
                <a:latin typeface="Josefin Slab"/>
                <a:ea typeface="Josefin Slab"/>
                <a:cs typeface="Josefin Slab"/>
                <a:sym typeface="Josefin Slab"/>
              </a:rPr>
              <a:t>Highest biomass is at the bottom.</a:t>
            </a:r>
            <a:endParaRPr>
              <a:solidFill>
                <a:srgbClr val="666666"/>
              </a:solidFill>
              <a:latin typeface="Josefin Slab"/>
              <a:ea typeface="Josefin Slab"/>
              <a:cs typeface="Josefin Slab"/>
              <a:sym typeface="Josefin Slab"/>
            </a:endParaRPr>
          </a:p>
          <a:p>
            <a:pPr marL="342900" marR="0" lvl="0" indent="-190500" algn="l" rtl="0">
              <a:spcBef>
                <a:spcPts val="480"/>
              </a:spcBef>
              <a:spcAft>
                <a:spcPts val="0"/>
              </a:spcAft>
              <a:buClr>
                <a:schemeClr val="lt1"/>
              </a:buClr>
              <a:buSzPts val="2400"/>
              <a:buFont typeface="Arial"/>
              <a:buNone/>
            </a:pPr>
            <a:endParaRPr sz="2400" b="0" i="0" u="none">
              <a:solidFill>
                <a:schemeClr val="lt1"/>
              </a:solidFill>
              <a:latin typeface="Comic Sans MS"/>
              <a:ea typeface="Comic Sans MS"/>
              <a:cs typeface="Comic Sans MS"/>
              <a:sym typeface="Comic Sans MS"/>
            </a:endParaRPr>
          </a:p>
        </p:txBody>
      </p:sp>
      <p:pic>
        <p:nvPicPr>
          <p:cNvPr id="241" name="Shape 241" descr="10percentrule1"/>
          <p:cNvPicPr preferRelativeResize="0"/>
          <p:nvPr/>
        </p:nvPicPr>
        <p:blipFill rotWithShape="1">
          <a:blip r:embed="rId3">
            <a:alphaModFix/>
          </a:blip>
          <a:srcRect/>
          <a:stretch/>
        </p:blipFill>
        <p:spPr>
          <a:xfrm>
            <a:off x="287325" y="999475"/>
            <a:ext cx="4284675" cy="5397225"/>
          </a:xfrm>
          <a:prstGeom prst="rect">
            <a:avLst/>
          </a:prstGeom>
          <a:noFill/>
          <a:ln>
            <a:noFill/>
          </a:ln>
        </p:spPr>
      </p:pic>
    </p:spTree>
  </p:cSld>
  <p:clrMapOvr>
    <a:masterClrMapping/>
  </p:clrMapOvr>
</p:sld>
</file>

<file path=ppt/theme/theme1.xml><?xml version="1.0" encoding="utf-8"?>
<a:theme xmlns:a="http://schemas.openxmlformats.org/drawingml/2006/main" name="1_Default Design">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Default Design">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Default Design">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Default Design">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efault Design">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Default Design">
  <a:themeElements>
    <a:clrScheme name="">
      <a:dk1>
        <a:srgbClr val="004080"/>
      </a:dk1>
      <a:lt1>
        <a:srgbClr val="B3B3B3"/>
      </a:lt1>
      <a:dk2>
        <a:srgbClr val="000000"/>
      </a:dk2>
      <a:lt2>
        <a:srgbClr val="FF6666"/>
      </a:lt2>
      <a:accent1>
        <a:srgbClr val="666666"/>
      </a:accent1>
      <a:accent2>
        <a:srgbClr val="0080FF"/>
      </a:accent2>
      <a:accent3>
        <a:srgbClr val="AAAAAA"/>
      </a:accent3>
      <a:accent4>
        <a:srgbClr val="989898"/>
      </a:accent4>
      <a:accent5>
        <a:srgbClr val="B8B8B8"/>
      </a:accent5>
      <a:accent6>
        <a:srgbClr val="0073E7"/>
      </a:accent6>
      <a:hlink>
        <a:srgbClr val="66CCFF"/>
      </a:hlink>
      <a:folHlink>
        <a:srgbClr val="B3B3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2374</Words>
  <Application>Microsoft Macintosh PowerPoint</Application>
  <PresentationFormat>On-screen Show (4:3)</PresentationFormat>
  <Paragraphs>323</Paragraphs>
  <Slides>56</Slides>
  <Notes>56</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56</vt:i4>
      </vt:variant>
    </vt:vector>
  </HeadingPairs>
  <TitlesOfParts>
    <vt:vector size="70" baseType="lpstr">
      <vt:lpstr>Noto Sans Symbols</vt:lpstr>
      <vt:lpstr>Verdana</vt:lpstr>
      <vt:lpstr>Josefin Slab</vt:lpstr>
      <vt:lpstr>Arial</vt:lpstr>
      <vt:lpstr>Comic Sans MS</vt:lpstr>
      <vt:lpstr>Calibri</vt:lpstr>
      <vt:lpstr>1_Default Design</vt:lpstr>
      <vt:lpstr>2_Default Design</vt:lpstr>
      <vt:lpstr>7_Default Design</vt:lpstr>
      <vt:lpstr>13_Default Design</vt:lpstr>
      <vt:lpstr>5_Default Design</vt:lpstr>
      <vt:lpstr>4_Default Design</vt:lpstr>
      <vt:lpstr>14_Default Design</vt:lpstr>
      <vt:lpstr>Office Theme</vt:lpstr>
      <vt:lpstr>PowerPoint Presentation</vt:lpstr>
      <vt:lpstr>PowerPoint Presentation</vt:lpstr>
      <vt:lpstr>ECOLOGY</vt:lpstr>
      <vt:lpstr>LEVELS OF ORGANIZATION</vt:lpstr>
      <vt:lpstr>LIFE DEPENDS ON THE SUN</vt:lpstr>
      <vt:lpstr>CELLULAR RESPIRATION</vt:lpstr>
      <vt:lpstr>FROM PRODUCERS TO CONSUMERS</vt:lpstr>
      <vt:lpstr>FOOD CHAIN AND FOOD WEB</vt:lpstr>
      <vt:lpstr>ENERGY PYRAMID</vt:lpstr>
      <vt:lpstr>BIOGEOCHEMICAL CYCLE</vt:lpstr>
      <vt:lpstr>WATER CYCLE </vt:lpstr>
      <vt:lpstr>CARBON CYCLE</vt:lpstr>
      <vt:lpstr>CARBON CYCLE</vt:lpstr>
      <vt:lpstr>CARBON CYCLE</vt:lpstr>
      <vt:lpstr>PowerPoint Presentation</vt:lpstr>
      <vt:lpstr>NITROGEN CYCLE</vt:lpstr>
      <vt:lpstr>PowerPoint Presentation</vt:lpstr>
      <vt:lpstr>SHAPING AN ECOSYSTEM</vt:lpstr>
      <vt:lpstr>BIOTIC FACTORS</vt:lpstr>
      <vt:lpstr>     ABIOTIC FACTORS  Physical, or nonliving, factors that shape ecosystems.   </vt:lpstr>
      <vt:lpstr>HABITAT AND NICHE</vt:lpstr>
      <vt:lpstr>CLIMATIC FACTORS</vt:lpstr>
      <vt:lpstr>COMPETITION</vt:lpstr>
      <vt:lpstr>PREDATION</vt:lpstr>
      <vt:lpstr>SYMBIOTIC RELATIONSHIPS</vt:lpstr>
      <vt:lpstr>PowerPoint Presentation</vt:lpstr>
      <vt:lpstr>POPULATION DYNAMICS</vt:lpstr>
      <vt:lpstr> FACTORS THAT CHANGE POPULATION SIZE</vt:lpstr>
      <vt:lpstr>CARRYING CAPACITY</vt:lpstr>
      <vt:lpstr>FACTORS LIMITING POPULATION GROWTH</vt:lpstr>
      <vt:lpstr>PowerPoint Presentation</vt:lpstr>
      <vt:lpstr>HUMAN POPULATION</vt:lpstr>
      <vt:lpstr>           WORLD POPULATION</vt:lpstr>
      <vt:lpstr>AGE STRUCTURE DIAGRAM</vt:lpstr>
      <vt:lpstr>PowerPoint Presentation</vt:lpstr>
      <vt:lpstr>HUMAN IMPACT ON THE ECOSYSTEM</vt:lpstr>
      <vt:lpstr>OZONE DEPLETION</vt:lpstr>
      <vt:lpstr>GLOBAL CLIMATE CHANGE</vt:lpstr>
      <vt:lpstr>BIOACCUMULATION</vt:lpstr>
      <vt:lpstr>PowerPoint Presentation</vt:lpstr>
      <vt:lpstr>BIOACCUMULATION - DDT</vt:lpstr>
      <vt:lpstr>PowerPoint Presentation</vt:lpstr>
      <vt:lpstr>IMPACTS ON NORTH CAROLINA ECOSYSTEMS</vt:lpstr>
      <vt:lpstr>ACID PRECIPITATION</vt:lpstr>
      <vt:lpstr>URBANIZATION DUE TO HUMAN POPULATION GROWTH</vt:lpstr>
      <vt:lpstr>BEACH EROSION</vt:lpstr>
      <vt:lpstr>HABITAT DEGRADATION - WASTE LAGOONS </vt:lpstr>
      <vt:lpstr>HABITAT DEGRADATION - HOG FARMS</vt:lpstr>
      <vt:lpstr>HABITAT DEGRADATION - HOG FARM</vt:lpstr>
      <vt:lpstr>MORE NC IMPACTS</vt:lpstr>
      <vt:lpstr>INVASIVE SPECIES</vt:lpstr>
      <vt:lpstr>INVASIVE SPECIES IN NC</vt:lpstr>
      <vt:lpstr>CONSEQUENCES FOR LOSS OF BIODIVERSITY</vt:lpstr>
      <vt:lpstr>HOW TO PROTECT BIODIVERSITY</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Microsoft Office User</cp:lastModifiedBy>
  <cp:revision>2</cp:revision>
  <dcterms:modified xsi:type="dcterms:W3CDTF">2018-05-18T13:24:36Z</dcterms:modified>
  <cp:category/>
</cp:coreProperties>
</file>