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577"/>
    <p:restoredTop sz="92574"/>
  </p:normalViewPr>
  <p:slideViewPr>
    <p:cSldViewPr snapToGrid="0">
      <p:cViewPr varScale="1">
        <p:scale>
          <a:sx n="96" d="100"/>
          <a:sy n="96" d="100"/>
        </p:scale>
        <p:origin x="183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4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994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84097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95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5373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sz="1400"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3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82243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573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099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584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188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9025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37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15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94083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052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4982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932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sz="1400"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3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929901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sz="1400"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3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60587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sz="1400"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3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564073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sz="1400"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3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3369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sz="1400"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3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920045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 sz="1400"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3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320594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 sz="1400"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3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98865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07900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2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535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39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18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11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14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" y="228600"/>
            <a:ext cx="57912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28600" y="3581400"/>
            <a:ext cx="5715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838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4267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0"/>
            <a:ext cx="3124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0" y="6629400"/>
            <a:ext cx="4648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4876800" y="66294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EXT_AND_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0" y="6629400"/>
            <a:ext cx="4648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876800" y="66294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553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6553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0" y="6629400"/>
            <a:ext cx="4648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4876800" y="66294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553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0" y="6629400"/>
            <a:ext cx="4648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876800" y="66294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553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6553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0" y="6629400"/>
            <a:ext cx="4648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876800" y="66294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s://docs.google.com/document/d/1KNUqmDw92VaNvPHtDUO9PxQX9yin9O4Y0UQpk4-4hgI/edit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152400" y="1447800"/>
            <a:ext cx="57912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mic Sans MS"/>
              <a:buNone/>
            </a:pPr>
            <a:r>
              <a:rPr lang="en-US" sz="6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</a:t>
            </a:r>
            <a:r>
              <a:rPr lang="en-US" sz="6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echnology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87513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Applications of Biotechnology</a:t>
            </a: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294967295"/>
          </p:nvPr>
        </p:nvSpPr>
        <p:spPr>
          <a:xfrm>
            <a:off x="228600" y="1276200"/>
            <a:ext cx="6553200" cy="5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Medical </a:t>
            </a: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pplications </a:t>
            </a: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uman gene therapy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–"/>
            </a:pPr>
            <a:r>
              <a:rPr lang="en-US" sz="2800" b="0" i="0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 therapy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altering an afflicted individual’s genes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“normal” gene is inserted into the somatic cells to correct the disorder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 idx="4294967295"/>
          </p:nvPr>
        </p:nvSpPr>
        <p:spPr>
          <a:xfrm>
            <a:off x="152400" y="0"/>
            <a:ext cx="35535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Applications of Biotechnology</a:t>
            </a:r>
            <a:endParaRPr sz="3000"/>
          </a:p>
        </p:txBody>
      </p:sp>
      <p:sp>
        <p:nvSpPr>
          <p:cNvPr id="111" name="Shape 111"/>
          <p:cNvSpPr txBox="1">
            <a:spLocks noGrp="1"/>
          </p:cNvSpPr>
          <p:nvPr>
            <p:ph type="body" idx="4294967295"/>
          </p:nvPr>
        </p:nvSpPr>
        <p:spPr>
          <a:xfrm>
            <a:off x="152400" y="1524000"/>
            <a:ext cx="35535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Pharmaceutical </a:t>
            </a: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en-US"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roducts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mic Sans MS"/>
              <a:buChar char="–"/>
            </a:pPr>
            <a:r>
              <a:rPr lang="en-US" sz="25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insulin and human growth hormone were manufactured by inserting a gene in bacterial plasmids, which then manufactured these materials.</a:t>
            </a:r>
            <a:endParaRPr/>
          </a:p>
        </p:txBody>
      </p:sp>
      <p:pic>
        <p:nvPicPr>
          <p:cNvPr id="112" name="Shape 112" descr="Process of genetic engineering involving insertion of 'sliced up' chromosome into bacterial plasmi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8800" y="0"/>
            <a:ext cx="5282530" cy="662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138025" y="5943600"/>
            <a:ext cx="2057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Bacterial Transformation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97700" cy="1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Bacterial Transformation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28600" y="1260900"/>
            <a:ext cx="8597700" cy="50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Several procedures involved in bacterial transformation are listed below.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A specific gene of interest is identified in DNA.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The DNA fragment of interest is isolated.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A plasmid is cut by a restriction enzyme.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The DNA fragment is placed in a plasmid.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The plasmid is transferred to a bacterial cell.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Applications of Biotechnology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4294967295"/>
          </p:nvPr>
        </p:nvSpPr>
        <p:spPr>
          <a:xfrm>
            <a:off x="533400" y="1143000"/>
            <a:ext cx="8153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Forensic evidence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analysis of DNA extracted from an individual, which is unique to that individual is </a:t>
            </a:r>
            <a:r>
              <a:rPr lang="en-US" sz="2800" b="0" i="0" u="sng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 typing</a:t>
            </a:r>
            <a:endParaRPr sz="28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 fingerprinting or DNA profiling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 fingerprinting can be used to: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criminals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mass disaster victims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Track contaminated food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Determine ancestry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Establish paternity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Determine the path of an epidemic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381000" y="0"/>
            <a:ext cx="79740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GEL ELECTROPHORESIS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52400" y="609600"/>
            <a:ext cx="89916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"/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152400" y="730900"/>
            <a:ext cx="88392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tool used in DNA fingerprinting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sz="24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62700" y="1431925"/>
            <a:ext cx="861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lang="en-US" sz="2400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</a:t>
            </a:r>
            <a:r>
              <a:rPr lang="en-US" sz="2400" b="0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icti</a:t>
            </a: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</a:t>
            </a: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enzymes cut DNA at a particular base sequence.  This results i</a:t>
            </a: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 </a:t>
            </a: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longer and shorter sections of DNA.</a:t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62700" y="2833400"/>
            <a:ext cx="79740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sections of DNA are put in a gel and 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electrical current pulls the segments through the gel.</a:t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152400" y="3869775"/>
            <a:ext cx="85662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longer segments do not travel as far as the shorter</a:t>
            </a:r>
            <a:r>
              <a:rPr lang="en-US"/>
              <a:t> </a:t>
            </a: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segments.  Since each individual is different, this creates</a:t>
            </a:r>
            <a:r>
              <a:rPr lang="en-US"/>
              <a:t> </a:t>
            </a: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different DNA fingerprint for each person 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Gel Electrophoresis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4294967295"/>
          </p:nvPr>
        </p:nvSpPr>
        <p:spPr>
          <a:xfrm>
            <a:off x="228600" y="1066800"/>
            <a:ext cx="8458200" cy="505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75" y="1066800"/>
            <a:ext cx="7361850" cy="49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228600" y="0"/>
            <a:ext cx="6154737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 1: </a:t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438400"/>
            <a:ext cx="4214812" cy="42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304800" y="496075"/>
            <a:ext cx="72486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Police were called to the residence of a local cat farmer. Several of his cats were stolen during the night. The CSI team collected what they believed to be a sample of blood from the thief.</a:t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304800" y="2514600"/>
            <a:ext cx="41910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r>
              <a:rPr lang="en-US" sz="2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main suspects were 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r>
              <a:rPr lang="en-US" sz="2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Bob, the builder,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r>
              <a:rPr lang="en-US" sz="2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Sue, the house cleaner,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r>
              <a:rPr lang="en-US" sz="2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John, the litter box changer, and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r>
              <a:rPr lang="en-US" sz="2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Lisa, the biology teacher who hated cats.</a:t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517525" y="4664075"/>
            <a:ext cx="41338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DNA fingerprint to</a:t>
            </a:r>
            <a:r>
              <a:rPr lang="en-US"/>
              <a:t> </a:t>
            </a: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determine who is the thief.</a:t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1143000" y="5715000"/>
            <a:ext cx="18415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79248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 2:  Who are the parents of this soldier? How do you know?</a:t>
            </a:r>
            <a:endParaRPr/>
          </a:p>
        </p:txBody>
      </p:sp>
      <p:pic>
        <p:nvPicPr>
          <p:cNvPr id="160" name="Shape 160" descr="ch13_0_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438400"/>
            <a:ext cx="5257800" cy="321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 idx="4294967295"/>
          </p:nvPr>
        </p:nvSpPr>
        <p:spPr>
          <a:xfrm>
            <a:off x="1071100" y="290800"/>
            <a:ext cx="76278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 3: Who is the dad? </a:t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275" y="1506575"/>
            <a:ext cx="6474975" cy="43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533400" y="838200"/>
            <a:ext cx="80928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US" sz="4400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Biotechnology</a:t>
            </a:r>
            <a:r>
              <a:rPr lang="en-US" sz="4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i="0" u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Provides: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533400" y="2362200"/>
            <a:ext cx="6172200" cy="3505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Char char="•"/>
            </a:pPr>
            <a:r>
              <a:rPr lang="en-US" sz="36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Improved food products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Char char="•"/>
            </a:pPr>
            <a:r>
              <a:rPr lang="en-US" sz="36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Medical advances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Char char="•"/>
            </a:pPr>
            <a:r>
              <a:rPr lang="en-US" sz="36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enhanced environment</a:t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8842375" y="6583362"/>
            <a:ext cx="1841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553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mic Sans MS"/>
              <a:buNone/>
            </a:pPr>
            <a:r>
              <a:rPr lang="en-US" sz="4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ENGAGE</a:t>
            </a:r>
            <a:endParaRPr sz="480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228600" y="1436600"/>
            <a:ext cx="6553200" cy="4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Agricultural and bio-related technologies  are involved in all aspects of living organisms.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you think these technologies have impacted our environment, culture, and society?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FOOD SAMPLE STATIONS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28600" y="630450"/>
            <a:ext cx="6553200" cy="1046100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Environmental Benefits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04800" y="2057400"/>
            <a:ext cx="8153400" cy="4114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Char char="•"/>
            </a:pPr>
            <a:r>
              <a:rPr lang="en-US" sz="36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Reduced pesticide use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Char char="•"/>
            </a:pPr>
            <a:r>
              <a:rPr lang="en-US" sz="36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Lower energy requirements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Char char="•"/>
            </a:pPr>
            <a:r>
              <a:rPr lang="en-US" sz="36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Cleaner water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Char char="•"/>
            </a:pPr>
            <a:r>
              <a:rPr lang="en-US" sz="36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 soil erosion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98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US" sz="44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Genome Project</a:t>
            </a: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4285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1990, the Human Genome Project was started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goal of this project was to map the entire </a:t>
            </a:r>
            <a:r>
              <a:rPr lang="en-US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 makeup of humans;</a:t>
            </a:r>
            <a:r>
              <a:rPr lang="en-US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which contain about 3 billion base pairs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process was completed in 2001, after an automated process based on the chain termination method was developed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Since that time many other organisms’ genomes have been sequenced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 sequencing yields information about: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structure of a gene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probable amino acid sequences of the encoded proteins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977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Benefits of Human Genome Project</a:t>
            </a: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5977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Improvements in medical prevention of disease, gene therapies, diagnosis techniques …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Production of useful protein products for use in medicine, agriculture, bioremediation and pharmaceutical industries.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•"/>
            </a:pPr>
            <a:r>
              <a:rPr lang="en-US"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Improved bioinformatics – using computers to help in DNA sequencing …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5532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ELABORATE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228600" y="1460775"/>
            <a:ext cx="6553200" cy="48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GATTACA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98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EVALUATE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45825" y="1414650"/>
            <a:ext cx="8195700" cy="49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the purpose of gel electrophoresis?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mic Sans MS"/>
              <a:buAutoNum type="alphaUcPeriod"/>
            </a:pPr>
            <a:r>
              <a:rPr lang="en-US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make extra copies of chromosomes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mic Sans MS"/>
              <a:buAutoNum type="alphaUcPeriod"/>
            </a:pPr>
            <a:r>
              <a:rPr lang="en-US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inject DNA into a clone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mic Sans MS"/>
              <a:buAutoNum type="alphaUcPeriod"/>
            </a:pPr>
            <a:r>
              <a:rPr lang="en-US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cut DNA into fragments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mic Sans MS"/>
              <a:buAutoNum type="alphaUcPeriod"/>
            </a:pPr>
            <a:r>
              <a:rPr lang="en-US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separate DNA fragments by size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138400" y="3659650"/>
            <a:ext cx="399900" cy="41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98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EVALUATE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584325" y="1414650"/>
            <a:ext cx="7903500" cy="49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specific characteristic of DNA allows geneticists to identify people using DNA fingerprinting?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shape of the DNA molecule is unique to every person.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nucleotide sequence is unique to every person.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number of chromosomes is unique to every person.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size of each chromosome is unique to every person.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153825" y="3692700"/>
            <a:ext cx="430500" cy="35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98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EVALUATE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584325" y="1414650"/>
            <a:ext cx="7903500" cy="49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is a use of genetically engineered bacteria?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identify the remains of an unknown person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 a DNA fingerprint for blood left at a crime scene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 human insulin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Produce clones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153825" y="3352125"/>
            <a:ext cx="430500" cy="30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98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EVALUATE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584325" y="1414650"/>
            <a:ext cx="7903500" cy="49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the main goal of the Human Genome Project?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determine how the human endocrine system functions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find a cure for cancer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determine human genetic make up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understand how the human body repairs itself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07625" y="3198300"/>
            <a:ext cx="415200" cy="461400"/>
          </a:xfrm>
          <a:prstGeom prst="rightArrow">
            <a:avLst>
              <a:gd name="adj1" fmla="val 50000"/>
              <a:gd name="adj2" fmla="val 4815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98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EVALUATE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584325" y="1414650"/>
            <a:ext cx="7903500" cy="49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source of stem cells is the cause of ethical debate?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Adult stem cells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Amniotic stem cells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 stem cells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Embryonic stem cells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153775" y="3661950"/>
            <a:ext cx="430500" cy="41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98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EVALUATE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584325" y="1414650"/>
            <a:ext cx="7903500" cy="49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does the human genome correct gene-related problems in people?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absent or faulty gene can be identified and supplemented by a normal, working gene.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Genes can be created by scientists and inserted into embryos before genetic disorders begin to develop.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Genes from other species can be substituted for the defective human genes during surgery.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AutoNum type="alphaUcPeriod"/>
            </a:pPr>
            <a:r>
              <a:rPr lang="en-US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defective gene can be targeted and removed from the genome permanently.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22925" y="2444900"/>
            <a:ext cx="461400" cy="43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553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mic Sans MS"/>
              <a:buNone/>
            </a:pPr>
            <a:r>
              <a:rPr lang="en-US" sz="4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EXPLORE</a:t>
            </a:r>
            <a:endParaRPr sz="4800"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228600" y="1436600"/>
            <a:ext cx="6553200" cy="4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BIOTECHNOLOGY WEBQUEST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6553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Biotechnology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294967295"/>
          </p:nvPr>
        </p:nvSpPr>
        <p:spPr>
          <a:xfrm>
            <a:off x="228600" y="1447800"/>
            <a:ext cx="5257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Biotechnology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the use of organisms to benefit humanity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Biotechnology business in the United States brings in about $40 billion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North Carolina ranks third in the United States in biotechnology companies.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Biotechnology companies specialize in fields like agriculture, gene therapy, pharmaceuticals and forensics.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" name="Shape 66" descr="3005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685800"/>
            <a:ext cx="3103562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5562600" y="5667375"/>
            <a:ext cx="33528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Comic Sans MS"/>
              <a:buNone/>
            </a:pPr>
            <a:r>
              <a:rPr lang="en-US" sz="1800" b="0" i="0" u="none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Genetically engineered tobacco plant with the luciferase gene from a firefly inserted.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6553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Biotechnology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294967295"/>
          </p:nvPr>
        </p:nvSpPr>
        <p:spPr>
          <a:xfrm>
            <a:off x="304800" y="1447800"/>
            <a:ext cx="81063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540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mic Sans MS"/>
              <a:buChar char="•"/>
            </a:pPr>
            <a:r>
              <a:rPr lang="en-US" sz="3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Today much of biotechnology includes </a:t>
            </a:r>
            <a:r>
              <a:rPr lang="en-US" sz="3000" b="0" i="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 engineering.</a:t>
            </a:r>
            <a:endParaRPr sz="30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marR="0" lvl="1" indent="-2984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mic Sans MS"/>
              <a:buChar char="–"/>
            </a:pPr>
            <a:r>
              <a:rPr lang="en-US" sz="3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involves modifying DNA to produce new genes (new traits) in organisms</a:t>
            </a:r>
            <a:endParaRPr sz="3000"/>
          </a:p>
          <a:p>
            <a:pPr marL="341312" marR="0" lvl="0" indent="-328612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mic Sans MS"/>
              <a:buChar char="•"/>
            </a:pPr>
            <a:r>
              <a:rPr lang="en-US" sz="3000" b="0" i="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Recombinant DNA</a:t>
            </a:r>
            <a:r>
              <a:rPr lang="en-US" sz="30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DNA is formed by the splicing of DNA from two different species; the DNA from one organism is inserted and combined with the DNA of another organism</a:t>
            </a:r>
            <a:endParaRPr sz="3000"/>
          </a:p>
          <a:p>
            <a:pPr marL="742950" marR="0" lvl="1" indent="-3111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mic Sans MS"/>
              <a:buChar char="–"/>
            </a:pPr>
            <a:r>
              <a:rPr lang="en-US" sz="3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“recombine” an organism’s DNA.</a:t>
            </a:r>
            <a:endParaRPr sz="3000"/>
          </a:p>
          <a:p>
            <a:pPr marL="342900" marR="0" lvl="0" indent="-177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84438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Applications of Biotechnology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4294967295"/>
          </p:nvPr>
        </p:nvSpPr>
        <p:spPr>
          <a:xfrm>
            <a:off x="228600" y="1522300"/>
            <a:ext cx="87630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Agricultural </a:t>
            </a: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en-US" sz="32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pplications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–"/>
            </a:pPr>
            <a:r>
              <a:rPr lang="en-US" sz="2800" b="0" i="0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Transgenic animals are those that contain the gene of another animal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Scientists remove an egg and fertilize it </a:t>
            </a:r>
            <a:r>
              <a:rPr lang="en-US" sz="2400" b="0" i="1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vitro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inject cloned DNA from another organism into the nucleus of the fertilized egg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cells take up the transgene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incorporate it in the embryo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embryo is implanted in a surrogate mother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embryo grows into a transgenic animal.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8610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Applications of Biotechnology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294967295"/>
          </p:nvPr>
        </p:nvSpPr>
        <p:spPr>
          <a:xfrm>
            <a:off x="304800" y="1295400"/>
            <a:ext cx="8839200" cy="4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Genes that have been inserted might cause the animal to: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Increase muscle growth (more meat)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Grow more wool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make certain drugs or chemicals</a:t>
            </a:r>
            <a:endParaRPr/>
          </a:p>
          <a:p>
            <a:pPr marL="1598612" marR="0" lvl="3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drugs or chemicals can easily be purified from animal products like milk or blood</a:t>
            </a:r>
            <a:endParaRPr/>
          </a:p>
          <a:p>
            <a:pPr marL="1598612" marR="0" lvl="3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These animals are called “pharm” animals (pharmaceutical animals)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</a:t>
            </a:r>
            <a:endParaRPr sz="24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3581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mic Sans MS"/>
              <a:buNone/>
            </a:pPr>
            <a:r>
              <a:rPr lang="en-US" sz="5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Cloning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228600" y="1107125"/>
            <a:ext cx="3810000" cy="5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Cloning - introduction of the nucleus from a body cell into an empty egg cell to generate an organism identical to the nucleus donor</a:t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Clone- a member of a group of genetically identical cells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May be produced by asexual reproduction (mitosis)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2" name="Shape 9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85C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82287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Applications of Biotechnology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4294967295"/>
          </p:nvPr>
        </p:nvSpPr>
        <p:spPr>
          <a:xfrm>
            <a:off x="242400" y="1219200"/>
            <a:ext cx="6892500" cy="54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Transgenic plants have also been manufactured</a:t>
            </a:r>
            <a:endParaRPr sz="2400"/>
          </a:p>
          <a:p>
            <a:pPr marL="1141412" lvl="2" indent="-22701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Golden rice contains very high amounts of vitamin A (beta carotene). It could be used to help people who suffer from this deficiency (50% of the world)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plants have been engineered that:</a:t>
            </a:r>
            <a:endParaRPr sz="2400"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Contain genes resistant to herbicides like Roundup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Increase the amount of starch or sugar in the seed</a:t>
            </a:r>
            <a:endParaRPr/>
          </a:p>
          <a:p>
            <a:pPr marL="1141412" marR="0" lvl="2" indent="-227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Char char="•"/>
            </a:pPr>
            <a:r>
              <a:rPr lang="en-US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Change the colors or color-pattern of flowers and leaves</a:t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250" y="2682475"/>
            <a:ext cx="2244849" cy="14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emistry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Microsoft Macintosh PowerPoint</Application>
  <PresentationFormat>On-screen Show (4:3)</PresentationFormat>
  <Paragraphs>173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Comic Sans MS</vt:lpstr>
      <vt:lpstr>Times</vt:lpstr>
      <vt:lpstr>Verdana</vt:lpstr>
      <vt:lpstr>Chemistry</vt:lpstr>
      <vt:lpstr>Biotechnology</vt:lpstr>
      <vt:lpstr>ENGAGE</vt:lpstr>
      <vt:lpstr>EXPLORE</vt:lpstr>
      <vt:lpstr>Biotechnology</vt:lpstr>
      <vt:lpstr>Biotechnology</vt:lpstr>
      <vt:lpstr>Applications of Biotechnology</vt:lpstr>
      <vt:lpstr>Applications of Biotechnology</vt:lpstr>
      <vt:lpstr>Cloning</vt:lpstr>
      <vt:lpstr>Applications of Biotechnology</vt:lpstr>
      <vt:lpstr>Applications of Biotechnology</vt:lpstr>
      <vt:lpstr>Applications of Biotechnology</vt:lpstr>
      <vt:lpstr>Bacterial Transformation</vt:lpstr>
      <vt:lpstr>Applications of Biotechnology</vt:lpstr>
      <vt:lpstr>PowerPoint Presentation</vt:lpstr>
      <vt:lpstr>Gel Electrophoresis </vt:lpstr>
      <vt:lpstr>PowerPoint Presentation</vt:lpstr>
      <vt:lpstr>Example 2:  Who are the parents of this soldier? How do you know?</vt:lpstr>
      <vt:lpstr>Example 3: Who is the dad? </vt:lpstr>
      <vt:lpstr>PowerPoint Presentation</vt:lpstr>
      <vt:lpstr>Environmental Benefits</vt:lpstr>
      <vt:lpstr>Human Genome Project</vt:lpstr>
      <vt:lpstr>Benefits of Human Genome Project</vt:lpstr>
      <vt:lpstr>ELABORATE</vt:lpstr>
      <vt:lpstr>EVALUATE</vt:lpstr>
      <vt:lpstr>EVALUATE</vt:lpstr>
      <vt:lpstr>EVALUATE</vt:lpstr>
      <vt:lpstr>EVALUATE</vt:lpstr>
      <vt:lpstr>EVALUATE</vt:lpstr>
      <vt:lpstr>EVALUATE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cp:lastModifiedBy>Microsoft Office User</cp:lastModifiedBy>
  <cp:revision>1</cp:revision>
  <dcterms:modified xsi:type="dcterms:W3CDTF">2018-05-02T15:00:21Z</dcterms:modified>
</cp:coreProperties>
</file>